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i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i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i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i4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i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i51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i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i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i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i1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i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i5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i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i6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i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i7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i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i7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3fb1481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3fb1481_01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b3fb1481_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b3fb1481_04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i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i6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i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i87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i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i9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i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i10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3fb1481_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3fb1481_035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i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i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b3fb1481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b3fb1481_00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8a560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f8a5601c_0_6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i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i24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ce73e23_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ce73e23_02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i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i33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i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i39:notes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5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ctr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3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 rtl="0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 rtl="0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 rt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 rtl="0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 rtl="0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 rt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 rtl="0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 rtl="0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 rtl="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 rtl="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 rtl="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 rtl="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 rtl="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 rtl="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 rtl="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 rtl="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 rtl="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 rtl="0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 rtl="0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 rt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 rtl="0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 rtl="0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 rt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 rtl="0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 rtl="0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 rtl="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 rtl="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 rtl="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 rtl="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 rtl="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 rtl="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 rtl="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 rtl="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 rtl="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7933" rtl="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marL="914400" lvl="1" indent="-397933" rtl="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marL="1371600" lvl="2" indent="-397933" rtl="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marL="1828800" lvl="3" indent="-397933" rtl="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marL="2286000" lvl="4" indent="-397933" rtl="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marL="2743200" lvl="5" indent="-397933" rtl="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marL="3200400" lvl="6" indent="-397933" rtl="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marL="3657600" lvl="7" indent="-397933" rtl="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marL="4114800" lvl="8" indent="-397933" rtl="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407400" cy="12954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(</a:t>
            </a:r>
            <a:r>
              <a:rPr lang="en-US" sz="6400" dirty="0" err="1"/>
              <a:t>часть</a:t>
            </a:r>
            <a:r>
              <a:rPr lang="en-US" sz="6400" dirty="0"/>
              <a:t> 1)</a:t>
            </a:r>
            <a:endParaRPr sz="6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7200" y="518922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А. Гладей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9812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Modeling Technique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04425" y="1964100"/>
            <a:ext cx="9547125" cy="27934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Динамические диаграммы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3860800"/>
            <a:ext cx="6350000" cy="12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9812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Modeling Technique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1"/>
          </p:nvPr>
        </p:nvSpPr>
        <p:spPr>
          <a:xfrm>
            <a:off x="504425" y="1964100"/>
            <a:ext cx="9547200" cy="5691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Функциональные диаграммы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674" y="3346600"/>
            <a:ext cx="7268650" cy="28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149702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Object-Oriented Software Engineering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200" y="2133600"/>
            <a:ext cx="6038150" cy="4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149702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Object-Oriented Software Engineering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504575" y="1972225"/>
            <a:ext cx="9623675" cy="55552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diagram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diagram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00" y="2235200"/>
            <a:ext cx="3289300" cy="30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4063975"/>
            <a:ext cx="43815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9812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345925" y="1964100"/>
            <a:ext cx="9705600" cy="34143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Семейство графических нотаций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Общая метамодель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 управлением OMG (стандартизован в 1997)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Три режима использования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режим эскиза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режим проектирования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режим языка программирования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9812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UML: диаграммы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75" y="1545700"/>
            <a:ext cx="9487701" cy="5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9812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классов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888" y="1381900"/>
            <a:ext cx="6038650" cy="589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701250" y="2124150"/>
            <a:ext cx="4742350" cy="506767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Атрибуты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5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18"/>
              <a:buChar char="●"/>
            </a:pPr>
            <a:r>
              <a:rPr lang="en-US" sz="32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Ассоциация-класс</a:t>
            </a:r>
            <a:endParaRPr sz="321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149702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С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войства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2844775"/>
            <a:ext cx="2359000" cy="12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0" y="2946400"/>
            <a:ext cx="4492925" cy="16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" y="5384775"/>
            <a:ext cx="3456950" cy="1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000" y="5486400"/>
            <a:ext cx="3532800" cy="11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5181600" y="2133600"/>
            <a:ext cx="5151325" cy="19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Ассоциации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7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Синтаксис свойств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626700" cy="5562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Объявление поля: 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видимость имя: тип кратность = значение по умолчанию {строка свойств}</a:t>
            </a:r>
            <a:br>
              <a:rPr lang="en-US" sz="266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666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Видимость: </a:t>
            </a:r>
            <a:br>
              <a:rPr lang="en-US" sz="266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66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+ (public), - (private), # (protected), ~ (package)</a:t>
            </a:r>
            <a:br>
              <a:rPr lang="en-US" sz="266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666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Кратность:</a:t>
            </a:r>
            <a:br>
              <a:rPr lang="en-US" sz="2666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666" b="0" i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 (ровно 1 объект), 0..1 (ни одного или один), </a:t>
            </a:r>
            <a:br>
              <a:rPr lang="en-US" sz="2666" b="0" i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2666" b="0" i="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 (сколько угодно), 1..*, 2..*</a:t>
            </a:r>
            <a:endParaRPr sz="2666" b="0" i="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7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Интерфейсы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463" y="1489625"/>
            <a:ext cx="6731375" cy="24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275" y="4654350"/>
            <a:ext cx="6551450" cy="26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9812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UML: история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5525"/>
            <a:ext cx="10159999" cy="57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680550" y="2031975"/>
            <a:ext cx="2249550" cy="51467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 </a:t>
            </a:r>
            <a:endParaRPr sz="2666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149702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З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ависимости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400" y="4267200"/>
            <a:ext cx="7048500" cy="22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6502400" y="2031975"/>
            <a:ext cx="2067800" cy="194967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3454400" y="2031975"/>
            <a:ext cx="2574725" cy="24531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substitute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201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149702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А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грегация и композиция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3149575"/>
            <a:ext cx="50038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929700" y="2172750"/>
            <a:ext cx="7653075" cy="9921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Агрегация</a:t>
            </a:r>
            <a:endParaRPr sz="3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1016000" y="4572000"/>
            <a:ext cx="7653075" cy="9921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Композиция</a:t>
            </a:r>
            <a:endParaRPr sz="32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7200" y="5791200"/>
            <a:ext cx="70993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1497025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Ш</a:t>
            </a: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аблоны 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200" y="2133600"/>
            <a:ext cx="6292100" cy="188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800" y="4063975"/>
            <a:ext cx="3835575" cy="33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200" y="5079975"/>
            <a:ext cx="2209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Перечисления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275" y="2944500"/>
            <a:ext cx="1799550" cy="1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Диаграммы состояний Харела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75" y="1799050"/>
            <a:ext cx="9404250" cy="49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Сети Петри</a:t>
            </a:r>
            <a:endParaRPr/>
          </a:p>
        </p:txBody>
      </p:sp>
      <p:pic>
        <p:nvPicPr>
          <p:cNvPr id="55" name="Google Shape;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800" y="2203288"/>
            <a:ext cx="3250775" cy="33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13" y="2109775"/>
            <a:ext cx="49625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 Diagrams</a:t>
            </a:r>
            <a:endParaRPr/>
          </a:p>
        </p:txBody>
      </p:sp>
      <p:pic>
        <p:nvPicPr>
          <p:cNvPr id="62" name="Google Shape;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175" y="1706550"/>
            <a:ext cx="6113650" cy="5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9812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 Буча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366425" y="1282925"/>
            <a:ext cx="9623700" cy="31950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Диаграммы классов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/>
              <a:t>Состояний и переходов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/>
              <a:t>Объектов</a:t>
            </a:r>
            <a:endParaRPr sz="3200"/>
          </a:p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/>
              <a:t>Взаимодействий</a:t>
            </a:r>
            <a:endParaRPr sz="3200"/>
          </a:p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Модулей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Процессов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600" y="2955300"/>
            <a:ext cx="5133450" cy="35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425" y="4586194"/>
            <a:ext cx="3583050" cy="274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Метод Буча, диаграмма классов</a:t>
            </a:r>
            <a:endParaRPr/>
          </a:p>
        </p:txBody>
      </p:sp>
      <p:pic>
        <p:nvPicPr>
          <p:cNvPr id="76" name="Google Shape;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25" y="1462850"/>
            <a:ext cx="1915175" cy="17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550" y="1884809"/>
            <a:ext cx="5919925" cy="38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835" y="3986675"/>
            <a:ext cx="2927600" cy="16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9812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Метод Буча, прочие диаграммы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5" y="1282925"/>
            <a:ext cx="5182600" cy="30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25" y="4775375"/>
            <a:ext cx="5477701" cy="2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7000" y="1282925"/>
            <a:ext cx="291465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5075" y="4886388"/>
            <a:ext cx="1988975" cy="23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301375" y="301675"/>
            <a:ext cx="9623675" cy="9812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Modeling Technique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504425" y="1964100"/>
            <a:ext cx="9547125" cy="279345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3810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Объектные диаграммы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600" y="2844775"/>
            <a:ext cx="5001325" cy="44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Custom</PresentationFormat>
  <Paragraphs>66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Verdana</vt:lpstr>
      <vt:lpstr>Custom</vt:lpstr>
      <vt:lpstr>Custom</vt:lpstr>
      <vt:lpstr>UML (часть 1)</vt:lpstr>
      <vt:lpstr>UML: история</vt:lpstr>
      <vt:lpstr>Диаграммы состояний Харела</vt:lpstr>
      <vt:lpstr>Сети Петри</vt:lpstr>
      <vt:lpstr>Data Flow Diagrams</vt:lpstr>
      <vt:lpstr>Метод Буча</vt:lpstr>
      <vt:lpstr>Метод Буча, диаграмма классов</vt:lpstr>
      <vt:lpstr>Метод Буча, прочие диаграммы</vt:lpstr>
      <vt:lpstr>Object Modeling Technique</vt:lpstr>
      <vt:lpstr>Object Modeling Technique</vt:lpstr>
      <vt:lpstr>Object Modeling Technique</vt:lpstr>
      <vt:lpstr>Object-Oriented Software Engineering</vt:lpstr>
      <vt:lpstr>Object-Oriented Software Engineering</vt:lpstr>
      <vt:lpstr>UML</vt:lpstr>
      <vt:lpstr>UML: диаграммы</vt:lpstr>
      <vt:lpstr>Диаграммы классов</vt:lpstr>
      <vt:lpstr>Свойства</vt:lpstr>
      <vt:lpstr>Синтаксис свойств</vt:lpstr>
      <vt:lpstr>Интерфейсы</vt:lpstr>
      <vt:lpstr>Зависимости</vt:lpstr>
      <vt:lpstr>Агрегация и композиция</vt:lpstr>
      <vt:lpstr>Шаблоны </vt:lpstr>
      <vt:lpstr>Перечисления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(часть 1)</dc:title>
  <cp:lastModifiedBy>User</cp:lastModifiedBy>
  <cp:revision>1</cp:revision>
  <dcterms:modified xsi:type="dcterms:W3CDTF">2019-01-15T10:38:06Z</dcterms:modified>
</cp:coreProperties>
</file>