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i4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i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i9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i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i1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i1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i2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i2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i2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i2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i3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i3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i4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i4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i4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i4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i5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i5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i5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i5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1154047_0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121154047_0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555f6c7_0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555f6c7_0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555f6c7_05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555f6c7_0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555f6c7_013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555f6c7_01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555f6c7_021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555f6c7_02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555f6c7_028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555f6c7_02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555f6c7_035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555f6c7_03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21154047_012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121154047_01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1154047_019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21154047_01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21154047_026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21154047_02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1154047_033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21154047_03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1154047_04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1154047_04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1154047_047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1154047_04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154047_054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1154047_05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ctrTitle"/>
          </p:nvPr>
        </p:nvSpPr>
        <p:spPr>
          <a:xfrm>
            <a:off x="906775" y="3044075"/>
            <a:ext cx="8403100" cy="15006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Другие языки визуального моделирования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Моделирование БД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/>
              <a:t>СУБД</a:t>
            </a:r>
            <a:endParaRPr sz="3200"/>
          </a:p>
          <a:p>
            <a:pPr indent="-254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/>
              <a:t>Процесс разработки ИС</a:t>
            </a:r>
            <a:endParaRPr sz="3200"/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требований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Проектирование схемы БД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Разработка UI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Средства создания отчетов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Уровни моделирования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Концептуальный 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Физический 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Внешний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400" y="2031975"/>
            <a:ext cx="4285175" cy="49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02250" y="302450"/>
            <a:ext cx="9621900" cy="9835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Концептуальное моделирование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Entity-relationship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Fact-oriented modelling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Object-oriented modelling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600" y="4368775"/>
            <a:ext cx="6791375" cy="22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02250" y="302450"/>
            <a:ext cx="9621900" cy="9835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Подход Entity-Relationship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1976, Dr. Peter Chen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Сущности, атрибуты, отношения 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Множество нотаций 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оригинальная нотация Чена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Barker's notation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engineering notation 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IDEF1X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Нотация Чена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0" y="1625600"/>
            <a:ext cx="6092475" cy="54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02250" y="302450"/>
            <a:ext cx="9621900" cy="9835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Entity-relationship diagram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0" y="1828800"/>
            <a:ext cx="6032500" cy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800" y="4572000"/>
            <a:ext cx="5283200" cy="2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02250" y="302450"/>
            <a:ext cx="9621900" cy="9835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Object-Role modelling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400" y="1828800"/>
            <a:ext cx="6032500" cy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3962400"/>
            <a:ext cx="5867400" cy="35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02250" y="302450"/>
            <a:ext cx="9621900" cy="9835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vs ORM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 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модели компактнее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бинарные отношения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дополнительные сущности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ORM 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ближе к предметной области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указываются атрибуты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семантическая стабильность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02250" y="302450"/>
            <a:ext cx="9621900" cy="9835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Object-oriented modelling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расширение ER нотации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классов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поведенческие диаграммы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реализации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691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27"/>
              <a:buChar char="●"/>
            </a:pPr>
            <a:r>
              <a:rPr lang="en-US" sz="32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OCL</a:t>
            </a:r>
            <a:endParaRPr sz="32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691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27"/>
              <a:buChar char="●"/>
            </a:pPr>
            <a:r>
              <a:rPr lang="en-US" sz="32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Моделирование деталей реализации</a:t>
            </a:r>
            <a:endParaRPr sz="32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02250" y="302450"/>
            <a:ext cx="9621900" cy="9835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class diagram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400" y="1828800"/>
            <a:ext cx="6032500" cy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600" y="4368775"/>
            <a:ext cx="4610100" cy="24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SysML</a:t>
            </a:r>
            <a:endParaRPr/>
          </a:p>
        </p:txBody>
      </p:sp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100" y="1508250"/>
            <a:ext cx="60198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BPMN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04800" y="1828800"/>
            <a:ext cx="95505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7933" lvl="0" marL="457200" rtl="0" algn="l">
              <a:spcBef>
                <a:spcPts val="0"/>
              </a:spcBef>
              <a:spcAft>
                <a:spcPts val="0"/>
              </a:spcAft>
              <a:buSzPts val="2667"/>
              <a:buChar char="●"/>
            </a:pPr>
            <a:r>
              <a:rPr lang="en-US"/>
              <a:t>Business Process Model and Notation</a:t>
            </a:r>
            <a:endParaRPr/>
          </a:p>
          <a:p>
            <a:pPr indent="-397933" lvl="0" marL="457200" rtl="0" algn="l">
              <a:spcBef>
                <a:spcPts val="0"/>
              </a:spcBef>
              <a:spcAft>
                <a:spcPts val="0"/>
              </a:spcAft>
              <a:buSzPts val="2667"/>
              <a:buChar char="●"/>
            </a:pPr>
            <a:r>
              <a:rPr lang="en-US"/>
              <a:t>1.0 в 2004 году, текущая (2.0) – в 2011</a:t>
            </a:r>
            <a:endParaRPr/>
          </a:p>
          <a:p>
            <a:pPr indent="-397933" lvl="0" marL="457200" rtl="0" algn="l">
              <a:spcBef>
                <a:spcPts val="0"/>
              </a:spcBef>
              <a:spcAft>
                <a:spcPts val="0"/>
              </a:spcAft>
              <a:buSzPts val="2667"/>
              <a:buChar char="●"/>
            </a:pPr>
            <a:r>
              <a:rPr lang="en-US"/>
              <a:t>Для описания бизнес-процессов</a:t>
            </a:r>
            <a:endParaRPr/>
          </a:p>
          <a:p>
            <a:pPr indent="-397933" lvl="1" marL="914400" rtl="0" algn="l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Private-процессы, неисполнимые</a:t>
            </a:r>
            <a:endParaRPr/>
          </a:p>
          <a:p>
            <a:pPr indent="-397933" lvl="1" marL="914400" rtl="0" algn="l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>
                <a:solidFill>
                  <a:schemeClr val="dk1"/>
                </a:solidFill>
              </a:rPr>
              <a:t>Private-процессы, исполнимые</a:t>
            </a:r>
            <a:endParaRPr/>
          </a:p>
          <a:p>
            <a:pPr indent="-397933" lvl="1" marL="914400" rtl="0" algn="l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Public-процессы</a:t>
            </a:r>
            <a:endParaRPr/>
          </a:p>
          <a:p>
            <a:pPr indent="-397933" lvl="1" marL="914400" rtl="0" algn="l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Хореографии</a:t>
            </a:r>
            <a:endParaRPr/>
          </a:p>
          <a:p>
            <a:pPr indent="-397933" lvl="1" marL="914400" rtl="0" algn="l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Коллаборации</a:t>
            </a:r>
            <a:endParaRPr/>
          </a:p>
          <a:p>
            <a:pPr indent="-397933" lvl="1" marL="914400" rtl="0" algn="l"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/>
              <a:t>Диалоги</a:t>
            </a:r>
            <a:endParaRPr/>
          </a:p>
          <a:p>
            <a:pPr indent="-397933" lvl="0" marL="457200" rtl="0" algn="l">
              <a:spcBef>
                <a:spcPts val="0"/>
              </a:spcBef>
              <a:spcAft>
                <a:spcPts val="0"/>
              </a:spcAft>
              <a:buSzPts val="2667"/>
              <a:buChar char="●"/>
            </a:pPr>
            <a:r>
              <a:rPr lang="en-US"/>
              <a:t>Правила генерации в BPEL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PMN Example.png"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50" y="1795550"/>
            <a:ext cx="9890100" cy="50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 диаграммы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7" y="1137650"/>
            <a:ext cx="9436825" cy="630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 коллаборации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Хореография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75" y="2564275"/>
            <a:ext cx="9342725" cy="27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Диаграмма диалогов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675" y="1219200"/>
            <a:ext cx="7919199" cy="62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Детализация диалога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175" y="2573875"/>
            <a:ext cx="6599751" cy="23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Сложные системы</a:t>
            </a:r>
            <a:endParaRPr/>
          </a:p>
        </p:txBody>
      </p:sp>
      <p:pic>
        <p:nvPicPr>
          <p:cNvPr id="35" name="Google Shape;3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13" y="1219200"/>
            <a:ext cx="8659374" cy="60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Диаграммы SysML</a:t>
            </a:r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66925"/>
            <a:ext cx="9550500" cy="4619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Definition Diagram (BDD)</a:t>
            </a:r>
            <a:endParaRPr/>
          </a:p>
        </p:txBody>
      </p:sp>
      <p:pic>
        <p:nvPicPr>
          <p:cNvPr id="47" name="Google Shape;4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8" y="1370750"/>
            <a:ext cx="8696325" cy="58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Internal Block Diagram (IBD)</a:t>
            </a:r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02400"/>
            <a:ext cx="9550500" cy="57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Диаграмма активностей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238" y="1755475"/>
            <a:ext cx="762952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Диаграмма требований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628" y="1219200"/>
            <a:ext cx="8064833" cy="6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Параметрическая диаграмма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25" y="1272625"/>
            <a:ext cx="8237549" cy="614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