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120b7aa_0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120b7aa_0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120b7aa_0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120b7aa_0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120b7aa_0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120b7aa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120b7aa_0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120b7aa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120b7aa_0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120b7aa_0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120b7aa_0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120b7aa_0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120b7aa_0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120b7aa_0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120b7aa_0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120b7aa_0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120b7aa_0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120b7aa_0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120b7aa_0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120b7aa_0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2120b7aa_038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2120b7aa_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120b7aa_0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120b7aa_0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120b7aa_0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120b7aa_0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2120b7aa_058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2120b7aa_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120b7aa_078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120b7aa_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120b7aa_098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120b7aa_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f347eb7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f347eb7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f347eb7_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f347eb7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f347eb7_0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f347eb7_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120b7aa_01:notes"/>
          <p:cNvSpPr/>
          <p:nvPr>
            <p:ph idx="2" type="sldImg"/>
          </p:nvPr>
        </p:nvSpPr>
        <p:spPr>
          <a:xfrm>
            <a:off x="38119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120b7aa_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274320" y="205740"/>
            <a:ext cx="8595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/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274320" y="1234440"/>
            <a:ext cx="40233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/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4" name="Google Shape;34;p12"/>
          <p:cNvSpPr txBox="1"/>
          <p:nvPr>
            <p:ph idx="2" type="body"/>
          </p:nvPr>
        </p:nvSpPr>
        <p:spPr>
          <a:xfrm>
            <a:off x="4846320" y="1234440"/>
            <a:ext cx="40233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/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274320" y="4526280"/>
            <a:ext cx="859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/>
          <a:lstStyle>
            <a:lvl1pPr indent="-393700" lvl="0" marL="457200" rtl="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93700" lvl="1" marL="914400" rtl="0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 rtl="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822960" y="2057400"/>
            <a:ext cx="74982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/>
            </a:lvl9pPr>
          </a:lstStyle>
          <a:p/>
        </p:txBody>
      </p:sp>
      <p:sp>
        <p:nvSpPr>
          <p:cNvPr id="27" name="Google Shape;27;p10"/>
          <p:cNvSpPr txBox="1"/>
          <p:nvPr>
            <p:ph idx="1" type="subTitle"/>
          </p:nvPr>
        </p:nvSpPr>
        <p:spPr>
          <a:xfrm>
            <a:off x="1645920" y="3086100"/>
            <a:ext cx="5852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274320" y="205740"/>
            <a:ext cx="8595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/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274320" y="1234440"/>
            <a:ext cx="85953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/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Структура визуальных языков и их свойства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274320" y="205740"/>
            <a:ext cx="8595300" cy="6171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Свойства языков</a:t>
            </a:r>
            <a:endParaRPr/>
          </a:p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274320" y="1234440"/>
            <a:ext cx="8595300" cy="37032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Текстовые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Графические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Графовые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Неграфовые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274320" y="205740"/>
            <a:ext cx="8595300" cy="6171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Графовые языки</a:t>
            </a:r>
            <a:endParaRPr/>
          </a:p>
        </p:txBody>
      </p:sp>
      <p:pic>
        <p:nvPicPr>
          <p:cNvPr id="104" name="Google Shape;1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5" y="1384325"/>
            <a:ext cx="4167199" cy="3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525" y="1295200"/>
            <a:ext cx="4428101" cy="333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type="title"/>
          </p:nvPr>
        </p:nvSpPr>
        <p:spPr>
          <a:xfrm>
            <a:off x="274320" y="205740"/>
            <a:ext cx="8595300" cy="6171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MSC</a:t>
            </a:r>
            <a:endParaRPr/>
          </a:p>
        </p:txBody>
      </p:sp>
      <p:pic>
        <p:nvPicPr>
          <p:cNvPr id="111" name="Google Shape;1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675" y="822850"/>
            <a:ext cx="3728600" cy="41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274320" y="205740"/>
            <a:ext cx="8595300" cy="6171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Диаграммы Насси-Шнейдермана</a:t>
            </a:r>
            <a:endParaRPr/>
          </a:p>
        </p:txBody>
      </p:sp>
      <p:pic>
        <p:nvPicPr>
          <p:cNvPr id="117" name="Google Shape;1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25" y="1587675"/>
            <a:ext cx="494347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900" y="2184400"/>
            <a:ext cx="35147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274320" y="205740"/>
            <a:ext cx="8595300" cy="6171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Классификация визуальных языков</a:t>
            </a:r>
            <a:endParaRPr/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188" y="1444675"/>
            <a:ext cx="30956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274320" y="205740"/>
            <a:ext cx="8595300" cy="6171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Языки, основанные на соединениях</a:t>
            </a:r>
            <a:endParaRPr/>
          </a:p>
        </p:txBody>
      </p:sp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5" y="2038350"/>
            <a:ext cx="39433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700" y="1228288"/>
            <a:ext cx="4002125" cy="32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274320" y="205740"/>
            <a:ext cx="8595300" cy="6171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Геометрические языки</a:t>
            </a:r>
            <a:endParaRPr/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475" y="1285625"/>
            <a:ext cx="475297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500" y="3815350"/>
            <a:ext cx="37909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274320" y="205740"/>
            <a:ext cx="8595300" cy="6171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Свойства языков (2)</a:t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274320" y="1234440"/>
            <a:ext cx="8595300" cy="37032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Статические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Динамические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Диаграммы Харела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Сети Петри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Поток данных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Поток управления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274320" y="205740"/>
            <a:ext cx="8595300" cy="6171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Сети Петри</a:t>
            </a:r>
            <a:endParaRPr/>
          </a:p>
        </p:txBody>
      </p: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50" y="1451288"/>
            <a:ext cx="4652200" cy="2240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3600" y="1634049"/>
            <a:ext cx="1761075" cy="19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274320" y="205740"/>
            <a:ext cx="8595300" cy="6171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Matlab/Simulink</a:t>
            </a:r>
            <a:endParaRPr/>
          </a:p>
        </p:txBody>
      </p:sp>
      <p:pic>
        <p:nvPicPr>
          <p:cNvPr id="157" name="Google Shape;1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775" y="965750"/>
            <a:ext cx="66198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274320" y="205740"/>
            <a:ext cx="8664000" cy="668700"/>
          </a:xfrm>
          <a:prstGeom prst="rect">
            <a:avLst/>
          </a:prstGeom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Структура языка</a:t>
            </a:r>
            <a:endParaRPr sz="3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274320" y="1234440"/>
            <a:ext cx="8664000" cy="3754800"/>
          </a:xfrm>
          <a:prstGeom prst="rect">
            <a:avLst/>
          </a:prstGeom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-2476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Char char="●"/>
            </a:pPr>
            <a:r>
              <a:rPr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Синтаксис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Char char="●"/>
            </a:pPr>
            <a:r>
              <a:rPr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Семантика 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Char char="●"/>
            </a:pPr>
            <a:r>
              <a:rPr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Прагматика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680" y="1303020"/>
            <a:ext cx="3064939" cy="2029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274320" y="205740"/>
            <a:ext cx="8595300" cy="6171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LabView</a:t>
            </a:r>
            <a:endParaRPr/>
          </a:p>
        </p:txBody>
      </p:sp>
      <p:pic>
        <p:nvPicPr>
          <p:cNvPr id="163" name="Google Shape;1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725" y="822850"/>
            <a:ext cx="6326538" cy="432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274320" y="205740"/>
            <a:ext cx="8595300" cy="6171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</a:t>
            </a:r>
            <a:endParaRPr/>
          </a:p>
        </p:txBody>
      </p:sp>
      <p:pic>
        <p:nvPicPr>
          <p:cNvPr id="169" name="Google Shape;1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037" y="822850"/>
            <a:ext cx="3463925" cy="428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type="title"/>
          </p:nvPr>
        </p:nvSpPr>
        <p:spPr>
          <a:xfrm>
            <a:off x="274320" y="205740"/>
            <a:ext cx="8664000" cy="668700"/>
          </a:xfrm>
          <a:prstGeom prst="rect">
            <a:avLst/>
          </a:prstGeom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Абстрактный синтаксис</a:t>
            </a:r>
            <a:endParaRPr sz="3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274320" y="1234440"/>
            <a:ext cx="8664000" cy="3754800"/>
          </a:xfrm>
          <a:prstGeom prst="rect">
            <a:avLst/>
          </a:prstGeom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-2476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Char char="●"/>
            </a:pPr>
            <a:r>
              <a:rPr lang="en" sz="3100"/>
              <a:t>BNF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Char char="●"/>
            </a:pPr>
            <a:r>
              <a:rPr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Метамодели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560" y="2880360"/>
            <a:ext cx="3822221" cy="85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274320" y="205740"/>
            <a:ext cx="8664000" cy="668700"/>
          </a:xfrm>
          <a:prstGeom prst="rect">
            <a:avLst/>
          </a:prstGeom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Конкретный синтаксис</a:t>
            </a:r>
            <a:endParaRPr sz="3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274320" y="1234440"/>
            <a:ext cx="8664000" cy="3754800"/>
          </a:xfrm>
          <a:prstGeom prst="rect">
            <a:avLst/>
          </a:prstGeom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-2476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Char char="●"/>
            </a:pPr>
            <a:r>
              <a:rPr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Графические грамматики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Char char="●"/>
            </a:pPr>
            <a:r>
              <a:rPr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Формальное описание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Char char="●"/>
            </a:pPr>
            <a:r>
              <a:rPr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Редактор форм, визарды, скрипты, ...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Char char="●"/>
            </a:pPr>
            <a:r>
              <a:rPr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Неформальные описания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3291840"/>
            <a:ext cx="3445065" cy="1543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274320" y="205740"/>
            <a:ext cx="8664000" cy="668700"/>
          </a:xfrm>
          <a:prstGeom prst="rect">
            <a:avLst/>
          </a:prstGeom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Служебный синтаксис</a:t>
            </a:r>
            <a:endParaRPr sz="3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0" y="1577323"/>
            <a:ext cx="3818272" cy="321676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440527" y="1325464"/>
            <a:ext cx="3415800" cy="1429500"/>
          </a:xfrm>
          <a:prstGeom prst="rect">
            <a:avLst/>
          </a:prstGeom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-2476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Char char="●"/>
            </a:pPr>
            <a:r>
              <a:rPr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Модели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Char char="●"/>
            </a:pPr>
            <a:r>
              <a:rPr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274320" y="205740"/>
            <a:ext cx="8595300" cy="6171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Семантика</a:t>
            </a:r>
            <a:endParaRPr/>
          </a:p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274320" y="1234440"/>
            <a:ext cx="8595300" cy="37032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Вообще: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Денотационная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Операционная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Аксиоматическая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визуальных языков: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Генерация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Интерпретация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Преобразование моделей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274320" y="205740"/>
            <a:ext cx="8595300" cy="6171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Графовые грамматики</a:t>
            </a:r>
            <a:endParaRPr/>
          </a:p>
        </p:txBody>
      </p:sp>
      <p:pic>
        <p:nvPicPr>
          <p:cNvPr id="81" name="Google Shape;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675" y="1096100"/>
            <a:ext cx="6660601" cy="37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274320" y="205740"/>
            <a:ext cx="8595300" cy="6171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Прагматика</a:t>
            </a:r>
            <a:endParaRPr/>
          </a:p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274320" y="1234440"/>
            <a:ext cx="8595300" cy="3703200"/>
          </a:xfrm>
          <a:prstGeom prst="rect">
            <a:avLst/>
          </a:prstGeom>
        </p:spPr>
        <p:txBody>
          <a:bodyPr anchorCtr="0" anchor="t" bIns="75425" lIns="75425" spcFirstLastPara="1" rIns="75425" wrap="square" tIns="75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Описывает взаимосвязь пользователей и языка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Научные подходы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Cognitive Dimensions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Набор неформальных рекомендаций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Метафоры визуализации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488" y="67525"/>
            <a:ext cx="4983025" cy="50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