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66df53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66df5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66df53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66df5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66df53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66df5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7bf2fd3a_0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7bf2fd3a_0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7bf2fd3a_0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7bf2fd3a_0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7bf2fd3a_0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7bf2fd3a_0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66df53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66df5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66df53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66df5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7bf2fd3a_0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7bf2fd3a_0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7bf2fd3a_0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7bf2fd3a_0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266df53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Google Shape;30;g1266df5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66df53_0_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66df53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66df53_0_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66df5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66df53_0_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66df53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66df53_0_1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66df5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66df53_0_1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66df53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66df53_0_1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66df53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66df53_0_1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266df53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66df53_0_1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266df53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66df53_0_1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266df53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66df53_0_1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266df53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7bf2fd3a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36;g17bf2fd3a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66df53_0_1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266df5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66df53_0_1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266df53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266df53_0_1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266df53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7bf2fd3a_0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7bf2fd3a_0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7bf2fd3a_0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7bf2fd3a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cd737dab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cd737da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cd737dab4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cd737dab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cd737dab4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cd737dab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7bf2fd3a_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17bf2fd3a_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7bf2fd3a_0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17bf2fd3a_0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7bf2fd3a_0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7bf2fd3a_0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7bf2fd3a_0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7bf2fd3a_0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66df53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66df5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66df53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66df5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85800" y="2111123"/>
            <a:ext cx="7772400" cy="15464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85800" y="3786738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7" name="Google Shape;17;p4"/>
          <p:cNvSpPr txBox="1"/>
          <p:nvPr>
            <p:ph idx="2" type="body"/>
          </p:nvPr>
        </p:nvSpPr>
        <p:spPr>
          <a:xfrm>
            <a:off x="4692274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idx="1" type="body"/>
          </p:nvPr>
        </p:nvSpPr>
        <p:spPr>
          <a:xfrm>
            <a:off x="457200" y="5875079"/>
            <a:ext cx="8229600" cy="6926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gif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gif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ctrTitle"/>
          </p:nvPr>
        </p:nvSpPr>
        <p:spPr>
          <a:xfrm>
            <a:off x="685800" y="2111123"/>
            <a:ext cx="7772400" cy="1546475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Внутреннее устройство CASE-систем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Модель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0041" y="1310198"/>
            <a:ext cx="5076672" cy="5379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Отображение изменений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0663" y="1417638"/>
            <a:ext cx="5900511" cy="5358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Механизмы проверки ограничений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Синтаксические ограничения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Семантические ограничения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На состояние работающей системы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На модель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Контекстные ограничения на БД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Разработаны для REAL-IT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Контекст – все объекты, связанные с данными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Ограничение в виде фрагмента диаграммы классов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Пример: модель адреса</a:t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1075" y="1915075"/>
            <a:ext cx="4029075" cy="43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Пример: ограничение</a:t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0788" y="2714625"/>
            <a:ext cx="4162425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Constraint Language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Язык задания ограничений для: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моделей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метамоделей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Часть MOF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Текстовый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Ключевые понятия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457200" y="1561675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Контекст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Ограничения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инварианты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пре и пост условия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Определения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введение запроса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определение начального значения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определение вычислимого атрибута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введение вычислимого атрибута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Типы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простые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коллекции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Примеры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46425" y="1658000"/>
            <a:ext cx="8590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context Person inv :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self.wife-&gt;notEmpty() implies self.wife.age &gt;=18 and 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self.husband-&gt;notEmpty() implies self.husband.age &gt;=18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context Адрес inv:</a:t>
            </a:r>
            <a:endParaRPr sz="18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self.Населенный пункт→notEmpty() implies</a:t>
            </a:r>
            <a:endParaRPr sz="1800"/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(self.Область→notEmpty() and </a:t>
            </a:r>
            <a:endParaRPr sz="1800"/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self.Область.Населенный пункт→includes(self.Населенный пункт) ) </a:t>
            </a:r>
            <a:endParaRPr sz="1800"/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or (self.Область→isEmpty() and </a:t>
            </a:r>
            <a:endParaRPr sz="1800"/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self.Страна.Населенный пункт→includes(self.Населенный пункт) 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Примеры (2)</a:t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context Job</a:t>
            </a:r>
            <a:endParaRPr sz="18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inv :self.employer.numberOfEmployees &gt;=1 </a:t>
            </a:r>
            <a:endParaRPr sz="18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inv :self.employee.age &gt;21</a:t>
            </a:r>
            <a:endParaRPr sz="18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not self.allParents()-&gt;includes(self)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“An actor can only have associations to use cases, components, and classes. Furthermore these associations must be binary.”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self.ownedAttribute-&gt;forAll ( a |</a:t>
            </a:r>
            <a:endParaRPr sz="18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(a.association-&gt;notEmpty()) implies</a:t>
            </a:r>
            <a:endParaRPr sz="1800"/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((a.association.memberEnd.size() = 2) and</a:t>
            </a:r>
            <a:endParaRPr sz="1800"/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(a.opposite.class.oclIsKindOf(UseCase) or</a:t>
            </a:r>
            <a:endParaRPr sz="1800"/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(a.opposite.class.oclIsKindOf(Class) and not</a:t>
            </a:r>
            <a:endParaRPr sz="1800"/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a.opposite.class.oclIsKindOf(Behavior))))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Средства версионирования</a:t>
            </a:r>
            <a:endParaRPr/>
          </a:p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Предоставление доступа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Хранение истории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Хранение различных версий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VisualOCL</a:t>
            </a:r>
            <a:endParaRPr/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Изначально визуализация OCL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Формальный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Примеры</a:t>
            </a:r>
            <a:endParaRPr/>
          </a:p>
        </p:txBody>
      </p:sp>
      <p:pic>
        <p:nvPicPr>
          <p:cNvPr id="147" name="Google Shape;1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5213" y="1604925"/>
            <a:ext cx="4752975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Примеры</a:t>
            </a:r>
            <a:endParaRPr/>
          </a:p>
        </p:txBody>
      </p:sp>
      <p:pic>
        <p:nvPicPr>
          <p:cNvPr id="153" name="Google Shape;15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375" y="1517913"/>
            <a:ext cx="4013603" cy="1903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0925" y="950525"/>
            <a:ext cx="3543300" cy="565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Авторасположение диаграммы</a:t>
            </a:r>
            <a:endParaRPr/>
          </a:p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Улучшение читаемости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Ускорение процесса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Концентрация на задаче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Минимизация пересечений</a:t>
            </a:r>
            <a:endParaRPr/>
          </a:p>
        </p:txBody>
      </p:sp>
      <p:sp>
        <p:nvSpPr>
          <p:cNvPr id="166" name="Google Shape;166;p3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Отображение слоями (Sugiyama drawing):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Распределение по уровням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Минимизация количества пересечений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Выбор координат вершин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Распределение по уровням</a:t>
            </a:r>
            <a:endParaRPr/>
          </a:p>
        </p:txBody>
      </p:sp>
      <p:pic>
        <p:nvPicPr>
          <p:cNvPr id="172" name="Google Shape;17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1355" y="1613325"/>
            <a:ext cx="5941290" cy="4011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Минимизация пересечений</a:t>
            </a:r>
            <a:endParaRPr/>
          </a:p>
        </p:txBody>
      </p:sp>
      <p:pic>
        <p:nvPicPr>
          <p:cNvPr id="178" name="Google Shape;17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838" y="2242386"/>
            <a:ext cx="6444191" cy="2373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Определение координат</a:t>
            </a:r>
            <a:endParaRPr/>
          </a:p>
        </p:txBody>
      </p:sp>
      <p:sp>
        <p:nvSpPr>
          <p:cNvPr id="184" name="Google Shape;184;p3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Эвристические алгоритмы, учитывающие: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Компактность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Вертикальность ребер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Graphviz</a:t>
            </a:r>
            <a:endParaRPr/>
          </a:p>
        </p:txBody>
      </p:sp>
      <p:sp>
        <p:nvSpPr>
          <p:cNvPr id="190" name="Google Shape;190;p3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Средство отображения графов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Open-source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Язык описания графов </a:t>
            </a:r>
            <a:r>
              <a:rPr i="1" lang="en"/>
              <a:t>Dot</a:t>
            </a:r>
            <a:endParaRPr i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Примеры</a:t>
            </a:r>
            <a:endParaRPr/>
          </a:p>
        </p:txBody>
      </p:sp>
      <p:sp>
        <p:nvSpPr>
          <p:cNvPr id="196" name="Google Shape;196;p36"/>
          <p:cNvSpPr txBox="1"/>
          <p:nvPr>
            <p:ph idx="1" type="body"/>
          </p:nvPr>
        </p:nvSpPr>
        <p:spPr>
          <a:xfrm>
            <a:off x="457200" y="1417638"/>
            <a:ext cx="3734700" cy="52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digraph G {</a:t>
            </a:r>
            <a:br>
              <a:rPr lang="en" sz="1200"/>
            </a:br>
            <a:br>
              <a:rPr lang="en" sz="1200"/>
            </a:br>
            <a:r>
              <a:rPr lang="en" sz="1200"/>
              <a:t>	subgraph cluster_0 {</a:t>
            </a:r>
            <a:br>
              <a:rPr lang="en" sz="1200"/>
            </a:br>
            <a:r>
              <a:rPr lang="en" sz="1200"/>
              <a:t>		style=filled;</a:t>
            </a:r>
            <a:br>
              <a:rPr lang="en" sz="1200"/>
            </a:br>
            <a:r>
              <a:rPr lang="en" sz="1200"/>
              <a:t>		color=lightgrey;</a:t>
            </a:r>
            <a:br>
              <a:rPr lang="en" sz="1200"/>
            </a:br>
            <a:r>
              <a:rPr lang="en" sz="1200"/>
              <a:t>		node [style=filled,color=white];</a:t>
            </a:r>
            <a:br>
              <a:rPr lang="en" sz="1200"/>
            </a:br>
            <a:r>
              <a:rPr lang="en" sz="1200"/>
              <a:t>		a0 -&gt; a1 -&gt; a2 -&gt; a3;</a:t>
            </a:r>
            <a:br>
              <a:rPr lang="en" sz="1200"/>
            </a:br>
            <a:r>
              <a:rPr lang="en" sz="1200"/>
              <a:t>		label = "process #1";</a:t>
            </a:r>
            <a:br>
              <a:rPr lang="en" sz="1200"/>
            </a:br>
            <a:r>
              <a:rPr lang="en" sz="1200"/>
              <a:t>	}</a:t>
            </a:r>
            <a:br>
              <a:rPr lang="en" sz="1200"/>
            </a:br>
            <a:br>
              <a:rPr lang="en" sz="1200"/>
            </a:br>
            <a:r>
              <a:rPr lang="en" sz="1200"/>
              <a:t>	subgraph cluster_1 {</a:t>
            </a:r>
            <a:br>
              <a:rPr lang="en" sz="1200"/>
            </a:br>
            <a:r>
              <a:rPr lang="en" sz="1200"/>
              <a:t>		node [style=filled];</a:t>
            </a:r>
            <a:br>
              <a:rPr lang="en" sz="1200"/>
            </a:br>
            <a:r>
              <a:rPr lang="en" sz="1200"/>
              <a:t>		b0 -&gt; b1 -&gt; b2 -&gt; b3;</a:t>
            </a:r>
            <a:br>
              <a:rPr lang="en" sz="1200"/>
            </a:br>
            <a:r>
              <a:rPr lang="en" sz="1200"/>
              <a:t>		label = "process #2";</a:t>
            </a:r>
            <a:br>
              <a:rPr lang="en" sz="1200"/>
            </a:br>
            <a:r>
              <a:rPr lang="en" sz="1200"/>
              <a:t>		color=blue</a:t>
            </a:r>
            <a:br>
              <a:rPr lang="en" sz="1200"/>
            </a:br>
            <a:r>
              <a:rPr lang="en" sz="1200"/>
              <a:t>	}</a:t>
            </a:r>
            <a:br>
              <a:rPr lang="en" sz="1200"/>
            </a:br>
            <a:r>
              <a:rPr lang="en" sz="1200"/>
              <a:t>	start -&gt; a0;</a:t>
            </a:r>
            <a:br>
              <a:rPr lang="en" sz="1200"/>
            </a:br>
            <a:r>
              <a:rPr lang="en" sz="1200"/>
              <a:t>	start -&gt; b0;</a:t>
            </a:r>
            <a:br>
              <a:rPr lang="en" sz="1200"/>
            </a:br>
            <a:r>
              <a:rPr lang="en" sz="1200"/>
              <a:t>	a1 -&gt; b3;</a:t>
            </a:r>
            <a:br>
              <a:rPr lang="en" sz="1200"/>
            </a:br>
            <a:r>
              <a:rPr lang="en" sz="1200"/>
              <a:t>	b2 -&gt; a3;</a:t>
            </a:r>
            <a:br>
              <a:rPr lang="en" sz="1200"/>
            </a:br>
            <a:r>
              <a:rPr lang="en" sz="1200"/>
              <a:t>	a3 -&gt; a0;</a:t>
            </a:r>
            <a:br>
              <a:rPr lang="en" sz="1200"/>
            </a:br>
            <a:r>
              <a:rPr lang="en" sz="1200"/>
              <a:t>	a3 -&gt; end;</a:t>
            </a:r>
            <a:br>
              <a:rPr lang="en" sz="1200"/>
            </a:br>
            <a:r>
              <a:rPr lang="en" sz="1200"/>
              <a:t>	b3 -&gt; end;</a:t>
            </a:r>
            <a:br>
              <a:rPr lang="en" sz="1200"/>
            </a:br>
            <a:br>
              <a:rPr lang="en" sz="1200"/>
            </a:br>
            <a:r>
              <a:rPr lang="en" sz="1200"/>
              <a:t>	start [shape=Mdiamond];</a:t>
            </a:r>
            <a:br>
              <a:rPr lang="en" sz="1200"/>
            </a:br>
            <a:r>
              <a:rPr lang="en" sz="1200"/>
              <a:t>	end [shape=Msquare];</a:t>
            </a:r>
            <a:br>
              <a:rPr lang="en" sz="1200"/>
            </a:br>
            <a:r>
              <a:rPr lang="en" sz="1200"/>
              <a:t>}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97" name="Google Shape;19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5863" y="1134088"/>
            <a:ext cx="2847975" cy="549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6"/>
          <p:cNvSpPr/>
          <p:nvPr/>
        </p:nvSpPr>
        <p:spPr>
          <a:xfrm>
            <a:off x="3962000" y="3242450"/>
            <a:ext cx="1847700" cy="84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EMF Compare</a:t>
            </a:r>
            <a:endParaRPr/>
          </a:p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Разработан в 2006 году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На базе Eclipse GMF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Алгоритм UMLDiff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Поиск парных элементов</a:t>
            </a:r>
            <a:endParaRPr/>
          </a:p>
          <a:p>
            <a:pPr indent="-34290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схожесть имени</a:t>
            </a:r>
            <a:endParaRPr sz="1800"/>
          </a:p>
          <a:p>
            <a:pPr indent="-34290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схожесть содержимого</a:t>
            </a:r>
            <a:endParaRPr sz="1800"/>
          </a:p>
          <a:p>
            <a:pPr indent="-34290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схожесть позиции в модели</a:t>
            </a:r>
            <a:endParaRPr sz="1800"/>
          </a:p>
          <a:p>
            <a:pPr indent="-34290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схожесть отношений с другими объектами</a:t>
            </a:r>
            <a:endParaRPr sz="1800"/>
          </a:p>
          <a:p>
            <a:pPr indent="-34290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схожесть значений атрибутов</a:t>
            </a:r>
            <a:endParaRPr sz="1800"/>
          </a:p>
          <a:p>
            <a:pPr indent="-34290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схожесть типов</a:t>
            </a:r>
            <a:endParaRPr sz="1800"/>
          </a:p>
          <a:p>
            <a:pPr indent="-3810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Стадия «сравнения»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</a:t>
            </a:r>
            <a:endParaRPr/>
          </a:p>
        </p:txBody>
      </p:sp>
      <p:pic>
        <p:nvPicPr>
          <p:cNvPr id="204" name="Google Shape;20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1509075"/>
            <a:ext cx="6400800" cy="478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Kieler</a:t>
            </a:r>
            <a:endParaRPr/>
          </a:p>
        </p:txBody>
      </p:sp>
      <p:sp>
        <p:nvSpPr>
          <p:cNvPr id="210" name="Google Shape;210;p3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Предназначен для моделей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Интегрирован с Eclipse (EMF, GMF)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Использует раскладки из: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Graphviz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OGDF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KLay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Примеры</a:t>
            </a:r>
            <a:endParaRPr/>
          </a:p>
        </p:txBody>
      </p:sp>
      <p:pic>
        <p:nvPicPr>
          <p:cNvPr id="216" name="Google Shape;21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74" y="1802413"/>
            <a:ext cx="8965052" cy="3910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Юзабилити, терминология</a:t>
            </a:r>
            <a:endParaRPr/>
          </a:p>
        </p:txBody>
      </p:sp>
      <p:sp>
        <p:nvSpPr>
          <p:cNvPr id="222" name="Google Shape;222;p4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Интерфейс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Пользовательский интерфейс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Эргономика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Юзабилити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Модель Шнейдермана</a:t>
            </a:r>
            <a:endParaRPr/>
          </a:p>
        </p:txBody>
      </p:sp>
      <p:sp>
        <p:nvSpPr>
          <p:cNvPr id="228" name="Google Shape;228;p4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скорость работы пользователя</a:t>
            </a:r>
            <a:endParaRPr/>
          </a:p>
          <a:p>
            <a:pPr indent="-419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количество человеческих ошибок</a:t>
            </a:r>
            <a:endParaRPr/>
          </a:p>
          <a:p>
            <a:pPr indent="-419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субъективная удовлетворенность</a:t>
            </a:r>
            <a:endParaRPr/>
          </a:p>
          <a:p>
            <a:pPr indent="-419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скорость обучения навыкам</a:t>
            </a:r>
            <a:br>
              <a:rPr lang="en"/>
            </a:br>
            <a:r>
              <a:rPr lang="en"/>
              <a:t>оперирования интерфейсом</a:t>
            </a:r>
            <a:endParaRPr/>
          </a:p>
          <a:p>
            <a:pPr indent="-419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степень сохраняемости этих навыков при неиспользовании программного средства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Опросник SUS (System Usability Scale)</a:t>
            </a:r>
            <a:endParaRPr sz="3200"/>
          </a:p>
        </p:txBody>
      </p:sp>
      <p:sp>
        <p:nvSpPr>
          <p:cNvPr id="234" name="Google Shape;234;p4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I think that I would like to use this system frequently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I found the system unnecessarily complex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I thought the system was easy to use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I think that I would need the support of a technical person to be able to use this system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I found the various functions in this system were well integrated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I thought there was too much inconsistency in this system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I would imagine that most people would learn to use this system very quickly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I found the system very cumbersome to use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I felt very confident using the system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I needed to learn a lot of things before I could get going with this system</a:t>
            </a:r>
            <a:endParaRPr sz="22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Рекомендации</a:t>
            </a:r>
            <a:endParaRPr/>
          </a:p>
        </p:txBody>
      </p:sp>
      <p:sp>
        <p:nvSpPr>
          <p:cNvPr id="240" name="Google Shape;240;p4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Делать состояние системы видимым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Система должна использовать термины из реального мира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Возможность исправить ошибки и выйти из нежелательного состояния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Консистентное использование терминов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Предотвращение ошибок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Не создавать нагрузку на краткосрочную память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Возможность ускорения работы для опытных пользователей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Адекватная диагностика ошибок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Помощь и документация</a:t>
            </a:r>
            <a:endParaRPr sz="2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Ещё рекомендации</a:t>
            </a:r>
            <a:endParaRPr/>
          </a:p>
        </p:txBody>
      </p:sp>
      <p:sp>
        <p:nvSpPr>
          <p:cNvPr id="246" name="Google Shape;246;p4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Помнить о том, что пользователей много и они разные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Разные размеры мониторов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Разные языки и региональные стандарты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Разный уровень знаний и опыта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Поддерживать лаконичность и простоту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Наиболее часто используемые элементы управления должны быть наиболее доступны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Процесс сравнения</a:t>
            </a:r>
            <a:endParaRPr/>
          </a:p>
        </p:txBody>
      </p:sp>
      <p:pic>
        <p:nvPicPr>
          <p:cNvPr id="45" name="Google Shape;4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937775"/>
            <a:ext cx="82296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Поиск пар</a:t>
            </a:r>
            <a:endParaRPr/>
          </a:p>
        </p:txBody>
      </p:sp>
      <p:pic>
        <p:nvPicPr>
          <p:cNvPr id="51" name="Google Shape;5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575" y="1626125"/>
            <a:ext cx="7286849" cy="487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Paradigm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688" y="1587550"/>
            <a:ext cx="7984625" cy="499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Возможности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Выбор стратегии сопоставления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По ID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По имени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По транзитам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Отображение графических изменений или изменений в модели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Переключение новой/старой диаграммы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Сортировка результатов сравнения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Экспорт в PDF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Pounamu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Исследовательская meta-case система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Система плагинов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работа с репозиторием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определение изменений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отображение изменений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Архитектура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5581" y="1577601"/>
            <a:ext cx="5245906" cy="4870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