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3" autoAdjust="0"/>
  </p:normalViewPr>
  <p:slideViewPr>
    <p:cSldViewPr snapToGrid="0">
      <p:cViewPr>
        <p:scale>
          <a:sx n="70" d="100"/>
          <a:sy n="70" d="100"/>
        </p:scale>
        <p:origin x="498" y="61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set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71747"/>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Active Directory Domain Services domain controller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 Infrastructure as a Service</a:t>
            </a:r>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pic>
        <p:nvPicPr>
          <p:cNvPr id="3" name="Picture 2" descr="A diagram with Azure icons on it for common IaaS services." title="Common scenarios">
            <a:extLst>
              <a:ext uri="{FF2B5EF4-FFF2-40B4-BE49-F238E27FC236}">
                <a16:creationId xmlns:a16="http://schemas.microsoft.com/office/drawing/2014/main" id="{C8D13E33-2A00-4F63-8B6D-D76D956DD16A}"/>
              </a:ext>
            </a:extLst>
          </p:cNvPr>
          <p:cNvPicPr>
            <a:picLocks noChangeAspect="1"/>
          </p:cNvPicPr>
          <p:nvPr/>
        </p:nvPicPr>
        <p:blipFill>
          <a:blip r:embed="rId3"/>
          <a:stretch>
            <a:fillRect/>
          </a:stretch>
        </p:blipFill>
        <p:spPr>
          <a:xfrm>
            <a:off x="1115043" y="2500754"/>
            <a:ext cx="4005292" cy="2238391"/>
          </a:xfrm>
          <a:prstGeom prst="rect">
            <a:avLst/>
          </a:prstGeom>
        </p:spPr>
      </p:pic>
      <p:pic>
        <p:nvPicPr>
          <p:cNvPr id="4" name="Picture 3" descr="A diagram with Azure icons on it for common services for backup and business continuity." title="Common scenarios">
            <a:extLst>
              <a:ext uri="{FF2B5EF4-FFF2-40B4-BE49-F238E27FC236}">
                <a16:creationId xmlns:a16="http://schemas.microsoft.com/office/drawing/2014/main" id="{2E1F86C6-1EF4-45DF-B2FE-0DAE9DF600D1}"/>
              </a:ext>
            </a:extLst>
          </p:cNvPr>
          <p:cNvPicPr>
            <a:picLocks noChangeAspect="1"/>
          </p:cNvPicPr>
          <p:nvPr/>
        </p:nvPicPr>
        <p:blipFill>
          <a:blip r:embed="rId4"/>
          <a:stretch>
            <a:fillRect/>
          </a:stretch>
        </p:blipFill>
        <p:spPr>
          <a:xfrm>
            <a:off x="7405570" y="2494422"/>
            <a:ext cx="3967192" cy="2228866"/>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4622804"/>
          </a:xfrm>
        </p:spPr>
        <p:txBody>
          <a:bodyPr vert="horz" wrap="square" lIns="146304" tIns="91440" rIns="146304" bIns="91440" rtlCol="0" anchor="t">
            <a:spAutoFit/>
          </a:bodyPr>
          <a:lstStyle/>
          <a:p>
            <a:r>
              <a:rPr lang="en-US" sz="2800" dirty="0"/>
              <a:t>In this whiteboard design session, you will look at how to design for converting/extending an existing IaaS deployment to account for resiliency and in general high availability. Throughout the whiteboard design session, you will look at the various configuration options and services to help build resilient architectures.</a:t>
            </a:r>
          </a:p>
          <a:p>
            <a:endParaRPr lang="en-US" sz="2800" dirty="0"/>
          </a:p>
          <a:p>
            <a:r>
              <a:rPr lang="en-US" sz="2800" dirty="0"/>
              <a:t>At the end of the workshop, you will be better able to design and use availability sets, Managed Disks, SQL Server Always on Availability Groups, as well as design principles when provisioning storage to VMs. In addition, you'll learn effective employment of Azure Backup to provide point-in-time recovery.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dirty="0"/>
              <a:t>Preferred solution</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descr="A diagram that depicts two virtual networks peered and connected to multiple on-premises sites using site-to-site VPN." title="Recommended solution design">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descr="A diagram that shows the network security group configuration per subnet with the domain controllers highlighted." title="Network security group"/>
          <p:cNvSpPr>
            <a:spLocks noGrp="1"/>
          </p:cNvSpPr>
          <p:nvPr>
            <p:ph type="title"/>
          </p:nvPr>
        </p:nvSpPr>
        <p:spPr/>
        <p:txBody>
          <a:bodyPr/>
          <a:lstStyle/>
          <a:p>
            <a:r>
              <a:rPr lang="en-US" dirty="0"/>
              <a:t>Network Security Group usage (West Central)</a:t>
            </a:r>
          </a:p>
        </p:txBody>
      </p:sp>
      <p:pic>
        <p:nvPicPr>
          <p:cNvPr id="3" name="Picture 2" title="Network security group usage">
            <a:extLst>
              <a:ext uri="{FF2B5EF4-FFF2-40B4-BE49-F238E27FC236}">
                <a16:creationId xmlns:a16="http://schemas.microsoft.com/office/drawing/2014/main" id="{1CB55AE3-E503-4B41-9C42-DB027B272218}"/>
              </a:ext>
            </a:extLst>
          </p:cNvPr>
          <p:cNvPicPr>
            <a:picLocks noChangeAspect="1"/>
          </p:cNvPicPr>
          <p:nvPr/>
        </p:nvPicPr>
        <p:blipFill>
          <a:blip r:embed="rId3"/>
          <a:stretch>
            <a:fillRect/>
          </a:stretch>
        </p:blipFill>
        <p:spPr>
          <a:xfrm>
            <a:off x="213590" y="2204840"/>
            <a:ext cx="11613414" cy="4519133"/>
          </a:xfrm>
          <a:prstGeom prst="rect">
            <a:avLst/>
          </a:prstGeom>
        </p:spPr>
      </p:pic>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2344168"/>
          </a:xfrm>
        </p:spPr>
        <p:txBody>
          <a:bodyPr/>
          <a:lstStyle/>
          <a:p>
            <a:r>
              <a:rPr lang="en-US" sz="3600" dirty="0"/>
              <a:t>Since Contoso has not deployed any additional infrastructure to West US 2 the only ports needed are for administration and replication of Active Directory.</a:t>
            </a:r>
          </a:p>
          <a:p>
            <a:endParaRPr lang="en-US" sz="3600" dirty="0"/>
          </a:p>
        </p:txBody>
      </p:sp>
      <p:sp>
        <p:nvSpPr>
          <p:cNvPr id="2" name="Title 1"/>
          <p:cNvSpPr>
            <a:spLocks noGrp="1"/>
          </p:cNvSpPr>
          <p:nvPr>
            <p:ph type="title"/>
          </p:nvPr>
        </p:nvSpPr>
        <p:spPr/>
        <p:txBody>
          <a:bodyPr/>
          <a:lstStyle/>
          <a:p>
            <a:r>
              <a:rPr lang="en-US" dirty="0"/>
              <a:t>Network Security Group usage (West US 2)</a:t>
            </a:r>
          </a:p>
        </p:txBody>
      </p:sp>
      <p:pic>
        <p:nvPicPr>
          <p:cNvPr id="3" name="Picture 2" descr="A diagram that shows the ports are opened for the two domain controllers." title="Network security group configuration">
            <a:extLst>
              <a:ext uri="{FF2B5EF4-FFF2-40B4-BE49-F238E27FC236}">
                <a16:creationId xmlns:a16="http://schemas.microsoft.com/office/drawing/2014/main" id="{886D413C-94FF-4EB7-A2BA-9D06D4C394B8}"/>
              </a:ext>
            </a:extLst>
          </p:cNvPr>
          <p:cNvPicPr>
            <a:picLocks noChangeAspect="1"/>
          </p:cNvPicPr>
          <p:nvPr/>
        </p:nvPicPr>
        <p:blipFill>
          <a:blip r:embed="rId3"/>
          <a:stretch>
            <a:fillRect/>
          </a:stretch>
        </p:blipFill>
        <p:spPr>
          <a:xfrm>
            <a:off x="212441" y="3268028"/>
            <a:ext cx="11170263" cy="2623226"/>
          </a:xfrm>
          <a:prstGeom prst="rect">
            <a:avLst/>
          </a:prstGeom>
        </p:spPr>
      </p:pic>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descr="The resilient benefits are shown in this image." title="Resilient Benefits">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774495347"/>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title="Preferred storage approach">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dirty="0"/>
              <a:t>Monitoring configuration details</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4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19" name="Picture 18">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3887</Words>
  <Application>Microsoft Office PowerPoint</Application>
  <PresentationFormat>Widescreen</PresentationFormat>
  <Paragraphs>325</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2018-09-05T21:09:01Z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