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76" r:id="rId5"/>
    <p:sldMasterId id="2147483700" r:id="rId6"/>
  </p:sldMasterIdLst>
  <p:notesMasterIdLst>
    <p:notesMasterId r:id="rId38"/>
  </p:notesMasterIdLst>
  <p:sldIdLst>
    <p:sldId id="397" r:id="rId7"/>
    <p:sldId id="399" r:id="rId8"/>
    <p:sldId id="400" r:id="rId9"/>
    <p:sldId id="259" r:id="rId10"/>
    <p:sldId id="389" r:id="rId11"/>
    <p:sldId id="417" r:id="rId12"/>
    <p:sldId id="423" r:id="rId13"/>
    <p:sldId id="407" r:id="rId14"/>
    <p:sldId id="408" r:id="rId15"/>
    <p:sldId id="375" r:id="rId16"/>
    <p:sldId id="419" r:id="rId17"/>
    <p:sldId id="357" r:id="rId18"/>
    <p:sldId id="326" r:id="rId19"/>
    <p:sldId id="401" r:id="rId20"/>
    <p:sldId id="402" r:id="rId21"/>
    <p:sldId id="403" r:id="rId22"/>
    <p:sldId id="404" r:id="rId23"/>
    <p:sldId id="333" r:id="rId24"/>
    <p:sldId id="414" r:id="rId25"/>
    <p:sldId id="425" r:id="rId26"/>
    <p:sldId id="426" r:id="rId27"/>
    <p:sldId id="2074" r:id="rId28"/>
    <p:sldId id="380" r:id="rId29"/>
    <p:sldId id="2075" r:id="rId30"/>
    <p:sldId id="2076" r:id="rId31"/>
    <p:sldId id="2077" r:id="rId32"/>
    <p:sldId id="2078" r:id="rId33"/>
    <p:sldId id="336" r:id="rId34"/>
    <p:sldId id="328" r:id="rId35"/>
    <p:sldId id="329" r:id="rId36"/>
    <p:sldId id="28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00" autoAdjust="0"/>
    <p:restoredTop sz="76855" autoAdjust="0"/>
  </p:normalViewPr>
  <p:slideViewPr>
    <p:cSldViewPr snapToGrid="0">
      <p:cViewPr varScale="1">
        <p:scale>
          <a:sx n="67" d="100"/>
          <a:sy n="67" d="100"/>
        </p:scale>
        <p:origin x="948" y="72"/>
      </p:cViewPr>
      <p:guideLst/>
    </p:cSldViewPr>
  </p:slideViewPr>
  <p:outlineViewPr>
    <p:cViewPr>
      <p:scale>
        <a:sx n="33" d="100"/>
        <a:sy n="33" d="100"/>
      </p:scale>
      <p:origin x="0" y="-1688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commentAuthors" Target="commentAuthors.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9/20/2021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June 2020</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73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3538490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861583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12</a:t>
            </a:fld>
            <a:endParaRPr lang="en-US" dirty="0"/>
          </a:p>
        </p:txBody>
      </p:sp>
    </p:spTree>
    <p:extLst>
      <p:ext uri="{BB962C8B-B14F-4D97-AF65-F5344CB8AC3E}">
        <p14:creationId xmlns:p14="http://schemas.microsoft.com/office/powerpoint/2010/main" val="2012625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13</a:t>
            </a:fld>
            <a:endParaRPr lang="en-US" dirty="0"/>
          </a:p>
        </p:txBody>
      </p:sp>
    </p:spTree>
    <p:extLst>
      <p:ext uri="{BB962C8B-B14F-4D97-AF65-F5344CB8AC3E}">
        <p14:creationId xmlns:p14="http://schemas.microsoft.com/office/powerpoint/2010/main" val="814882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163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6022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8936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906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18</a:t>
            </a:fld>
            <a:endParaRPr lang="en-US" dirty="0"/>
          </a:p>
        </p:txBody>
      </p:sp>
    </p:spTree>
    <p:extLst>
      <p:ext uri="{BB962C8B-B14F-4D97-AF65-F5344CB8AC3E}">
        <p14:creationId xmlns:p14="http://schemas.microsoft.com/office/powerpoint/2010/main" val="288628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0" kern="1200" dirty="0">
                <a:solidFill>
                  <a:schemeClr val="tx1"/>
                </a:solidFill>
                <a:effectLst/>
                <a:latin typeface="+mn-lt"/>
                <a:ea typeface="+mn-ea"/>
                <a:cs typeface="+mn-cs"/>
              </a:rPr>
              <a:t>The current VPN has single points of failure at the on-premises VPN gateway (RRAS server), the Azure Virtual Network Gateway, and the ISP connection from the on-premises site to the Internet. All three of these single points of failure can be eliminated.</a:t>
            </a:r>
          </a:p>
          <a:p>
            <a:br>
              <a:rPr lang="en-IE" sz="1200" b="0" kern="1200" dirty="0">
                <a:solidFill>
                  <a:schemeClr val="tx1"/>
                </a:solidFill>
                <a:effectLst/>
                <a:latin typeface="+mn-lt"/>
                <a:ea typeface="+mn-ea"/>
                <a:cs typeface="+mn-cs"/>
              </a:rPr>
            </a:br>
            <a:r>
              <a:rPr lang="en-IE" sz="1200" b="0" i="1" kern="1200" dirty="0">
                <a:solidFill>
                  <a:schemeClr val="tx1"/>
                </a:solidFill>
                <a:effectLst/>
                <a:latin typeface="+mn-lt"/>
                <a:ea typeface="+mn-ea"/>
                <a:cs typeface="+mn-cs"/>
              </a:rPr>
              <a:t>*On-premises gateway:*</a:t>
            </a:r>
            <a:endParaRPr lang="en-IE" sz="1200" b="0" kern="1200" dirty="0">
              <a:solidFill>
                <a:schemeClr val="tx1"/>
              </a:solidFill>
              <a:effectLst/>
              <a:latin typeface="+mn-lt"/>
              <a:ea typeface="+mn-ea"/>
              <a:cs typeface="+mn-cs"/>
            </a:endParaRP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RRAS VPN servers can be deployed in a cluster ([here's how](</a:t>
            </a:r>
            <a:r>
              <a:rPr lang="en-IE" sz="1200" b="0" u="sng" kern="1200" dirty="0">
                <a:solidFill>
                  <a:schemeClr val="tx1"/>
                </a:solidFill>
                <a:effectLst/>
                <a:latin typeface="+mn-lt"/>
                <a:ea typeface="+mn-ea"/>
                <a:cs typeface="+mn-cs"/>
              </a:rPr>
              <a:t>https://docs.microsoft.com/windows-server/remote/remote-access/ras/cluster/deploy-remote-access-in-cluster</a:t>
            </a:r>
            <a:r>
              <a:rPr lang="en-IE" sz="1200" b="0" kern="1200" dirty="0">
                <a:solidFill>
                  <a:schemeClr val="tx1"/>
                </a:solidFill>
                <a:effectLst/>
                <a:latin typeface="+mn-lt"/>
                <a:ea typeface="+mn-ea"/>
                <a:cs typeface="+mn-cs"/>
              </a:rPr>
              <a:t>)). Alternatively, the servers could be upgraded to dedicated hardware VPN devices.</a:t>
            </a:r>
          </a:p>
          <a:p>
            <a:br>
              <a:rPr lang="en-IE" sz="1200" b="0" kern="1200" dirty="0">
                <a:solidFill>
                  <a:schemeClr val="tx1"/>
                </a:solidFill>
                <a:effectLst/>
                <a:latin typeface="+mn-lt"/>
                <a:ea typeface="+mn-ea"/>
                <a:cs typeface="+mn-cs"/>
              </a:rPr>
            </a:br>
            <a:r>
              <a:rPr lang="en-IE" sz="1200" b="0" i="1" kern="1200" dirty="0">
                <a:solidFill>
                  <a:schemeClr val="tx1"/>
                </a:solidFill>
                <a:effectLst/>
                <a:latin typeface="+mn-lt"/>
                <a:ea typeface="+mn-ea"/>
                <a:cs typeface="+mn-cs"/>
              </a:rPr>
              <a:t>*ISP Internet connection:*</a:t>
            </a:r>
            <a:r>
              <a:rPr lang="en-IE" sz="1200" b="0" kern="1200" dirty="0">
                <a:solidFill>
                  <a:schemeClr val="tx1"/>
                </a:solidFill>
                <a:effectLst/>
                <a:latin typeface="+mn-lt"/>
                <a:ea typeface="+mn-ea"/>
                <a:cs typeface="+mn-cs"/>
              </a:rPr>
              <a:t> </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You need to create multiple S2S VPN connections from each on-premises VPN device to Azure. When you connect multiple VPN devices from the same on-premises network to Azure, you need to create one local network gateway for each VPN device, and one connection from your Azure VPN gateway to the local network gateway.</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local network gateways corresponding to your VPN devices must have unique public IP addresses in the \"GatewayIpAddress\" property. These IP addresses can be provided by different ISPs.</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BGP is required for this configuration. Each local network gateway representing a VPN device must have a unique BGP peer IP address specified in the \"BgpPeerIpAddress\" property.</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AddressPrefix property field in each local network gateway must not overlap. You should specify the \"BgpPeerIpAddress\" in /32 CIDR format in the AddressPrefix field.</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You should use BGP to advertise the same prefixes of the same on-premises network prefixes to your Azure VPN gateway, and the traffic will be forwarded through these tunnels simultaneously.</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Each connection is counted against the maximum number of tunnels for your Azure VPN gateway (max 30 for the non-Basic SKUs)</a:t>
            </a:r>
          </a:p>
          <a:p>
            <a:r>
              <a:rPr lang="en-IE" sz="1200" b="0" kern="1200" dirty="0">
                <a:solidFill>
                  <a:schemeClr val="tx1"/>
                </a:solidFill>
                <a:effectLst/>
                <a:latin typeface="+mn-lt"/>
                <a:ea typeface="+mn-ea"/>
                <a:cs typeface="+mn-cs"/>
              </a:rPr>
              <a:t>  </a:t>
            </a:r>
          </a:p>
          <a:p>
            <a:r>
              <a:rPr lang="en-IE" sz="1200" b="0" i="1" kern="1200" dirty="0">
                <a:solidFill>
                  <a:schemeClr val="tx1"/>
                </a:solidFill>
                <a:effectLst/>
                <a:latin typeface="+mn-lt"/>
                <a:ea typeface="+mn-ea"/>
                <a:cs typeface="+mn-cs"/>
              </a:rPr>
              <a:t>*Azure VPN Gateway:*</a:t>
            </a:r>
            <a:endParaRPr lang="en-IE" sz="1200" b="0" kern="1200" dirty="0">
              <a:solidFill>
                <a:schemeClr val="tx1"/>
              </a:solidFill>
              <a:effectLst/>
              <a:latin typeface="+mn-lt"/>
              <a:ea typeface="+mn-ea"/>
              <a:cs typeface="+mn-cs"/>
            </a:endParaRP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The VPN gateway should be configured for 'active-active' mode rather than the default failover mode.</a:t>
            </a:r>
          </a:p>
          <a:p>
            <a:br>
              <a:rPr lang="en-IE" sz="1200" b="0" kern="1200" dirty="0">
                <a:solidFill>
                  <a:schemeClr val="tx1"/>
                </a:solidFill>
                <a:effectLst/>
                <a:latin typeface="+mn-lt"/>
                <a:ea typeface="+mn-ea"/>
                <a:cs typeface="+mn-cs"/>
              </a:rPr>
            </a:br>
            <a:r>
              <a:rPr lang="en-IE" sz="1200" b="0" kern="1200" dirty="0">
                <a:solidFill>
                  <a:schemeClr val="tx1"/>
                </a:solidFill>
                <a:effectLst/>
                <a:latin typeface="+mn-lt"/>
                <a:ea typeface="+mn-ea"/>
                <a:cs typeface="+mn-cs"/>
              </a:rPr>
              <a:t>-  An 'Az' SKU should be used to provide protection against failure of individual data centers in the chosen Azure region.</a:t>
            </a:r>
          </a:p>
          <a:p>
            <a:br>
              <a:rPr lang="en-IE" sz="1200" b="0" kern="1200" dirty="0">
                <a:solidFill>
                  <a:schemeClr val="tx1"/>
                </a:solidFill>
                <a:effectLst/>
                <a:latin typeface="+mn-lt"/>
                <a:ea typeface="+mn-ea"/>
                <a:cs typeface="+mn-cs"/>
              </a:rPr>
            </a:br>
            <a:endParaRPr lang="en-IE"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358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695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dirty="0"/>
          </a:p>
        </p:txBody>
      </p:sp>
    </p:spTree>
    <p:extLst>
      <p:ext uri="{BB962C8B-B14F-4D97-AF65-F5344CB8AC3E}">
        <p14:creationId xmlns:p14="http://schemas.microsoft.com/office/powerpoint/2010/main" val="2882930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Pricing Azure solutions is a complex task. The example solutions include many assumptions, for example on resource size and bandwidth consumed. These need to be validated with Contoso.</a:t>
            </a:r>
          </a:p>
          <a:p>
            <a:endParaRPr lang="en-IE" dirty="0"/>
          </a:p>
        </p:txBody>
      </p:sp>
      <p:sp>
        <p:nvSpPr>
          <p:cNvPr id="4" name="Slide Number Placeholder 3"/>
          <p:cNvSpPr>
            <a:spLocks noGrp="1"/>
          </p:cNvSpPr>
          <p:nvPr>
            <p:ph type="sldNum" sz="quarter" idx="5"/>
          </p:nvPr>
        </p:nvSpPr>
        <p:spPr/>
        <p:txBody>
          <a:bodyPr/>
          <a:lstStyle/>
          <a:p>
            <a:fld id="{148D4592-6837-45C4-B65B-13E03ECAF0B2}" type="slidenum">
              <a:rPr lang="en-US" smtClean="0"/>
              <a:t>24</a:t>
            </a:fld>
            <a:endParaRPr lang="en-US" dirty="0"/>
          </a:p>
        </p:txBody>
      </p:sp>
    </p:spTree>
    <p:extLst>
      <p:ext uri="{BB962C8B-B14F-4D97-AF65-F5344CB8AC3E}">
        <p14:creationId xmlns:p14="http://schemas.microsoft.com/office/powerpoint/2010/main" val="3302515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**Note:**</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SQL Server Enterprise licensing is required for AlwaysOn Availability Groups</a:t>
            </a:r>
          </a:p>
          <a:p>
            <a:r>
              <a:rPr lang="en-US" sz="1200" b="0" kern="1200" dirty="0">
                <a:solidFill>
                  <a:schemeClr val="tx1"/>
                </a:solidFill>
                <a:effectLst/>
                <a:latin typeface="+mn-lt"/>
                <a:ea typeface="+mn-ea"/>
                <a:cs typeface="+mn-cs"/>
              </a:rPr>
              <a:t>-  Each SQL Server Enterprise license includes one additional license for a DR server. Hence of the 4 SQL VMs, only 2 need the SQL license. </a:t>
            </a:r>
            <a:r>
              <a:rPr lang="en-US" sz="1200" b="1" kern="1200" dirty="0">
                <a:solidFill>
                  <a:schemeClr val="tx1"/>
                </a:solidFill>
                <a:effectLst/>
                <a:latin typeface="+mn-lt"/>
                <a:ea typeface="+mn-ea"/>
                <a:cs typeface="+mn-cs"/>
              </a:rPr>
              <a:t>This is a substantial saving.</a:t>
            </a:r>
          </a:p>
          <a:p>
            <a:r>
              <a:rPr lang="en-US" sz="1200" b="0" kern="1200" dirty="0">
                <a:solidFill>
                  <a:schemeClr val="tx1"/>
                </a:solidFill>
                <a:effectLst/>
                <a:latin typeface="+mn-lt"/>
                <a:ea typeface="+mn-ea"/>
                <a:cs typeface="+mn-cs"/>
              </a:rPr>
              <a:t>-  Data between Availability Zones in the same region will be billed from Feb 1, 2021</a:t>
            </a:r>
          </a:p>
          <a:p>
            <a:endParaRPr lang="en-IE" dirty="0"/>
          </a:p>
        </p:txBody>
      </p:sp>
      <p:sp>
        <p:nvSpPr>
          <p:cNvPr id="4" name="Slide Number Placeholder 3"/>
          <p:cNvSpPr>
            <a:spLocks noGrp="1"/>
          </p:cNvSpPr>
          <p:nvPr>
            <p:ph type="sldNum" sz="quarter" idx="5"/>
          </p:nvPr>
        </p:nvSpPr>
        <p:spPr/>
        <p:txBody>
          <a:bodyPr/>
          <a:lstStyle/>
          <a:p>
            <a:fld id="{148D4592-6837-45C4-B65B-13E03ECAF0B2}" type="slidenum">
              <a:rPr lang="en-US" smtClean="0"/>
              <a:t>25</a:t>
            </a:fld>
            <a:endParaRPr lang="en-US" dirty="0"/>
          </a:p>
        </p:txBody>
      </p:sp>
    </p:spTree>
    <p:extLst>
      <p:ext uri="{BB962C8B-B14F-4D97-AF65-F5344CB8AC3E}">
        <p14:creationId xmlns:p14="http://schemas.microsoft.com/office/powerpoint/2010/main" val="843873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This compares with a monthly total for the IaaS implementation of </a:t>
            </a:r>
            <a:r>
              <a:rPr lang="en-US" sz="1200" b="1" kern="1200" dirty="0">
                <a:solidFill>
                  <a:schemeClr val="tx1"/>
                </a:solidFill>
                <a:effectLst/>
                <a:latin typeface="+mn-lt"/>
                <a:ea typeface="+mn-ea"/>
                <a:cs typeface="+mn-cs"/>
              </a:rPr>
              <a:t>**$4,949.42** </a:t>
            </a:r>
            <a:r>
              <a:rPr lang="en-US" sz="1200" b="0" kern="1200" dirty="0">
                <a:solidFill>
                  <a:schemeClr val="tx1"/>
                </a:solidFill>
                <a:effectLst/>
                <a:latin typeface="+mn-lt"/>
                <a:ea typeface="+mn-ea"/>
                <a:cs typeface="+mn-cs"/>
              </a:rPr>
              <a:t>(excluding infra costs, on the assumption these are still required for other applications).</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The PaaS implementation is roughly the same price. However a cost-only comparison does not take into account the considerable additional benefits of a PaaS-based approach, e.g. reduced management overhead. Overall, the PaaS solutions offers significantly better value.</a:t>
            </a:r>
            <a:endParaRPr lang="en-IE" dirty="0"/>
          </a:p>
        </p:txBody>
      </p:sp>
      <p:sp>
        <p:nvSpPr>
          <p:cNvPr id="4" name="Slide Number Placeholder 3"/>
          <p:cNvSpPr>
            <a:spLocks noGrp="1"/>
          </p:cNvSpPr>
          <p:nvPr>
            <p:ph type="sldNum" sz="quarter" idx="5"/>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2272012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28</a:t>
            </a:fld>
            <a:endParaRPr lang="en-US" dirty="0"/>
          </a:p>
        </p:txBody>
      </p:sp>
    </p:spTree>
    <p:extLst>
      <p:ext uri="{BB962C8B-B14F-4D97-AF65-F5344CB8AC3E}">
        <p14:creationId xmlns:p14="http://schemas.microsoft.com/office/powerpoint/2010/main" val="1008654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29</a:t>
            </a:fld>
            <a:endParaRPr lang="en-US" dirty="0"/>
          </a:p>
        </p:txBody>
      </p:sp>
    </p:spTree>
    <p:extLst>
      <p:ext uri="{BB962C8B-B14F-4D97-AF65-F5344CB8AC3E}">
        <p14:creationId xmlns:p14="http://schemas.microsoft.com/office/powerpoint/2010/main" val="8662602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1984324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1537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31</a:t>
            </a:fld>
            <a:endParaRPr lang="en-US" dirty="0"/>
          </a:p>
        </p:txBody>
      </p:sp>
    </p:spTree>
    <p:extLst>
      <p:ext uri="{BB962C8B-B14F-4D97-AF65-F5344CB8AC3E}">
        <p14:creationId xmlns:p14="http://schemas.microsoft.com/office/powerpoint/2010/main" val="250559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Contoso Inc. manufactures, sells, distributes, and services parts for major appliances and HVAC systems for large corporations and independent firms. The claims application is currently housed in Azure on IaaS SQL server instances. Initially, the claims process was done mainly via phone and expanded to email. Recently, the company has moved to an internet-based claims application with IIS Web Servers in Azure housing the front-end application for the claims, invoicing, and support options.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They have grown into a viable, sustainable business and would like their technology to mirror the growth and sustainability. This would help cement their reputation in the industry and go a long way to assist their future growth. While business impact analysis (BIA) has not officially been performed, they have an overall plan of wanting to restore from an issue within 4 hours and recover to within the last 8 hours if at all possible.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is no overall IT shop for Contoso Inc. as such. They are pretty much a classic IT company that does not have deep experience in the interactivity of all the </a:t>
            </a:r>
          </a:p>
          <a:p>
            <a:r>
              <a:rPr lang="en-US" sz="1200" kern="1200" dirty="0">
                <a:solidFill>
                  <a:schemeClr val="tx1"/>
                </a:solidFill>
                <a:effectLst/>
                <a:latin typeface="+mn-lt"/>
                <a:ea typeface="+mn-ea"/>
                <a:cs typeface="+mn-cs"/>
              </a:rPr>
              <a:t>components. They have rolled out sections and departments successfully, but now as the technology matures, they are in need of guidance for their deployments. </a:t>
            </a:r>
          </a:p>
          <a:p>
            <a:r>
              <a:rPr lang="en-US" sz="1200" kern="1200" dirty="0">
                <a:solidFill>
                  <a:schemeClr val="tx1"/>
                </a:solidFill>
                <a:effectLst/>
                <a:latin typeface="+mn-lt"/>
                <a:ea typeface="+mn-ea"/>
                <a:cs typeface="+mn-cs"/>
              </a:rPr>
              <a:t>Currently, there are 3 branch offices located throughout the U.S. One is in the mid-West, another is on the East Coast and the third is located on the West Coast. Discussions are in progress to grow the business to Europe and a possibility of factories in Mexico and Asia.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branch office is small enough that there are no servers housed on-site. Each location has direct connectivity to corporate resources through a VPN connection to the Austin headquarters. Email is accessed via web as is the main claims application.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times, various branch offices have experienced connectivity issues due to the internet service provider having issues with the corporate office connection. While there is some understanding of these occurrences, there is a desire to provide a way to resolve this as growth continues. Employees work from home when this occurs.</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146125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287494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800713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1186273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2096713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a:t>
            </a:r>
            <a:r>
              <a:rPr lang="en-IE" dirty="0">
                <a:gradFill>
                  <a:gsLst>
                    <a:gs pos="2239">
                      <a:srgbClr val="FFFFFF"/>
                    </a:gs>
                    <a:gs pos="11940">
                      <a:srgbClr val="FFFFFF"/>
                    </a:gs>
                  </a:gsLst>
                  <a:lin ang="5400000" scaled="0"/>
                </a:gradFill>
              </a:rPr>
              <a:t> </a:t>
            </a:r>
            <a:r>
              <a:rPr dirty="0">
                <a:gradFill>
                  <a:gsLst>
                    <a:gs pos="2239">
                      <a:srgbClr val="FFFFFF"/>
                    </a:gs>
                    <a:gs pos="11940">
                      <a:srgbClr val="FFFFFF"/>
                    </a:gs>
                  </a:gsLst>
                  <a:lin ang="5400000" scaled="0"/>
                </a:gradFill>
              </a:rPr>
              <a:t>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7021867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430294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940351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3222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2888880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7213544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3580309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9669264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27497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538769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48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0012726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389087138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556452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3021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021078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00888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556898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540042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62602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172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675993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375974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6559658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531325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07312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804264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3321375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58695706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53666708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8140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3684521111"/>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575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12947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00850314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979960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12574126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339936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8564841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05257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5791814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theme" Target="../theme/theme2.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a:t>
            </a:r>
            <a:r>
              <a:rPr lang="en-IE" dirty="0">
                <a:gradFill>
                  <a:gsLst>
                    <a:gs pos="2239">
                      <a:srgbClr val="505050"/>
                    </a:gs>
                    <a:gs pos="11940">
                      <a:srgbClr val="505050"/>
                    </a:gs>
                  </a:gsLst>
                  <a:lin ang="5400000" scaled="0"/>
                </a:gradFill>
              </a:rPr>
              <a:t> </a:t>
            </a:r>
            <a:r>
              <a:rPr dirty="0">
                <a:gradFill>
                  <a:gsLst>
                    <a:gs pos="2239">
                      <a:srgbClr val="505050"/>
                    </a:gs>
                    <a:gs pos="11940">
                      <a:srgbClr val="505050"/>
                    </a:gs>
                  </a:gsLst>
                  <a:lin ang="5400000" scaled="0"/>
                </a:gradFill>
              </a:rPr>
              <a:t>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2487407168"/>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9"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5261641"/>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6"/>
            <a:ext cx="7171335" cy="1664127"/>
          </a:xfrm>
        </p:spPr>
        <p:txBody>
          <a:bodyPr/>
          <a:lstStyle/>
          <a:p>
            <a:r>
              <a:rPr lang="en-US" b="1" dirty="0"/>
              <a:t>Building a resilient IaaS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a:t>September 2021</a:t>
            </a:r>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912114"/>
          </a:xfrm>
        </p:spPr>
        <p:txBody>
          <a:bodyPr/>
          <a:lstStyle/>
          <a:p>
            <a:pPr marL="742950" indent="-742950">
              <a:buFont typeface="+mj-lt"/>
              <a:buAutoNum type="arabicPeriod"/>
            </a:pPr>
            <a:r>
              <a:rPr lang="en-US" sz="3200" dirty="0"/>
              <a:t>Redundancy and resiliency for the AD DS domain controller server, and the web and database servers for the claims application, to deliver the 99.95% or greater SLA required by the business.</a:t>
            </a:r>
          </a:p>
          <a:p>
            <a:pPr marL="742950" indent="-742950">
              <a:buFont typeface="+mj-lt"/>
              <a:buAutoNum type="arabicPeriod"/>
            </a:pPr>
            <a:r>
              <a:rPr lang="en-US" sz="3200" dirty="0"/>
              <a:t>Improved reliability for their VPN connections from branch offices.</a:t>
            </a:r>
          </a:p>
          <a:p>
            <a:pPr marL="742950" indent="-742950">
              <a:buFont typeface="+mj-lt"/>
              <a:buAutoNum type="arabicPeriod"/>
            </a:pPr>
            <a:r>
              <a:rPr lang="en-US" sz="3200" dirty="0"/>
              <a:t>An automated mechanism for a quick recovery of the claims application in the event of disaster impacting the entire West Central US Azure region.</a:t>
            </a:r>
          </a:p>
          <a:p>
            <a:endParaRPr lang="en-US" sz="3200" dirty="0"/>
          </a:p>
        </p:txBody>
      </p:sp>
      <p:sp>
        <p:nvSpPr>
          <p:cNvPr id="2" name="Title 1"/>
          <p:cNvSpPr>
            <a:spLocks noGrp="1"/>
          </p:cNvSpPr>
          <p:nvPr>
            <p:ph type="title"/>
          </p:nvPr>
        </p:nvSpPr>
        <p:spPr/>
        <p:txBody>
          <a:bodyPr/>
          <a:lstStyle/>
          <a:p>
            <a:r>
              <a:rPr lang="en-US" dirty="0"/>
              <a:t>Customer needs</a:t>
            </a:r>
          </a:p>
        </p:txBody>
      </p:sp>
    </p:spTree>
    <p:extLst>
      <p:ext uri="{BB962C8B-B14F-4D97-AF65-F5344CB8AC3E}">
        <p14:creationId xmlns:p14="http://schemas.microsoft.com/office/powerpoint/2010/main" val="228088347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40" y="1322992"/>
            <a:ext cx="11653523" cy="5355312"/>
          </a:xfrm>
        </p:spPr>
        <p:txBody>
          <a:bodyPr/>
          <a:lstStyle/>
          <a:p>
            <a:pPr marL="742950" indent="-742950">
              <a:buFont typeface="+mj-lt"/>
              <a:buAutoNum type="arabicPeriod" startAt="4"/>
            </a:pPr>
            <a:r>
              <a:rPr lang="en-US" sz="3200" dirty="0"/>
              <a:t>A plan for recovery from data corruption or accidental deletion for all critical infrastructure components.</a:t>
            </a:r>
          </a:p>
          <a:p>
            <a:pPr marL="742950" indent="-742950">
              <a:buFont typeface="+mj-lt"/>
              <a:buAutoNum type="arabicPeriod" startAt="4"/>
            </a:pPr>
            <a:r>
              <a:rPr lang="en-US" sz="3200" dirty="0"/>
              <a:t>A comprehensive solution for monitoring the health of Azure VMs, databases and backups, with proactive alerting of any issues.</a:t>
            </a:r>
          </a:p>
          <a:p>
            <a:pPr marL="742950" indent="-742950">
              <a:buFont typeface="+mj-lt"/>
              <a:buAutoNum type="arabicPeriod" startAt="4"/>
            </a:pPr>
            <a:r>
              <a:rPr lang="en-US" sz="3200" dirty="0"/>
              <a:t>An understanding of how to achieve an equivalent level of high availability, disaster recovery and backup for the next-generation PaaS-based implementation of the claims application.</a:t>
            </a:r>
          </a:p>
          <a:p>
            <a:pPr marL="0" indent="0">
              <a:buNone/>
            </a:pPr>
            <a:r>
              <a:rPr lang="en-US" sz="3200" dirty="0"/>
              <a:t>Contoso also want to fully understand the costs associated with each of 1 – 6 above.</a:t>
            </a:r>
          </a:p>
        </p:txBody>
      </p:sp>
      <p:sp>
        <p:nvSpPr>
          <p:cNvPr id="2" name="Title 1"/>
          <p:cNvSpPr>
            <a:spLocks noGrp="1"/>
          </p:cNvSpPr>
          <p:nvPr>
            <p:ph type="title"/>
          </p:nvPr>
        </p:nvSpPr>
        <p:spPr/>
        <p:txBody>
          <a:bodyPr/>
          <a:lstStyle/>
          <a:p>
            <a:r>
              <a:rPr lang="en-US" dirty="0"/>
              <a:t>Customer needs - continued</a:t>
            </a:r>
          </a:p>
        </p:txBody>
      </p:sp>
    </p:spTree>
    <p:extLst>
      <p:ext uri="{BB962C8B-B14F-4D97-AF65-F5344CB8AC3E}">
        <p14:creationId xmlns:p14="http://schemas.microsoft.com/office/powerpoint/2010/main" val="14476686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593291"/>
          </a:xfrm>
        </p:spPr>
        <p:txBody>
          <a:bodyPr/>
          <a:lstStyle/>
          <a:p>
            <a:pPr marL="514350" indent="-514350">
              <a:buFont typeface="+mj-lt"/>
              <a:buAutoNum type="arabicPeriod"/>
            </a:pPr>
            <a:r>
              <a:rPr lang="en-US" sz="3200" dirty="0"/>
              <a:t>Contoso are uncomfortable with any situation that assumes the cloud provider will handle their fail-over.</a:t>
            </a:r>
          </a:p>
          <a:p>
            <a:pPr marL="750896" lvl="1" indent="-514350">
              <a:buFont typeface="+mj-lt"/>
              <a:buAutoNum type="arabicPeriod"/>
            </a:pPr>
            <a:endParaRPr lang="en-US" sz="1632" dirty="0"/>
          </a:p>
          <a:p>
            <a:pPr marL="514350" indent="-514350">
              <a:buFont typeface="+mj-lt"/>
              <a:buAutoNum type="arabicPeriod"/>
            </a:pPr>
            <a:r>
              <a:rPr lang="en-US" sz="3200" dirty="0"/>
              <a:t>Contoso want to know their BCDR and backup solutions are secure.</a:t>
            </a:r>
          </a:p>
          <a:p>
            <a:pPr marL="750896" lvl="1" indent="-514350">
              <a:buFont typeface="+mj-lt"/>
              <a:buAutoNum type="arabicPeriod"/>
            </a:pPr>
            <a:endParaRPr lang="en-US" sz="1632" dirty="0"/>
          </a:p>
          <a:p>
            <a:pPr marL="514350" indent="-514350">
              <a:buFont typeface="+mj-lt"/>
              <a:buAutoNum type="arabicPeriod"/>
            </a:pPr>
            <a:r>
              <a:rPr lang="en-US" sz="3200" dirty="0"/>
              <a:t>Contoso also want to be able to test both the BCDR and Backup solutions regularly.</a:t>
            </a:r>
            <a:endParaRPr lang="en-US" dirty="0"/>
          </a:p>
        </p:txBody>
      </p:sp>
      <p:sp>
        <p:nvSpPr>
          <p:cNvPr id="2" name="Title 1"/>
          <p:cNvSpPr>
            <a:spLocks noGrp="1"/>
          </p:cNvSpPr>
          <p:nvPr>
            <p:ph type="title"/>
          </p:nvPr>
        </p:nvSpPr>
        <p:spPr/>
        <p:txBody>
          <a:bodyPr/>
          <a:lstStyle/>
          <a:p>
            <a:r>
              <a:rPr lang="en-US" dirty="0"/>
              <a:t>Customer objections</a:t>
            </a:r>
          </a:p>
        </p:txBody>
      </p:sp>
    </p:spTree>
    <p:extLst>
      <p:ext uri="{BB962C8B-B14F-4D97-AF65-F5344CB8AC3E}">
        <p14:creationId xmlns:p14="http://schemas.microsoft.com/office/powerpoint/2010/main" val="189690519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descr="Diagram depicting a wide range of Azure services: Domain Controller VM, SQL Server in VM, Web VM, Load Balancer, Azure Backup, Azure Site Recovery, SQL Server AlwaysOn Availability Groups, Traffic Manager, Availability Zones, Web Apps, Storage, VPN Gateway, SQL Database, Front Door"/>
          <p:cNvSpPr>
            <a:spLocks noGrp="1"/>
          </p:cNvSpPr>
          <p:nvPr>
            <p:ph type="title"/>
          </p:nvPr>
        </p:nvSpPr>
        <p:spPr/>
        <p:txBody>
          <a:bodyPr/>
          <a:lstStyle/>
          <a:p>
            <a:r>
              <a:rPr lang="en-US" dirty="0"/>
              <a:t>Common scenarios</a:t>
            </a:r>
          </a:p>
        </p:txBody>
      </p:sp>
      <p:pic>
        <p:nvPicPr>
          <p:cNvPr id="3" name="Picture 2" descr="Diagram showing a wide range of Azure services: Domain Controller VM, SQL Server VM, Web VM, Load Balancer, Azure Backup, Azure Site Recovery, SQL Server AlwaysOn Availability Groups, Traffic Manager, Availability Zones, Web Apps, Storage, VPN Gateway, SQL Database, Front Door">
            <a:extLst>
              <a:ext uri="{FF2B5EF4-FFF2-40B4-BE49-F238E27FC236}">
                <a16:creationId xmlns:a16="http://schemas.microsoft.com/office/drawing/2014/main" id="{A8EEA028-D76B-4130-9840-1A9D336ACF53}"/>
              </a:ext>
            </a:extLst>
          </p:cNvPr>
          <p:cNvPicPr>
            <a:picLocks noChangeAspect="1"/>
          </p:cNvPicPr>
          <p:nvPr/>
        </p:nvPicPr>
        <p:blipFill>
          <a:blip r:embed="rId3"/>
          <a:stretch>
            <a:fillRect/>
          </a:stretch>
        </p:blipFill>
        <p:spPr>
          <a:xfrm>
            <a:off x="0" y="1758314"/>
            <a:ext cx="12192000" cy="4166320"/>
          </a:xfrm>
          <a:prstGeom prst="rect">
            <a:avLst/>
          </a:prstGeom>
        </p:spPr>
      </p:pic>
    </p:spTree>
    <p:extLst>
      <p:ext uri="{BB962C8B-B14F-4D97-AF65-F5344CB8AC3E}">
        <p14:creationId xmlns:p14="http://schemas.microsoft.com/office/powerpoint/2010/main" val="261474547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1-2 hours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12165313"/>
              </p:ext>
            </p:extLst>
          </p:nvPr>
        </p:nvGraphicFramePr>
        <p:xfrm>
          <a:off x="3095545" y="3791922"/>
          <a:ext cx="8040154" cy="2844496"/>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51125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student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51125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requirements in your student guide as time allows. Show the solution on a flipchart.</a:t>
                      </a: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511258">
                <a:tc>
                  <a:txBody>
                    <a:bodyPr/>
                    <a:lstStyle/>
                    <a:p>
                      <a:r>
                        <a:rPr lang="en-US" sz="1300" b="1" i="1" dirty="0">
                          <a:latin typeface="Segoe UI" panose="020B0502040204020203" pitchFamily="34" charset="0"/>
                          <a:cs typeface="Segoe UI" panose="020B0502040204020203" pitchFamily="34" charset="0"/>
                        </a:rPr>
                        <a:t>Pricing</a:t>
                      </a:r>
                    </a:p>
                  </a:txBody>
                  <a:tcPr marL="67235" marR="67235" marT="33617" marB="33617"/>
                </a:tc>
                <a:tc>
                  <a:txBody>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Provide an estimate of the costs associated with each aspect of your solution, following the questions in your student guide.</a:t>
                      </a:r>
                    </a:p>
                    <a:p>
                      <a:pPr marL="285750" lvl="0" indent="-285750">
                        <a:buFont typeface="Arial" panose="020B0604020202020204" pitchFamily="34" charset="0"/>
                        <a:buChar char="•"/>
                      </a:pP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2199560919"/>
                  </a:ext>
                </a:extLst>
              </a:tr>
              <a:tr h="664358">
                <a:tc>
                  <a:txBody>
                    <a:bodyPr/>
                    <a:lstStyle/>
                    <a:p>
                      <a:r>
                        <a:rPr lang="en-US" sz="1300" b="1" i="1" dirty="0">
                          <a:latin typeface="Segoe UI" panose="020B0502040204020203" pitchFamily="34" charset="0"/>
                          <a:cs typeface="Segoe UI" panose="020B0502040204020203" pitchFamily="34" charset="0"/>
                        </a:rPr>
                        <a:t>Prepare</a:t>
                      </a: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15-minute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table.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table is the Microsoft team and the other table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endParaRPr kumimoji="0" lang="en-US" sz="2000" b="0" i="0" u="none" strike="sng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Review the preferred solution for the case study.</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582519"/>
          </a:xfrm>
        </p:spPr>
        <p:txBody>
          <a:bodyPr/>
          <a:lstStyle/>
          <a:p>
            <a:r>
              <a:rPr lang="en-US" sz="3200" dirty="0">
                <a:latin typeface="Segoe UI Semibold" panose="020B0702040204020203" pitchFamily="34" charset="0"/>
                <a:cs typeface="Segoe UI Semibold" panose="020B0702040204020203" pitchFamily="34" charset="0"/>
              </a:rPr>
              <a:t>Lewis Franklin</a:t>
            </a:r>
            <a:r>
              <a:rPr lang="en-US" sz="3200" dirty="0"/>
              <a:t>, Head of Infrastructure and Operations</a:t>
            </a:r>
          </a:p>
          <a:p>
            <a:r>
              <a:rPr lang="en-US" sz="3200" dirty="0">
                <a:latin typeface="Segoe UI Semibold" panose="020B0702040204020203" pitchFamily="34" charset="0"/>
                <a:cs typeface="Segoe UI Semibold" panose="020B0702040204020203" pitchFamily="34" charset="0"/>
              </a:rPr>
              <a:t>Janet Lewis</a:t>
            </a:r>
            <a:r>
              <a:rPr lang="en-US" sz="3200" dirty="0"/>
              <a:t>, Business Continuity Team Director</a:t>
            </a:r>
          </a:p>
          <a:p>
            <a:r>
              <a:rPr lang="en-US" sz="3200" dirty="0">
                <a:latin typeface="Segoe UI Semibold" panose="020B0702040204020203" pitchFamily="34" charset="0"/>
                <a:cs typeface="Segoe UI Semibold" panose="020B0702040204020203" pitchFamily="34" charset="0"/>
              </a:rPr>
              <a:t>Jordan North</a:t>
            </a:r>
            <a:r>
              <a:rPr lang="en-US" sz="3200" dirty="0"/>
              <a:t>, Principal Software Development Lead</a:t>
            </a:r>
          </a:p>
          <a:p>
            <a:r>
              <a:rPr lang="en-US" sz="3200" dirty="0"/>
              <a:t>You should also aim to identify the business owner of the claims application and the key stakeholders of the business impact analysis that provided the executive mandate for improved resiliency</a:t>
            </a:r>
          </a:p>
        </p:txBody>
      </p:sp>
      <p:sp>
        <p:nvSpPr>
          <p:cNvPr id="2" name="Title 1"/>
          <p:cNvSpPr>
            <a:spLocks noGrp="1"/>
          </p:cNvSpPr>
          <p:nvPr>
            <p:ph type="title"/>
          </p:nvPr>
        </p:nvSpPr>
        <p:spPr/>
        <p:txBody>
          <a:bodyPr/>
          <a:lstStyle/>
          <a:p>
            <a:r>
              <a:rPr lang="en-US" dirty="0"/>
              <a:t>Preferred target audience</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Availability – Exceed 99.95% SLA</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6248917" cy="4875181"/>
          </a:xfrm>
        </p:spPr>
        <p:txBody>
          <a:bodyPr/>
          <a:lstStyle/>
          <a:p>
            <a:r>
              <a:rPr lang="en-IE" sz="2400" dirty="0"/>
              <a:t>SLA in excess of 99.95% for composite application requires Availability Zones for both Web and SQL tiers</a:t>
            </a:r>
          </a:p>
          <a:p>
            <a:r>
              <a:rPr lang="en-IE" sz="2400" dirty="0"/>
              <a:t>Migrate to a different region e.g. Central US (AZs are not supported in West Central US)</a:t>
            </a:r>
          </a:p>
          <a:p>
            <a:r>
              <a:rPr lang="en-IE" sz="2400" dirty="0"/>
              <a:t>Web tier should use HTTP probe with custom health check page</a:t>
            </a:r>
          </a:p>
          <a:p>
            <a:r>
              <a:rPr lang="en-IE" sz="2400" dirty="0"/>
              <a:t>Optionally, consider using VM Scale Sets for Web tier</a:t>
            </a:r>
          </a:p>
          <a:p>
            <a:r>
              <a:rPr lang="en-IE" sz="2400" dirty="0"/>
              <a:t>SQL Server to use AlwaysOn Availability Groups with cloud witness, synchronous replication, and automatic failover</a:t>
            </a:r>
          </a:p>
          <a:p>
            <a:r>
              <a:rPr lang="en-IE" sz="2400" dirty="0"/>
              <a:t>Deploy two AD servers in separate AZs</a:t>
            </a:r>
          </a:p>
        </p:txBody>
      </p:sp>
      <p:pic>
        <p:nvPicPr>
          <p:cNvPr id="7" name="Picture 6" descr="Image showing the high availability architecture for the Contoso Ordering Application. There are two Web VMs, two SQL VMs and two Domain Controller VMs. Each pair is divided into separate Availability Zones. In the middle are the load balancers for the web and database tier, and the cloud witness used by the database. These are marked as zone redundant.">
            <a:extLst>
              <a:ext uri="{FF2B5EF4-FFF2-40B4-BE49-F238E27FC236}">
                <a16:creationId xmlns:a16="http://schemas.microsoft.com/office/drawing/2014/main" id="{6F35901B-2D97-4F8B-B4D2-DAA5BB9D1D97}"/>
              </a:ext>
            </a:extLst>
          </p:cNvPr>
          <p:cNvPicPr>
            <a:picLocks noChangeAspect="1"/>
          </p:cNvPicPr>
          <p:nvPr/>
        </p:nvPicPr>
        <p:blipFill>
          <a:blip r:embed="rId3"/>
          <a:stretch>
            <a:fillRect/>
          </a:stretch>
        </p:blipFill>
        <p:spPr>
          <a:xfrm>
            <a:off x="7744516" y="1189176"/>
            <a:ext cx="3086360" cy="5249243"/>
          </a:xfrm>
          <a:prstGeom prst="rect">
            <a:avLst/>
          </a:prstGeom>
        </p:spPr>
      </p:pic>
    </p:spTree>
    <p:extLst>
      <p:ext uri="{BB962C8B-B14F-4D97-AF65-F5344CB8AC3E}">
        <p14:creationId xmlns:p14="http://schemas.microsoft.com/office/powerpoint/2010/main" val="125581018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2D0397-BA73-4A9D-81DD-C39C87AFC68D}"/>
              </a:ext>
            </a:extLst>
          </p:cNvPr>
          <p:cNvSpPr>
            <a:spLocks noGrp="1"/>
          </p:cNvSpPr>
          <p:nvPr>
            <p:ph type="title"/>
          </p:nvPr>
        </p:nvSpPr>
        <p:spPr/>
        <p:txBody>
          <a:bodyPr/>
          <a:lstStyle/>
          <a:p>
            <a:r>
              <a:rPr lang="en-US" dirty="0"/>
              <a:t>VPN Resiliency</a:t>
            </a:r>
            <a:br>
              <a:rPr lang="en-US" dirty="0"/>
            </a:br>
            <a:endParaRPr lang="en-US" dirty="0"/>
          </a:p>
        </p:txBody>
      </p:sp>
      <p:sp>
        <p:nvSpPr>
          <p:cNvPr id="6" name="Text Placeholder 5" descr="This image represents a Virtual Network Configuration gateway containing details." title="Virtual Network Configuration gateway">
            <a:extLst>
              <a:ext uri="{FF2B5EF4-FFF2-40B4-BE49-F238E27FC236}">
                <a16:creationId xmlns:a16="http://schemas.microsoft.com/office/drawing/2014/main" id="{FD5FE0BA-1701-4CE2-80B6-6A369399EFA5}"/>
              </a:ext>
            </a:extLst>
          </p:cNvPr>
          <p:cNvSpPr>
            <a:spLocks noGrp="1"/>
          </p:cNvSpPr>
          <p:nvPr>
            <p:ph type="body" sz="quarter" idx="10"/>
          </p:nvPr>
        </p:nvSpPr>
        <p:spPr>
          <a:xfrm>
            <a:off x="269238" y="1547065"/>
            <a:ext cx="5691475" cy="4823756"/>
          </a:xfrm>
        </p:spPr>
        <p:txBody>
          <a:bodyPr/>
          <a:lstStyle/>
          <a:p>
            <a:r>
              <a:rPr lang="en-US" sz="2800" dirty="0"/>
              <a:t>Windows Server clustering for RRAS high availability on-premises </a:t>
            </a:r>
          </a:p>
          <a:p>
            <a:endParaRPr lang="en-US" sz="1050" dirty="0"/>
          </a:p>
          <a:p>
            <a:r>
              <a:rPr lang="en-US" sz="2800" dirty="0"/>
              <a:t>Redundant VPN connections with separate ISPs from each branch office (requires BGP)</a:t>
            </a:r>
          </a:p>
          <a:p>
            <a:pPr lvl="1"/>
            <a:endParaRPr lang="en-US" sz="2016" dirty="0"/>
          </a:p>
          <a:p>
            <a:r>
              <a:rPr lang="en-US" sz="2800" dirty="0"/>
              <a:t>Configure Azure VPN Gateway to use Active-Active gateways with AZ support</a:t>
            </a:r>
            <a:endParaRPr lang="en-US" sz="1050" dirty="0"/>
          </a:p>
          <a:p>
            <a:endParaRPr lang="en-US" dirty="0"/>
          </a:p>
        </p:txBody>
      </p:sp>
      <p:pic>
        <p:nvPicPr>
          <p:cNvPr id="2" name="Picture 1" descr="Diagram showing the VPN resiliency design. The branch location shows a pair of RRAS servers in a cluster, with two IP addresses. The Azure location shows a VPN gateway split into two active-active nodes in separate availability zones. Arrows between the RRAS and VPN gateways show full-mesh connectivity spread over two ISPs.">
            <a:extLst>
              <a:ext uri="{FF2B5EF4-FFF2-40B4-BE49-F238E27FC236}">
                <a16:creationId xmlns:a16="http://schemas.microsoft.com/office/drawing/2014/main" id="{8FAD0775-EAD0-436F-BF69-B380147F935F}"/>
              </a:ext>
            </a:extLst>
          </p:cNvPr>
          <p:cNvPicPr>
            <a:picLocks noChangeAspect="1"/>
          </p:cNvPicPr>
          <p:nvPr/>
        </p:nvPicPr>
        <p:blipFill>
          <a:blip r:embed="rId3"/>
          <a:stretch>
            <a:fillRect/>
          </a:stretch>
        </p:blipFill>
        <p:spPr>
          <a:xfrm>
            <a:off x="6658790" y="1649752"/>
            <a:ext cx="4130378" cy="4650806"/>
          </a:xfrm>
          <a:prstGeom prst="rect">
            <a:avLst/>
          </a:prstGeom>
        </p:spPr>
      </p:pic>
    </p:spTree>
    <p:extLst>
      <p:ext uri="{BB962C8B-B14F-4D97-AF65-F5344CB8AC3E}">
        <p14:creationId xmlns:p14="http://schemas.microsoft.com/office/powerpoint/2010/main" val="2289649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 Placeholder 4">
            <a:extLst>
              <a:ext uri="{FF2B5EF4-FFF2-40B4-BE49-F238E27FC236}">
                <a16:creationId xmlns:a16="http://schemas.microsoft.com/office/drawing/2014/main" id="{48AAB716-5551-4060-8AF9-26CEC09CA5F9}"/>
              </a:ext>
            </a:extLst>
          </p:cNvPr>
          <p:cNvSpPr>
            <a:spLocks noGrp="1"/>
          </p:cNvSpPr>
          <p:nvPr>
            <p:ph type="body" sz="quarter" idx="10"/>
          </p:nvPr>
        </p:nvSpPr>
        <p:spPr>
          <a:xfrm>
            <a:off x="269239" y="1189177"/>
            <a:ext cx="11653523" cy="5318379"/>
          </a:xfrm>
        </p:spPr>
        <p:txBody>
          <a:bodyPr vert="horz" wrap="square" lIns="146304" tIns="91440" rIns="146304" bIns="91440" rtlCol="0" anchor="t">
            <a:spAutoFit/>
          </a:bodyPr>
          <a:lstStyle/>
          <a:p>
            <a:r>
              <a:rPr lang="en-US" sz="2400" dirty="0"/>
              <a:t>In this whiteboard design session, you will look at how to design for converting/extending an existing IaaS deployment for resiliency. Throughout the whiteboard design session, you will look at the various configuration options and services to help build resilient architectures.</a:t>
            </a:r>
          </a:p>
          <a:p>
            <a:br>
              <a:rPr lang="en-US" sz="2400" dirty="0"/>
            </a:br>
            <a:r>
              <a:rPr lang="en-US" sz="2400" dirty="0"/>
              <a:t>At the end of the workshop, you will be better able to design and use resiliency concepts including high availability with Availability Zones, disaster recovery for virtual machines to another region using Azure Site Recovery, and SQL Server high availability and disaster recovery using AlwaysOn Availability Groups. You will also learn how to assess the availability SLA, RPO and RTO of your design, and how to use Azure Backup to protect and secure your SQL data and VMs against corruption and loss.</a:t>
            </a:r>
          </a:p>
          <a:p>
            <a:br>
              <a:rPr lang="en-US" sz="2400" dirty="0"/>
            </a:br>
            <a:r>
              <a:rPr lang="en-US" sz="2400" dirty="0"/>
              <a:t>You will also discuss how to achieve a similar level of resiliency for a PaaS-based implementation the same application, based on Azure App Service and Azure SQL Database. Finally, you will consider the costs associated with both approaches.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Disaster Recovery</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10718634" cy="5373779"/>
          </a:xfrm>
        </p:spPr>
        <p:txBody>
          <a:bodyPr/>
          <a:lstStyle/>
          <a:p>
            <a:r>
              <a:rPr lang="en-IE" sz="2400" dirty="0"/>
              <a:t>Paired region: East US 2</a:t>
            </a:r>
          </a:p>
          <a:p>
            <a:r>
              <a:rPr lang="en-IE" sz="2400" dirty="0"/>
              <a:t>Web Servers: Use ASR</a:t>
            </a:r>
          </a:p>
          <a:p>
            <a:r>
              <a:rPr lang="en-IE" sz="2400" dirty="0"/>
              <a:t>SQL Servers:</a:t>
            </a:r>
          </a:p>
          <a:p>
            <a:pPr lvl="1">
              <a:lnSpc>
                <a:spcPct val="100000"/>
              </a:lnSpc>
            </a:pPr>
            <a:r>
              <a:rPr lang="en-IE" sz="1800" dirty="0"/>
              <a:t>Provisional additional servers in DR region</a:t>
            </a:r>
          </a:p>
          <a:p>
            <a:pPr lvl="1">
              <a:lnSpc>
                <a:spcPct val="100000"/>
              </a:lnSpc>
            </a:pPr>
            <a:r>
              <a:rPr lang="en-IE" sz="1800" dirty="0"/>
              <a:t>Asynchronous members of same Availability Group</a:t>
            </a:r>
            <a:br>
              <a:rPr lang="en-IE" sz="1800" dirty="0"/>
            </a:br>
            <a:r>
              <a:rPr lang="en-IE" sz="1800" dirty="0"/>
              <a:t>-OR-</a:t>
            </a:r>
            <a:br>
              <a:rPr lang="en-IE" sz="1800" dirty="0"/>
            </a:br>
            <a:r>
              <a:rPr lang="en-IE" sz="1800" dirty="0"/>
              <a:t>Separate Availability Group with asynchronous replication</a:t>
            </a:r>
            <a:br>
              <a:rPr lang="en-IE" sz="1800" dirty="0"/>
            </a:br>
            <a:r>
              <a:rPr lang="en-IE" sz="1800" dirty="0"/>
              <a:t>between AGs ('distributed Availability Group')</a:t>
            </a:r>
          </a:p>
          <a:p>
            <a:r>
              <a:rPr lang="en-IE" sz="2400" dirty="0"/>
              <a:t>AD: additional pair of VMs (active-active)</a:t>
            </a:r>
          </a:p>
          <a:p>
            <a:r>
              <a:rPr lang="en-IE" sz="2400" dirty="0"/>
              <a:t>VPN: Similar to primary site</a:t>
            </a:r>
          </a:p>
          <a:p>
            <a:r>
              <a:rPr lang="en-IE" sz="2400" dirty="0"/>
              <a:t>Failover</a:t>
            </a:r>
          </a:p>
          <a:p>
            <a:pPr lvl="1">
              <a:lnSpc>
                <a:spcPct val="100000"/>
              </a:lnSpc>
            </a:pPr>
            <a:r>
              <a:rPr lang="en-IE" sz="1800" dirty="0"/>
              <a:t>Web VMs handled by ASR</a:t>
            </a:r>
          </a:p>
          <a:p>
            <a:pPr lvl="1">
              <a:lnSpc>
                <a:spcPct val="100000"/>
              </a:lnSpc>
            </a:pPr>
            <a:r>
              <a:rPr lang="en-IE" sz="1800" dirty="0"/>
              <a:t>Public endpoint failover: DNS change via ASR custom step, Traffic Manager, or Front Door</a:t>
            </a:r>
          </a:p>
          <a:p>
            <a:pPr lvl="1">
              <a:lnSpc>
                <a:spcPct val="100000"/>
              </a:lnSpc>
            </a:pPr>
            <a:r>
              <a:rPr lang="en-IE" sz="1800" dirty="0"/>
              <a:t>SQL 'forced failover', then switch to synchronous replication within DR region</a:t>
            </a:r>
          </a:p>
          <a:p>
            <a:pPr lvl="1">
              <a:lnSpc>
                <a:spcPct val="100000"/>
              </a:lnSpc>
            </a:pPr>
            <a:r>
              <a:rPr lang="en-IE" sz="1800" dirty="0"/>
              <a:t>Automation via ASR Recovery Plans and Azure Automation</a:t>
            </a:r>
          </a:p>
        </p:txBody>
      </p:sp>
      <p:pic>
        <p:nvPicPr>
          <p:cNvPr id="3" name="Picture 2" descr="Diagram showing the DR design for the Ordering application. Two sites, Central US and East US, each show the application footprint, each with web VMs, SQL VMs and domain controller VMs separated into availability zones within each site. Failover for the web VMs is shown using Azure Site Recovery. Failover for the SQL VMs is shown via SQL Server asynchronous replication. The Domain Controller VMs are running active-active.">
            <a:extLst>
              <a:ext uri="{FF2B5EF4-FFF2-40B4-BE49-F238E27FC236}">
                <a16:creationId xmlns:a16="http://schemas.microsoft.com/office/drawing/2014/main" id="{3E3DBD7C-0E23-4877-950D-69F4CDE1AE6B}"/>
              </a:ext>
            </a:extLst>
          </p:cNvPr>
          <p:cNvPicPr>
            <a:picLocks noChangeAspect="1"/>
          </p:cNvPicPr>
          <p:nvPr/>
        </p:nvPicPr>
        <p:blipFill>
          <a:blip r:embed="rId3"/>
          <a:stretch>
            <a:fillRect/>
          </a:stretch>
        </p:blipFill>
        <p:spPr>
          <a:xfrm>
            <a:off x="6850519" y="1045030"/>
            <a:ext cx="4998720" cy="4114800"/>
          </a:xfrm>
          <a:prstGeom prst="rect">
            <a:avLst/>
          </a:prstGeom>
        </p:spPr>
      </p:pic>
    </p:spTree>
    <p:extLst>
      <p:ext uri="{BB962C8B-B14F-4D97-AF65-F5344CB8AC3E}">
        <p14:creationId xmlns:p14="http://schemas.microsoft.com/office/powerpoint/2010/main" val="413458189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a:t>
            </a:r>
          </a:p>
        </p:txBody>
      </p:sp>
      <p:sp>
        <p:nvSpPr>
          <p:cNvPr id="5" name="Text Placeholder 4">
            <a:extLst>
              <a:ext uri="{FF2B5EF4-FFF2-40B4-BE49-F238E27FC236}">
                <a16:creationId xmlns:a16="http://schemas.microsoft.com/office/drawing/2014/main" id="{339E805A-7842-4A0E-9BF8-A4FC559BD111}"/>
              </a:ext>
            </a:extLst>
          </p:cNvPr>
          <p:cNvSpPr>
            <a:spLocks noGrp="1"/>
          </p:cNvSpPr>
          <p:nvPr>
            <p:ph type="body" sz="quarter" idx="10"/>
          </p:nvPr>
        </p:nvSpPr>
        <p:spPr>
          <a:xfrm>
            <a:off x="269241" y="1450433"/>
            <a:ext cx="5378548" cy="2818720"/>
          </a:xfrm>
        </p:spPr>
        <p:txBody>
          <a:bodyPr/>
          <a:lstStyle/>
          <a:p>
            <a:pPr marL="0" indent="0">
              <a:buNone/>
            </a:pPr>
            <a:r>
              <a:rPr lang="en-IE" dirty="0">
                <a:latin typeface="Segoe UI Semibold" panose="020B0702040204020203" pitchFamily="34" charset="0"/>
                <a:cs typeface="Segoe UI Semibold" panose="020B0702040204020203" pitchFamily="34" charset="0"/>
              </a:rPr>
              <a:t>Web Tier</a:t>
            </a:r>
          </a:p>
          <a:p>
            <a:r>
              <a:rPr lang="en-IE" dirty="0"/>
              <a:t>Use Azure Backup</a:t>
            </a:r>
          </a:p>
          <a:p>
            <a:r>
              <a:rPr lang="en-IE" dirty="0"/>
              <a:t>Not necessary if stateless</a:t>
            </a:r>
          </a:p>
          <a:p>
            <a:r>
              <a:rPr lang="en-IE" dirty="0"/>
              <a:t>Recovery via file restore or disk restore</a:t>
            </a:r>
          </a:p>
        </p:txBody>
      </p:sp>
      <p:sp>
        <p:nvSpPr>
          <p:cNvPr id="3" name="Text Placeholder 2">
            <a:extLst>
              <a:ext uri="{FF2B5EF4-FFF2-40B4-BE49-F238E27FC236}">
                <a16:creationId xmlns:a16="http://schemas.microsoft.com/office/drawing/2014/main" id="{4ECDC5EE-2EED-41A8-9269-33CB5582F5CC}"/>
              </a:ext>
            </a:extLst>
          </p:cNvPr>
          <p:cNvSpPr>
            <a:spLocks noGrp="1"/>
          </p:cNvSpPr>
          <p:nvPr>
            <p:ph type="body" sz="quarter" idx="11"/>
          </p:nvPr>
        </p:nvSpPr>
        <p:spPr>
          <a:xfrm>
            <a:off x="6544214" y="1450433"/>
            <a:ext cx="5378548" cy="4538550"/>
          </a:xfrm>
        </p:spPr>
        <p:txBody>
          <a:bodyPr/>
          <a:lstStyle/>
          <a:p>
            <a:pPr marL="0" indent="0">
              <a:buNone/>
            </a:pPr>
            <a:r>
              <a:rPr lang="en-IE" dirty="0">
                <a:latin typeface="Segoe UI Semibold" panose="020B0702040204020203" pitchFamily="34" charset="0"/>
                <a:cs typeface="Segoe UI Semibold" panose="020B0702040204020203" pitchFamily="34" charset="0"/>
              </a:rPr>
              <a:t>SQL Server</a:t>
            </a:r>
          </a:p>
          <a:p>
            <a:pPr lvl="1"/>
            <a:r>
              <a:rPr lang="en-IE" sz="3137" dirty="0">
                <a:latin typeface="+mj-lt"/>
              </a:rPr>
              <a:t>Azure Backup for SQL in IaaS</a:t>
            </a:r>
          </a:p>
          <a:p>
            <a:pPr lvl="1"/>
            <a:r>
              <a:rPr lang="en-IE" sz="3137" dirty="0">
                <a:latin typeface="+mj-lt"/>
              </a:rPr>
              <a:t>Alternative: SQL Server Managed Backup to Azure Storage</a:t>
            </a:r>
          </a:p>
          <a:p>
            <a:pPr lvl="1"/>
            <a:r>
              <a:rPr lang="en-IE" sz="3137" dirty="0">
                <a:latin typeface="+mj-lt"/>
              </a:rPr>
              <a:t>Recover to same DB or alternate location</a:t>
            </a:r>
          </a:p>
          <a:p>
            <a:endParaRPr lang="en-IE" dirty="0"/>
          </a:p>
        </p:txBody>
      </p:sp>
    </p:spTree>
    <p:extLst>
      <p:ext uri="{BB962C8B-B14F-4D97-AF65-F5344CB8AC3E}">
        <p14:creationId xmlns:p14="http://schemas.microsoft.com/office/powerpoint/2010/main" val="204446605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B2FF2-61C1-455C-9104-512AD10EDB35}"/>
              </a:ext>
            </a:extLst>
          </p:cNvPr>
          <p:cNvSpPr>
            <a:spLocks noGrp="1"/>
          </p:cNvSpPr>
          <p:nvPr>
            <p:ph type="title"/>
          </p:nvPr>
        </p:nvSpPr>
        <p:spPr/>
        <p:txBody>
          <a:bodyPr/>
          <a:lstStyle/>
          <a:p>
            <a:r>
              <a:rPr lang="en-IE" dirty="0"/>
              <a:t>Monitoring</a:t>
            </a:r>
          </a:p>
        </p:txBody>
      </p:sp>
      <p:sp>
        <p:nvSpPr>
          <p:cNvPr id="3" name="Content Placeholder 2">
            <a:extLst>
              <a:ext uri="{FF2B5EF4-FFF2-40B4-BE49-F238E27FC236}">
                <a16:creationId xmlns:a16="http://schemas.microsoft.com/office/drawing/2014/main" id="{D2CF1ECC-BAC7-4576-9F17-5D9ED0D0E789}"/>
              </a:ext>
            </a:extLst>
          </p:cNvPr>
          <p:cNvSpPr>
            <a:spLocks noGrp="1"/>
          </p:cNvSpPr>
          <p:nvPr>
            <p:ph sz="quarter" idx="10"/>
          </p:nvPr>
        </p:nvSpPr>
        <p:spPr>
          <a:xfrm>
            <a:off x="584200" y="1435100"/>
            <a:ext cx="11018838" cy="5057538"/>
          </a:xfrm>
        </p:spPr>
        <p:txBody>
          <a:bodyPr/>
          <a:lstStyle/>
          <a:p>
            <a:pPr marL="0" indent="0">
              <a:buNone/>
            </a:pPr>
            <a:r>
              <a:rPr lang="en-US" sz="3200" dirty="0"/>
              <a:t>Web VMs and SQL:</a:t>
            </a:r>
          </a:p>
          <a:p>
            <a:pPr marL="457200" indent="-457200">
              <a:buFont typeface="Arial" panose="020B0604020202020204" pitchFamily="34" charset="0"/>
              <a:buChar char="•"/>
            </a:pPr>
            <a:r>
              <a:rPr lang="en-US" sz="2400" dirty="0"/>
              <a:t>Use Azure Monitor for VMs</a:t>
            </a:r>
          </a:p>
          <a:p>
            <a:pPr marL="457200" indent="-457200">
              <a:buFont typeface="Arial" panose="020B0604020202020204" pitchFamily="34" charset="0"/>
              <a:buChar char="•"/>
            </a:pPr>
            <a:r>
              <a:rPr lang="en-US" sz="2400" dirty="0"/>
              <a:t>Wide range of reports including 'Top N'</a:t>
            </a:r>
          </a:p>
          <a:p>
            <a:pPr marL="457200" indent="-457200">
              <a:buFont typeface="Arial" panose="020B0604020202020204" pitchFamily="34" charset="0"/>
              <a:buChar char="•"/>
            </a:pPr>
            <a:r>
              <a:rPr lang="en-US" sz="2400" dirty="0"/>
              <a:t>Requires Log Analytics Workspace and Log Analytics agent</a:t>
            </a:r>
          </a:p>
          <a:p>
            <a:pPr marL="693746" lvl="1" indent="-457200"/>
            <a:r>
              <a:rPr lang="en-US" sz="1800" dirty="0"/>
              <a:t>And Dependency Agent if needed</a:t>
            </a:r>
          </a:p>
          <a:p>
            <a:pPr marL="693746" lvl="1" indent="-457200"/>
            <a:r>
              <a:rPr lang="en-US" sz="1800" dirty="0"/>
              <a:t>Option to deploy agents to Azure VMs via policy</a:t>
            </a:r>
          </a:p>
          <a:p>
            <a:pPr marL="457200" indent="-457200"/>
            <a:r>
              <a:rPr lang="en-US" sz="2400" dirty="0"/>
              <a:t>Metric-based and log-based alerts (e.g. disk space)</a:t>
            </a:r>
          </a:p>
          <a:p>
            <a:pPr marL="0" indent="0">
              <a:buNone/>
            </a:pPr>
            <a:r>
              <a:rPr lang="en-US" sz="3368" dirty="0"/>
              <a:t>Backup</a:t>
            </a:r>
          </a:p>
          <a:p>
            <a:r>
              <a:rPr lang="en-US" sz="2400" dirty="0"/>
              <a:t>Backup Explorer</a:t>
            </a:r>
          </a:p>
          <a:p>
            <a:r>
              <a:rPr lang="en-US" sz="2400" dirty="0"/>
              <a:t>Log Analytics integration</a:t>
            </a:r>
          </a:p>
          <a:p>
            <a:pPr marL="693746" lvl="1" indent="-457200"/>
            <a:r>
              <a:rPr lang="en-US" sz="1800" dirty="0"/>
              <a:t>Option to configure Recovery Services Vaults via policy</a:t>
            </a:r>
          </a:p>
          <a:p>
            <a:r>
              <a:rPr lang="en-US" sz="2400" dirty="0"/>
              <a:t>Log-based alerts (use 'V2' schema)</a:t>
            </a:r>
          </a:p>
        </p:txBody>
      </p:sp>
    </p:spTree>
    <p:extLst>
      <p:ext uri="{BB962C8B-B14F-4D97-AF65-F5344CB8AC3E}">
        <p14:creationId xmlns:p14="http://schemas.microsoft.com/office/powerpoint/2010/main" val="283897558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C954CC7-E698-43FB-B157-DFCEFE3A4412}"/>
              </a:ext>
            </a:extLst>
          </p:cNvPr>
          <p:cNvSpPr>
            <a:spLocks noGrp="1"/>
          </p:cNvSpPr>
          <p:nvPr>
            <p:ph type="body" sz="quarter" idx="10"/>
          </p:nvPr>
        </p:nvSpPr>
        <p:spPr>
          <a:xfrm>
            <a:off x="269239" y="1189177"/>
            <a:ext cx="11653523" cy="4034374"/>
          </a:xfrm>
        </p:spPr>
        <p:txBody>
          <a:bodyPr/>
          <a:lstStyle/>
          <a:p>
            <a:r>
              <a:rPr lang="en-US" dirty="0"/>
              <a:t>High Availability:</a:t>
            </a:r>
          </a:p>
          <a:p>
            <a:pPr lvl="1"/>
            <a:r>
              <a:rPr lang="en-US" dirty="0"/>
              <a:t>Built-in for Web Apps (99.95% SLA)</a:t>
            </a:r>
          </a:p>
          <a:p>
            <a:pPr lvl="1"/>
            <a:r>
              <a:rPr lang="en-US" dirty="0"/>
              <a:t>SQL Database offers 'Standard' or 'Premium' availability based on pricing tier (up to 99.995% SLA)</a:t>
            </a:r>
          </a:p>
          <a:p>
            <a:r>
              <a:rPr lang="en-US" dirty="0"/>
              <a:t>DR solution:</a:t>
            </a:r>
          </a:p>
          <a:p>
            <a:pPr lvl="1"/>
            <a:r>
              <a:rPr lang="en-US" dirty="0"/>
              <a:t>Deploy Web App to DR region</a:t>
            </a:r>
          </a:p>
          <a:p>
            <a:pPr lvl="1"/>
            <a:r>
              <a:rPr lang="en-US" dirty="0"/>
              <a:t>SQL Database active geo-replication and auto-failover groups</a:t>
            </a:r>
            <a:br>
              <a:rPr lang="en-US" dirty="0"/>
            </a:br>
            <a:r>
              <a:rPr lang="en-US" dirty="0"/>
              <a:t>(Premium and Business Critical pricing tiers)</a:t>
            </a:r>
          </a:p>
          <a:p>
            <a:pPr lvl="1"/>
            <a:r>
              <a:rPr lang="en-US" dirty="0"/>
              <a:t>Traffic Manager or Front Door for public endpoint failover</a:t>
            </a:r>
          </a:p>
        </p:txBody>
      </p:sp>
      <p:sp>
        <p:nvSpPr>
          <p:cNvPr id="2" name="Title 1"/>
          <p:cNvSpPr>
            <a:spLocks noGrp="1"/>
          </p:cNvSpPr>
          <p:nvPr>
            <p:ph type="title"/>
          </p:nvPr>
        </p:nvSpPr>
        <p:spPr/>
        <p:txBody>
          <a:bodyPr/>
          <a:lstStyle/>
          <a:p>
            <a:r>
              <a:rPr lang="en-US" dirty="0"/>
              <a:t>PaaS Resiliency</a:t>
            </a:r>
          </a:p>
        </p:txBody>
      </p:sp>
    </p:spTree>
    <p:extLst>
      <p:ext uri="{BB962C8B-B14F-4D97-AF65-F5344CB8AC3E}">
        <p14:creationId xmlns:p14="http://schemas.microsoft.com/office/powerpoint/2010/main" val="16118610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078442-9B1F-492F-A08F-505CD24C54B4}"/>
              </a:ext>
            </a:extLst>
          </p:cNvPr>
          <p:cNvSpPr>
            <a:spLocks noGrp="1"/>
          </p:cNvSpPr>
          <p:nvPr>
            <p:ph type="title"/>
          </p:nvPr>
        </p:nvSpPr>
        <p:spPr/>
        <p:txBody>
          <a:bodyPr/>
          <a:lstStyle/>
          <a:p>
            <a:r>
              <a:rPr lang="en-IE" dirty="0"/>
              <a:t>Pricing (Infrastructure)</a:t>
            </a:r>
          </a:p>
        </p:txBody>
      </p:sp>
      <p:graphicFrame>
        <p:nvGraphicFramePr>
          <p:cNvPr id="4" name="Table 4">
            <a:extLst>
              <a:ext uri="{FF2B5EF4-FFF2-40B4-BE49-F238E27FC236}">
                <a16:creationId xmlns:a16="http://schemas.microsoft.com/office/drawing/2014/main" id="{D05D28DC-A0C2-47AB-87AD-2D661B735C7A}"/>
              </a:ext>
            </a:extLst>
          </p:cNvPr>
          <p:cNvGraphicFramePr>
            <a:graphicFrameLocks noGrp="1"/>
          </p:cNvGraphicFramePr>
          <p:nvPr>
            <p:extLst>
              <p:ext uri="{D42A27DB-BD31-4B8C-83A1-F6EECF244321}">
                <p14:modId xmlns:p14="http://schemas.microsoft.com/office/powerpoint/2010/main" val="617648558"/>
              </p:ext>
            </p:extLst>
          </p:nvPr>
        </p:nvGraphicFramePr>
        <p:xfrm>
          <a:off x="424264" y="1468269"/>
          <a:ext cx="11176560" cy="4053332"/>
        </p:xfrm>
        <a:graphic>
          <a:graphicData uri="http://schemas.openxmlformats.org/drawingml/2006/table">
            <a:tbl>
              <a:tblPr firstRow="1" bandRow="1">
                <a:tableStyleId>{18603FDC-E32A-4AB5-989C-0864C3EAD2B8}</a:tableStyleId>
              </a:tblPr>
              <a:tblGrid>
                <a:gridCol w="1846663">
                  <a:extLst>
                    <a:ext uri="{9D8B030D-6E8A-4147-A177-3AD203B41FA5}">
                      <a16:colId xmlns:a16="http://schemas.microsoft.com/office/drawing/2014/main" val="2183032975"/>
                    </a:ext>
                  </a:extLst>
                </a:gridCol>
                <a:gridCol w="1451987">
                  <a:extLst>
                    <a:ext uri="{9D8B030D-6E8A-4147-A177-3AD203B41FA5}">
                      <a16:colId xmlns:a16="http://schemas.microsoft.com/office/drawing/2014/main" val="1469544970"/>
                    </a:ext>
                  </a:extLst>
                </a:gridCol>
                <a:gridCol w="5923504">
                  <a:extLst>
                    <a:ext uri="{9D8B030D-6E8A-4147-A177-3AD203B41FA5}">
                      <a16:colId xmlns:a16="http://schemas.microsoft.com/office/drawing/2014/main" val="604505123"/>
                    </a:ext>
                  </a:extLst>
                </a:gridCol>
                <a:gridCol w="1954406">
                  <a:extLst>
                    <a:ext uri="{9D8B030D-6E8A-4147-A177-3AD203B41FA5}">
                      <a16:colId xmlns:a16="http://schemas.microsoft.com/office/drawing/2014/main" val="3039548368"/>
                    </a:ext>
                  </a:extLst>
                </a:gridCol>
              </a:tblGrid>
              <a:tr h="370840">
                <a:tc>
                  <a:txBody>
                    <a:bodyPr/>
                    <a:lstStyle/>
                    <a:p>
                      <a:r>
                        <a:rPr lang="en-IE" dirty="0">
                          <a:latin typeface="Segoe UI Semibold" panose="020B0702040204020203" pitchFamily="34" charset="0"/>
                          <a:cs typeface="Segoe UI Semibold" panose="020B0702040204020203" pitchFamily="34" charset="0"/>
                        </a:rPr>
                        <a:t>Component</a:t>
                      </a:r>
                    </a:p>
                  </a:txBody>
                  <a:tcPr/>
                </a:tc>
                <a:tc>
                  <a:txBody>
                    <a:bodyPr/>
                    <a:lstStyle/>
                    <a:p>
                      <a:r>
                        <a:rPr lang="en-IE" dirty="0">
                          <a:latin typeface="Segoe UI Semibold" panose="020B0702040204020203" pitchFamily="34" charset="0"/>
                          <a:cs typeface="Segoe UI Semibold" panose="020B0702040204020203" pitchFamily="34" charset="0"/>
                        </a:rPr>
                        <a:t>Site</a:t>
                      </a:r>
                    </a:p>
                  </a:txBody>
                  <a:tcPr/>
                </a:tc>
                <a:tc>
                  <a:txBody>
                    <a:bodyPr/>
                    <a:lstStyle/>
                    <a:p>
                      <a:r>
                        <a:rPr lang="en-IE" dirty="0">
                          <a:latin typeface="Segoe UI Semibold" panose="020B0702040204020203" pitchFamily="34" charset="0"/>
                          <a:cs typeface="Segoe UI Semibold" panose="020B0702040204020203" pitchFamily="34" charset="0"/>
                        </a:rPr>
                        <a:t>Details/Assumptions</a:t>
                      </a:r>
                    </a:p>
                  </a:txBody>
                  <a:tcPr/>
                </a:tc>
                <a:tc>
                  <a:txBody>
                    <a:bodyPr/>
                    <a:lstStyle/>
                    <a:p>
                      <a:pPr algn="r"/>
                      <a:r>
                        <a:rPr lang="en-IE" dirty="0">
                          <a:latin typeface="Segoe UI Semibold" panose="020B0702040204020203" pitchFamily="34" charset="0"/>
                          <a:cs typeface="Segoe UI Semibold" panose="020B0702040204020203" pitchFamily="34" charset="0"/>
                        </a:rPr>
                        <a:t>Per Month (USD)</a:t>
                      </a:r>
                    </a:p>
                  </a:txBody>
                  <a:tcPr/>
                </a:tc>
                <a:extLst>
                  <a:ext uri="{0D108BD9-81ED-4DB2-BD59-A6C34878D82A}">
                    <a16:rowId xmlns:a16="http://schemas.microsoft.com/office/drawing/2014/main" val="4228851108"/>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DC VMs</a:t>
                      </a:r>
                      <a:endParaRPr lang="en-IE" sz="1765" b="0" kern="1200" dirty="0">
                        <a:solidFill>
                          <a:schemeClr val="dk1"/>
                        </a:solidFill>
                        <a:effectLst/>
                        <a:latin typeface="+mn-lt"/>
                        <a:ea typeface="+mn-ea"/>
                        <a:cs typeface="+mn-cs"/>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Central US</a:t>
                      </a:r>
                      <a:endParaRPr lang="en-IE" sz="1765" b="0" kern="1200" dirty="0">
                        <a:solidFill>
                          <a:schemeClr val="dk1"/>
                        </a:solidFill>
                        <a:effectLst/>
                        <a:latin typeface="+mn-lt"/>
                        <a:ea typeface="+mn-ea"/>
                        <a:cs typeface="+mn-cs"/>
                      </a:endParaRPr>
                    </a:p>
                  </a:txBody>
                  <a:tcPr/>
                </a:tc>
                <a:tc>
                  <a:txBody>
                    <a:bodyPr/>
                    <a:lstStyle/>
                    <a:p>
                      <a:r>
                        <a:rPr lang="en-US" dirty="0"/>
                        <a:t>2 VMs, Windows, D2s_v3, 1 year reservation,</a:t>
                      </a:r>
                      <a:br>
                        <a:rPr lang="en-US" dirty="0"/>
                      </a:br>
                      <a:r>
                        <a:rPr lang="en-US" dirty="0"/>
                        <a:t>2x Premium SSD 128 GiB per VM</a:t>
                      </a:r>
                      <a:endParaRPr lang="en-IE" dirty="0"/>
                    </a:p>
                  </a:txBody>
                  <a:tcPr/>
                </a:tc>
                <a:tc>
                  <a:txBody>
                    <a:bodyPr/>
                    <a:lstStyle/>
                    <a:p>
                      <a:pPr algn="r"/>
                      <a:r>
                        <a:rPr lang="en-IE" dirty="0"/>
                        <a:t>$314.40</a:t>
                      </a:r>
                    </a:p>
                  </a:txBody>
                  <a:tcPr/>
                </a:tc>
                <a:extLst>
                  <a:ext uri="{0D108BD9-81ED-4DB2-BD59-A6C34878D82A}">
                    <a16:rowId xmlns:a16="http://schemas.microsoft.com/office/drawing/2014/main" val="3892396553"/>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DC VMs</a:t>
                      </a:r>
                      <a:endParaRPr lang="en-IE" sz="1765" b="0" kern="1200" dirty="0">
                        <a:solidFill>
                          <a:schemeClr val="dk1"/>
                        </a:solidFill>
                        <a:effectLst/>
                        <a:latin typeface="+mn-lt"/>
                        <a:ea typeface="+mn-ea"/>
                        <a:cs typeface="+mn-cs"/>
                      </a:endParaRPr>
                    </a:p>
                  </a:txBody>
                  <a:tcPr/>
                </a:tc>
                <a:tc>
                  <a:txBody>
                    <a:bodyPr/>
                    <a:lstStyle/>
                    <a:p>
                      <a:r>
                        <a:rPr lang="en-IE" dirty="0"/>
                        <a:t>East US 2</a:t>
                      </a:r>
                    </a:p>
                  </a:txBody>
                  <a:tcPr/>
                </a:tc>
                <a:tc>
                  <a:txBody>
                    <a:bodyPr/>
                    <a:lstStyle/>
                    <a:p>
                      <a:r>
                        <a:rPr lang="en-IE" dirty="0"/>
                        <a:t>As above</a:t>
                      </a:r>
                    </a:p>
                  </a:txBody>
                  <a:tcPr/>
                </a:tc>
                <a:tc>
                  <a:txBody>
                    <a:bodyPr/>
                    <a:lstStyle/>
                    <a:p>
                      <a:pPr algn="r"/>
                      <a:r>
                        <a:rPr lang="en-IE" dirty="0"/>
                        <a:t>$289.67</a:t>
                      </a:r>
                    </a:p>
                  </a:txBody>
                  <a:tcPr/>
                </a:tc>
                <a:extLst>
                  <a:ext uri="{0D108BD9-81ED-4DB2-BD59-A6C34878D82A}">
                    <a16:rowId xmlns:a16="http://schemas.microsoft.com/office/drawing/2014/main" val="2375546842"/>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VPN Gateway</a:t>
                      </a:r>
                      <a:endParaRPr lang="en-IE" sz="1765" b="0" kern="1200" dirty="0">
                        <a:solidFill>
                          <a:schemeClr val="dk1"/>
                        </a:solidFill>
                        <a:effectLst/>
                        <a:latin typeface="+mn-lt"/>
                        <a:ea typeface="+mn-ea"/>
                        <a:cs typeface="+mn-cs"/>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Central US</a:t>
                      </a:r>
                      <a:endParaRPr lang="en-IE" sz="1765" b="0" kern="1200" dirty="0">
                        <a:solidFill>
                          <a:schemeClr val="dk1"/>
                        </a:solidFill>
                        <a:effectLst/>
                        <a:latin typeface="+mn-lt"/>
                        <a:ea typeface="+mn-ea"/>
                        <a:cs typeface="+mn-cs"/>
                      </a:endParaRPr>
                    </a:p>
                  </a:txBody>
                  <a:tcPr/>
                </a:tc>
                <a:tc>
                  <a:txBody>
                    <a:bodyPr/>
                    <a:lstStyle/>
                    <a:p>
                      <a:r>
                        <a:rPr lang="en-US" dirty="0"/>
                        <a:t>VpnGw2AZ, 730 hours, 0 additional tunnels, 100 GB traffic</a:t>
                      </a:r>
                      <a:endParaRPr lang="en-IE" dirty="0"/>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sz="1765" kern="1200" dirty="0">
                          <a:effectLst/>
                        </a:rPr>
                        <a:t>$419.98</a:t>
                      </a:r>
                      <a:endParaRPr lang="en-IE" sz="1765" b="0" kern="1200" dirty="0">
                        <a:solidFill>
                          <a:schemeClr val="dk1"/>
                        </a:solidFill>
                        <a:effectLst/>
                        <a:latin typeface="+mn-lt"/>
                        <a:ea typeface="+mn-ea"/>
                        <a:cs typeface="+mn-cs"/>
                      </a:endParaRPr>
                    </a:p>
                  </a:txBody>
                  <a:tcPr/>
                </a:tc>
                <a:extLst>
                  <a:ext uri="{0D108BD9-81ED-4DB2-BD59-A6C34878D82A}">
                    <a16:rowId xmlns:a16="http://schemas.microsoft.com/office/drawing/2014/main" val="2599410667"/>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VPN Gateway</a:t>
                      </a:r>
                      <a:endParaRPr lang="en-IE" sz="1765" b="0" kern="1200" dirty="0">
                        <a:solidFill>
                          <a:schemeClr val="dk1"/>
                        </a:solidFill>
                        <a:effectLst/>
                        <a:latin typeface="+mn-lt"/>
                        <a:ea typeface="+mn-ea"/>
                        <a:cs typeface="+mn-cs"/>
                      </a:endParaRPr>
                    </a:p>
                  </a:txBody>
                  <a:tcPr/>
                </a:tc>
                <a:tc>
                  <a:txBody>
                    <a:bodyPr/>
                    <a:lstStyle/>
                    <a:p>
                      <a:r>
                        <a:rPr lang="en-IE" dirty="0"/>
                        <a:t>East US2</a:t>
                      </a:r>
                    </a:p>
                  </a:txBody>
                  <a:tcPr/>
                </a:tc>
                <a:tc>
                  <a:txBody>
                    <a:bodyPr/>
                    <a:lstStyle/>
                    <a:p>
                      <a:r>
                        <a:rPr lang="en-IE" dirty="0"/>
                        <a:t>As above</a:t>
                      </a:r>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sz="1765" kern="1200" dirty="0">
                          <a:effectLst/>
                        </a:rPr>
                        <a:t>$419.98</a:t>
                      </a:r>
                      <a:endParaRPr lang="en-IE" sz="1765" b="0" kern="1200" dirty="0">
                        <a:solidFill>
                          <a:schemeClr val="dk1"/>
                        </a:solidFill>
                        <a:effectLst/>
                        <a:latin typeface="+mn-lt"/>
                        <a:ea typeface="+mn-ea"/>
                        <a:cs typeface="+mn-cs"/>
                      </a:endParaRPr>
                    </a:p>
                  </a:txBody>
                  <a:tcPr/>
                </a:tc>
                <a:extLst>
                  <a:ext uri="{0D108BD9-81ED-4DB2-BD59-A6C34878D82A}">
                    <a16:rowId xmlns:a16="http://schemas.microsoft.com/office/drawing/2014/main" val="1996721118"/>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Log Analytics</a:t>
                      </a:r>
                      <a:endParaRPr lang="en-IE" sz="1765" b="0" kern="1200" dirty="0">
                        <a:solidFill>
                          <a:schemeClr val="dk1"/>
                        </a:solidFill>
                        <a:effectLst/>
                        <a:latin typeface="+mn-lt"/>
                        <a:ea typeface="+mn-ea"/>
                        <a:cs typeface="+mn-cs"/>
                      </a:endParaRPr>
                    </a:p>
                  </a:txBody>
                  <a:tcPr/>
                </a:tc>
                <a:tc>
                  <a:txBody>
                    <a:bodyPr/>
                    <a:lstStyle/>
                    <a:p>
                      <a:r>
                        <a:rPr lang="en-IE" dirty="0"/>
                        <a:t>Central US</a:t>
                      </a:r>
                    </a:p>
                  </a:txBody>
                  <a:tcPr/>
                </a:tc>
                <a:tc>
                  <a:txBody>
                    <a:bodyPr/>
                    <a:lstStyle/>
                    <a:p>
                      <a:r>
                        <a:rPr lang="en-US" dirty="0"/>
                        <a:t>3GB per VM, 180 day retention</a:t>
                      </a:r>
                      <a:endParaRPr lang="en-IE" dirty="0"/>
                    </a:p>
                  </a:txBody>
                  <a:tcPr/>
                </a:tc>
                <a:tc>
                  <a:txBody>
                    <a:bodyPr/>
                    <a:lstStyle/>
                    <a:p>
                      <a:pPr algn="r"/>
                      <a:r>
                        <a:rPr lang="en-IE" dirty="0"/>
                        <a:t>$7.08</a:t>
                      </a:r>
                    </a:p>
                  </a:txBody>
                  <a:tcPr/>
                </a:tc>
                <a:extLst>
                  <a:ext uri="{0D108BD9-81ED-4DB2-BD59-A6C34878D82A}">
                    <a16:rowId xmlns:a16="http://schemas.microsoft.com/office/drawing/2014/main" val="2561307508"/>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Log Analytics</a:t>
                      </a:r>
                      <a:endParaRPr lang="en-IE" sz="1765" b="0" kern="1200" dirty="0">
                        <a:solidFill>
                          <a:schemeClr val="dk1"/>
                        </a:solidFill>
                        <a:effectLst/>
                        <a:latin typeface="+mn-lt"/>
                        <a:ea typeface="+mn-ea"/>
                        <a:cs typeface="+mn-cs"/>
                      </a:endParaRPr>
                    </a:p>
                  </a:txBody>
                  <a:tcPr/>
                </a:tc>
                <a:tc>
                  <a:txBody>
                    <a:bodyPr/>
                    <a:lstStyle/>
                    <a:p>
                      <a:r>
                        <a:rPr lang="en-IE" dirty="0"/>
                        <a:t>East US 2</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dirty="0"/>
                        <a:t>As above</a:t>
                      </a:r>
                    </a:p>
                  </a:txBody>
                  <a:tcPr/>
                </a:tc>
                <a:tc>
                  <a:txBody>
                    <a:bodyPr/>
                    <a:lstStyle/>
                    <a:p>
                      <a:pPr algn="r"/>
                      <a:r>
                        <a:rPr lang="en-IE" dirty="0"/>
                        <a:t>$7.08</a:t>
                      </a:r>
                    </a:p>
                  </a:txBody>
                  <a:tcPr/>
                </a:tc>
                <a:extLst>
                  <a:ext uri="{0D108BD9-81ED-4DB2-BD59-A6C34878D82A}">
                    <a16:rowId xmlns:a16="http://schemas.microsoft.com/office/drawing/2014/main" val="1643567326"/>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Alert Rules</a:t>
                      </a:r>
                      <a:endParaRPr lang="en-IE" sz="1765" b="0" kern="1200" dirty="0">
                        <a:solidFill>
                          <a:schemeClr val="dk1"/>
                        </a:solidFill>
                        <a:effectLst/>
                        <a:latin typeface="+mn-lt"/>
                        <a:ea typeface="+mn-ea"/>
                        <a:cs typeface="+mn-cs"/>
                      </a:endParaRPr>
                    </a:p>
                  </a:txBody>
                  <a:tcPr/>
                </a:tc>
                <a:tc>
                  <a:txBody>
                    <a:bodyPr/>
                    <a:lstStyle/>
                    <a:p>
                      <a:r>
                        <a:rPr lang="en-IE" dirty="0"/>
                        <a:t>Central US</a:t>
                      </a:r>
                    </a:p>
                  </a:txBody>
                  <a:tcPr/>
                </a:tc>
                <a:tc>
                  <a:txBody>
                    <a:bodyPr/>
                    <a:lstStyle/>
                    <a:p>
                      <a:r>
                        <a:rPr lang="en-IE" dirty="0"/>
                        <a:t>2 VMs x 10 metrics + 5 log signals @ 5 minutes</a:t>
                      </a:r>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dirty="0"/>
                        <a:t>$9.50</a:t>
                      </a:r>
                    </a:p>
                  </a:txBody>
                  <a:tcPr/>
                </a:tc>
                <a:extLst>
                  <a:ext uri="{0D108BD9-81ED-4DB2-BD59-A6C34878D82A}">
                    <a16:rowId xmlns:a16="http://schemas.microsoft.com/office/drawing/2014/main" val="906883290"/>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765" kern="1200" dirty="0">
                          <a:effectLst/>
                        </a:rPr>
                        <a:t>Alert Rules</a:t>
                      </a:r>
                      <a:endParaRPr lang="en-IE" sz="1765" b="0" kern="1200" dirty="0">
                        <a:solidFill>
                          <a:schemeClr val="dk1"/>
                        </a:solidFill>
                        <a:effectLst/>
                        <a:latin typeface="+mn-lt"/>
                        <a:ea typeface="+mn-ea"/>
                        <a:cs typeface="+mn-cs"/>
                      </a:endParaRPr>
                    </a:p>
                  </a:txBody>
                  <a:tcPr/>
                </a:tc>
                <a:tc>
                  <a:txBody>
                    <a:bodyPr/>
                    <a:lstStyle/>
                    <a:p>
                      <a:r>
                        <a:rPr lang="en-IE" dirty="0"/>
                        <a:t>East US 2</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dirty="0"/>
                        <a:t>As above</a:t>
                      </a:r>
                    </a:p>
                  </a:txBody>
                  <a:tcPr/>
                </a:tc>
                <a:tc>
                  <a:txBody>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lang="en-IE" dirty="0"/>
                        <a:t>$9.50</a:t>
                      </a:r>
                    </a:p>
                  </a:txBody>
                  <a:tcPr/>
                </a:tc>
                <a:extLst>
                  <a:ext uri="{0D108BD9-81ED-4DB2-BD59-A6C34878D82A}">
                    <a16:rowId xmlns:a16="http://schemas.microsoft.com/office/drawing/2014/main" val="2260642166"/>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2400" b="1" kern="1200" dirty="0">
                          <a:effectLst/>
                          <a:latin typeface="Segoe UI Semibold" panose="020B0702040204020203" pitchFamily="34" charset="0"/>
                          <a:cs typeface="Segoe UI Semibold" panose="020B0702040204020203" pitchFamily="34" charset="0"/>
                        </a:rPr>
                        <a:t>Total</a:t>
                      </a:r>
                      <a:endParaRPr lang="en-IE" sz="2400" b="1" kern="1200" dirty="0">
                        <a:solidFill>
                          <a:schemeClr val="dk1"/>
                        </a:solidFill>
                        <a:effectLst/>
                        <a:latin typeface="Segoe UI Semibold" panose="020B0702040204020203" pitchFamily="34" charset="0"/>
                        <a:ea typeface="+mn-ea"/>
                        <a:cs typeface="Segoe UI Semibold" panose="020B0702040204020203" pitchFamily="34" charset="0"/>
                      </a:endParaRPr>
                    </a:p>
                  </a:txBody>
                  <a:tcPr/>
                </a:tc>
                <a:tc>
                  <a:txBody>
                    <a:bodyPr/>
                    <a:lstStyle/>
                    <a:p>
                      <a:endParaRPr lang="en-IE" sz="2400" b="1" dirty="0">
                        <a:latin typeface="Segoe UI Semibold" panose="020B0702040204020203" pitchFamily="34" charset="0"/>
                        <a:cs typeface="Segoe UI Semibold" panose="020B0702040204020203" pitchFamily="34" charset="0"/>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IE" sz="2400" b="1" dirty="0">
                        <a:latin typeface="Segoe UI Semibold" panose="020B0702040204020203" pitchFamily="34" charset="0"/>
                        <a:cs typeface="Segoe UI Semibold" panose="020B0702040204020203" pitchFamily="34" charset="0"/>
                      </a:endParaRPr>
                    </a:p>
                  </a:txBody>
                  <a:tcPr/>
                </a:tc>
                <a:tc>
                  <a:txBody>
                    <a:bodyPr/>
                    <a:lstStyle/>
                    <a:p>
                      <a:pPr algn="r"/>
                      <a:r>
                        <a:rPr lang="en-IE" sz="2400" b="1" dirty="0">
                          <a:latin typeface="Segoe UI Semibold" panose="020B0702040204020203" pitchFamily="34" charset="0"/>
                          <a:cs typeface="Segoe UI Semibold" panose="020B0702040204020203" pitchFamily="34" charset="0"/>
                        </a:rPr>
                        <a:t>$1,477.30</a:t>
                      </a:r>
                    </a:p>
                  </a:txBody>
                  <a:tcPr/>
                </a:tc>
                <a:extLst>
                  <a:ext uri="{0D108BD9-81ED-4DB2-BD59-A6C34878D82A}">
                    <a16:rowId xmlns:a16="http://schemas.microsoft.com/office/drawing/2014/main" val="3882550048"/>
                  </a:ext>
                </a:extLst>
              </a:tr>
            </a:tbl>
          </a:graphicData>
        </a:graphic>
      </p:graphicFrame>
    </p:spTree>
    <p:extLst>
      <p:ext uri="{BB962C8B-B14F-4D97-AF65-F5344CB8AC3E}">
        <p14:creationId xmlns:p14="http://schemas.microsoft.com/office/powerpoint/2010/main" val="108261401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078442-9B1F-492F-A08F-505CD24C54B4}"/>
              </a:ext>
            </a:extLst>
          </p:cNvPr>
          <p:cNvSpPr>
            <a:spLocks noGrp="1"/>
          </p:cNvSpPr>
          <p:nvPr>
            <p:ph type="title"/>
          </p:nvPr>
        </p:nvSpPr>
        <p:spPr/>
        <p:txBody>
          <a:bodyPr/>
          <a:lstStyle/>
          <a:p>
            <a:r>
              <a:rPr lang="en-IE" dirty="0"/>
              <a:t>Pricing (IaaS Application)</a:t>
            </a:r>
          </a:p>
        </p:txBody>
      </p:sp>
      <p:graphicFrame>
        <p:nvGraphicFramePr>
          <p:cNvPr id="4" name="Table 4">
            <a:extLst>
              <a:ext uri="{FF2B5EF4-FFF2-40B4-BE49-F238E27FC236}">
                <a16:creationId xmlns:a16="http://schemas.microsoft.com/office/drawing/2014/main" id="{65A0707D-B3C5-4527-B6D0-03F18A71A9A1}"/>
              </a:ext>
            </a:extLst>
          </p:cNvPr>
          <p:cNvGraphicFramePr>
            <a:graphicFrameLocks noGrp="1"/>
          </p:cNvGraphicFramePr>
          <p:nvPr>
            <p:extLst>
              <p:ext uri="{D42A27DB-BD31-4B8C-83A1-F6EECF244321}">
                <p14:modId xmlns:p14="http://schemas.microsoft.com/office/powerpoint/2010/main" val="2685422891"/>
              </p:ext>
            </p:extLst>
          </p:nvPr>
        </p:nvGraphicFramePr>
        <p:xfrm>
          <a:off x="424264" y="1242181"/>
          <a:ext cx="11176560" cy="5500370"/>
        </p:xfrm>
        <a:graphic>
          <a:graphicData uri="http://schemas.openxmlformats.org/drawingml/2006/table">
            <a:tbl>
              <a:tblPr firstRow="1" bandRow="1">
                <a:tableStyleId>{18603FDC-E32A-4AB5-989C-0864C3EAD2B8}</a:tableStyleId>
              </a:tblPr>
              <a:tblGrid>
                <a:gridCol w="1585406">
                  <a:extLst>
                    <a:ext uri="{9D8B030D-6E8A-4147-A177-3AD203B41FA5}">
                      <a16:colId xmlns:a16="http://schemas.microsoft.com/office/drawing/2014/main" val="2183032975"/>
                    </a:ext>
                  </a:extLst>
                </a:gridCol>
                <a:gridCol w="1195754">
                  <a:extLst>
                    <a:ext uri="{9D8B030D-6E8A-4147-A177-3AD203B41FA5}">
                      <a16:colId xmlns:a16="http://schemas.microsoft.com/office/drawing/2014/main" val="1469544970"/>
                    </a:ext>
                  </a:extLst>
                </a:gridCol>
                <a:gridCol w="6827855">
                  <a:extLst>
                    <a:ext uri="{9D8B030D-6E8A-4147-A177-3AD203B41FA5}">
                      <a16:colId xmlns:a16="http://schemas.microsoft.com/office/drawing/2014/main" val="604505123"/>
                    </a:ext>
                  </a:extLst>
                </a:gridCol>
                <a:gridCol w="1567545">
                  <a:extLst>
                    <a:ext uri="{9D8B030D-6E8A-4147-A177-3AD203B41FA5}">
                      <a16:colId xmlns:a16="http://schemas.microsoft.com/office/drawing/2014/main" val="3039548368"/>
                    </a:ext>
                  </a:extLst>
                </a:gridCol>
              </a:tblGrid>
              <a:tr h="370840">
                <a:tc>
                  <a:txBody>
                    <a:bodyPr/>
                    <a:lstStyle/>
                    <a:p>
                      <a:r>
                        <a:rPr lang="en-IE" sz="1400" dirty="0">
                          <a:latin typeface="Segoe UI Semibold" panose="020B0702040204020203" pitchFamily="34" charset="0"/>
                          <a:cs typeface="Segoe UI Semibold" panose="020B0702040204020203" pitchFamily="34" charset="0"/>
                        </a:rPr>
                        <a:t>Component</a:t>
                      </a:r>
                    </a:p>
                  </a:txBody>
                  <a:tcPr/>
                </a:tc>
                <a:tc>
                  <a:txBody>
                    <a:bodyPr/>
                    <a:lstStyle/>
                    <a:p>
                      <a:r>
                        <a:rPr lang="en-IE" sz="1400" dirty="0">
                          <a:latin typeface="Segoe UI Semibold" panose="020B0702040204020203" pitchFamily="34" charset="0"/>
                          <a:cs typeface="Segoe UI Semibold" panose="020B0702040204020203" pitchFamily="34" charset="0"/>
                        </a:rPr>
                        <a:t>Site</a:t>
                      </a:r>
                    </a:p>
                  </a:txBody>
                  <a:tcPr/>
                </a:tc>
                <a:tc>
                  <a:txBody>
                    <a:bodyPr/>
                    <a:lstStyle/>
                    <a:p>
                      <a:r>
                        <a:rPr lang="en-IE" sz="1400" dirty="0">
                          <a:latin typeface="Segoe UI Semibold" panose="020B0702040204020203" pitchFamily="34" charset="0"/>
                          <a:cs typeface="Segoe UI Semibold" panose="020B0702040204020203" pitchFamily="34" charset="0"/>
                        </a:rPr>
                        <a:t>Details/Assumptions</a:t>
                      </a:r>
                    </a:p>
                  </a:txBody>
                  <a:tcPr/>
                </a:tc>
                <a:tc>
                  <a:txBody>
                    <a:bodyPr/>
                    <a:lstStyle/>
                    <a:p>
                      <a:pPr algn="r"/>
                      <a:r>
                        <a:rPr lang="en-IE" sz="1400" dirty="0">
                          <a:latin typeface="Segoe UI Semibold" panose="020B0702040204020203" pitchFamily="34" charset="0"/>
                          <a:cs typeface="Segoe UI Semibold" panose="020B0702040204020203" pitchFamily="34" charset="0"/>
                        </a:rPr>
                        <a:t>Per Month (USD)</a:t>
                      </a:r>
                    </a:p>
                  </a:txBody>
                  <a:tcPr/>
                </a:tc>
                <a:extLst>
                  <a:ext uri="{0D108BD9-81ED-4DB2-BD59-A6C34878D82A}">
                    <a16:rowId xmlns:a16="http://schemas.microsoft.com/office/drawing/2014/main" val="4228851108"/>
                  </a:ext>
                </a:extLst>
              </a:tr>
              <a:tr h="285713">
                <a:tc>
                  <a:txBody>
                    <a:bodyPr/>
                    <a:lstStyle/>
                    <a:p>
                      <a:pPr algn="l"/>
                      <a:r>
                        <a:rPr lang="en-IE" sz="1400" dirty="0">
                          <a:effectLst/>
                        </a:rPr>
                        <a:t>Web VMs</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2 VMs, Windows, D4s_v3, 1 year reservation, 1x Premium SSD 128 GiB per VM</a:t>
                      </a:r>
                    </a:p>
                  </a:txBody>
                  <a:tcPr marL="95250" marR="95250" marT="47625" marB="47625" anchor="ctr"/>
                </a:tc>
                <a:tc>
                  <a:txBody>
                    <a:bodyPr/>
                    <a:lstStyle/>
                    <a:p>
                      <a:pPr algn="r"/>
                      <a:r>
                        <a:rPr lang="en-IE" sz="1400" dirty="0">
                          <a:effectLst/>
                        </a:rPr>
                        <a:t>$510.56</a:t>
                      </a:r>
                    </a:p>
                  </a:txBody>
                  <a:tcPr marL="95250" marR="95250" marT="47625" marB="47625" anchor="ctr"/>
                </a:tc>
                <a:extLst>
                  <a:ext uri="{0D108BD9-81ED-4DB2-BD59-A6C34878D82A}">
                    <a16:rowId xmlns:a16="http://schemas.microsoft.com/office/drawing/2014/main" val="3892396553"/>
                  </a:ext>
                </a:extLst>
              </a:tr>
              <a:tr h="370840">
                <a:tc>
                  <a:txBody>
                    <a:bodyPr/>
                    <a:lstStyle/>
                    <a:p>
                      <a:pPr algn="l"/>
                      <a:r>
                        <a:rPr lang="en-IE" sz="1400" dirty="0">
                          <a:effectLst/>
                        </a:rPr>
                        <a:t>SQL VMs</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2 VMs, Windows, E4as_v4, 1 year res., SQL Enterprise, 2x Premium SSD 512GiB per VM</a:t>
                      </a:r>
                    </a:p>
                  </a:txBody>
                  <a:tcPr marL="95250" marR="95250" marT="47625" marB="47625" anchor="ctr"/>
                </a:tc>
                <a:tc>
                  <a:txBody>
                    <a:bodyPr/>
                    <a:lstStyle/>
                    <a:p>
                      <a:pPr algn="r"/>
                      <a:r>
                        <a:rPr lang="en-IE" sz="1400" dirty="0">
                          <a:effectLst/>
                        </a:rPr>
                        <a:t>$1,906.02</a:t>
                      </a:r>
                    </a:p>
                  </a:txBody>
                  <a:tcPr marL="95250" marR="95250" marT="47625" marB="47625" anchor="ctr"/>
                </a:tc>
                <a:extLst>
                  <a:ext uri="{0D108BD9-81ED-4DB2-BD59-A6C34878D82A}">
                    <a16:rowId xmlns:a16="http://schemas.microsoft.com/office/drawing/2014/main" val="2375546842"/>
                  </a:ext>
                </a:extLst>
              </a:tr>
              <a:tr h="370840">
                <a:tc>
                  <a:txBody>
                    <a:bodyPr/>
                    <a:lstStyle/>
                    <a:p>
                      <a:pPr algn="l"/>
                      <a:r>
                        <a:rPr lang="en-IE" sz="1400" dirty="0">
                          <a:effectLst/>
                        </a:rPr>
                        <a:t>Bandwidth</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IE" sz="1400" dirty="0">
                          <a:effectLst/>
                        </a:rPr>
                        <a:t>500 GB</a:t>
                      </a:r>
                    </a:p>
                  </a:txBody>
                  <a:tcPr marL="95250" marR="95250" marT="47625" marB="47625" anchor="ctr"/>
                </a:tc>
                <a:tc>
                  <a:txBody>
                    <a:bodyPr/>
                    <a:lstStyle/>
                    <a:p>
                      <a:pPr algn="r"/>
                      <a:r>
                        <a:rPr lang="en-IE" sz="1400" dirty="0">
                          <a:effectLst/>
                        </a:rPr>
                        <a:t>$ 43.07</a:t>
                      </a:r>
                    </a:p>
                  </a:txBody>
                  <a:tcPr marL="95250" marR="95250" marT="47625" marB="47625" anchor="ctr"/>
                </a:tc>
                <a:extLst>
                  <a:ext uri="{0D108BD9-81ED-4DB2-BD59-A6C34878D82A}">
                    <a16:rowId xmlns:a16="http://schemas.microsoft.com/office/drawing/2014/main" val="2599410667"/>
                  </a:ext>
                </a:extLst>
              </a:tr>
              <a:tr h="370840">
                <a:tc>
                  <a:txBody>
                    <a:bodyPr/>
                    <a:lstStyle/>
                    <a:p>
                      <a:pPr algn="l"/>
                      <a:r>
                        <a:rPr lang="en-IE" sz="1400" dirty="0">
                          <a:effectLst/>
                        </a:rPr>
                        <a:t>Log Analytics</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3GB per VM, 180 day retention</a:t>
                      </a:r>
                    </a:p>
                  </a:txBody>
                  <a:tcPr marL="95250" marR="95250" marT="47625" marB="47625" anchor="ctr"/>
                </a:tc>
                <a:tc>
                  <a:txBody>
                    <a:bodyPr/>
                    <a:lstStyle/>
                    <a:p>
                      <a:pPr algn="r"/>
                      <a:r>
                        <a:rPr lang="en-IE" sz="1400" dirty="0">
                          <a:effectLst/>
                        </a:rPr>
                        <a:t>$ 27.96</a:t>
                      </a:r>
                    </a:p>
                  </a:txBody>
                  <a:tcPr marL="95250" marR="95250" marT="47625" marB="47625" anchor="ctr"/>
                </a:tc>
                <a:extLst>
                  <a:ext uri="{0D108BD9-81ED-4DB2-BD59-A6C34878D82A}">
                    <a16:rowId xmlns:a16="http://schemas.microsoft.com/office/drawing/2014/main" val="1996721118"/>
                  </a:ext>
                </a:extLst>
              </a:tr>
              <a:tr h="370840">
                <a:tc>
                  <a:txBody>
                    <a:bodyPr/>
                    <a:lstStyle/>
                    <a:p>
                      <a:pPr algn="l"/>
                      <a:r>
                        <a:rPr lang="en-IE" sz="1400" dirty="0">
                          <a:effectLst/>
                        </a:rPr>
                        <a:t>Alert Rules</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IE" sz="1400" dirty="0">
                          <a:effectLst/>
                        </a:rPr>
                        <a:t>2 VMs x 10 metrics + 5 log signals @ 5 minutes</a:t>
                      </a:r>
                    </a:p>
                  </a:txBody>
                  <a:tcPr marL="95250" marR="95250" marT="47625" marB="47625" anchor="ctr"/>
                </a:tc>
                <a:tc>
                  <a:txBody>
                    <a:bodyPr/>
                    <a:lstStyle/>
                    <a:p>
                      <a:pPr algn="r"/>
                      <a:r>
                        <a:rPr lang="en-IE" sz="1400" dirty="0">
                          <a:effectLst/>
                        </a:rPr>
                        <a:t>$ 11.50</a:t>
                      </a:r>
                    </a:p>
                  </a:txBody>
                  <a:tcPr marL="95250" marR="95250" marT="47625" marB="47625" anchor="ctr"/>
                </a:tc>
                <a:extLst>
                  <a:ext uri="{0D108BD9-81ED-4DB2-BD59-A6C34878D82A}">
                    <a16:rowId xmlns:a16="http://schemas.microsoft.com/office/drawing/2014/main" val="2561307508"/>
                  </a:ext>
                </a:extLst>
              </a:tr>
              <a:tr h="370840">
                <a:tc>
                  <a:txBody>
                    <a:bodyPr/>
                    <a:lstStyle/>
                    <a:p>
                      <a:pPr algn="l"/>
                      <a:r>
                        <a:rPr lang="en-IE" sz="1400" dirty="0">
                          <a:effectLst/>
                        </a:rPr>
                        <a:t>VM Backup</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2x Web VMs, 80GB each, GRS, low churn, 30 daily/26 weekly/24 monthly/3 yearly RPs</a:t>
                      </a:r>
                    </a:p>
                  </a:txBody>
                  <a:tcPr marL="95250" marR="95250" marT="47625" marB="47625" anchor="ctr"/>
                </a:tc>
                <a:tc>
                  <a:txBody>
                    <a:bodyPr/>
                    <a:lstStyle/>
                    <a:p>
                      <a:pPr algn="r"/>
                      <a:r>
                        <a:rPr lang="en-IE" sz="1400" dirty="0">
                          <a:effectLst/>
                        </a:rPr>
                        <a:t>$ 54.69</a:t>
                      </a:r>
                    </a:p>
                  </a:txBody>
                  <a:tcPr marL="95250" marR="95250" marT="47625" marB="47625" anchor="ctr"/>
                </a:tc>
                <a:extLst>
                  <a:ext uri="{0D108BD9-81ED-4DB2-BD59-A6C34878D82A}">
                    <a16:rowId xmlns:a16="http://schemas.microsoft.com/office/drawing/2014/main" val="1643567326"/>
                  </a:ext>
                </a:extLst>
              </a:tr>
              <a:tr h="370840">
                <a:tc>
                  <a:txBody>
                    <a:bodyPr/>
                    <a:lstStyle/>
                    <a:p>
                      <a:pPr algn="l"/>
                      <a:r>
                        <a:rPr lang="en-IE" sz="1400" dirty="0">
                          <a:effectLst/>
                        </a:rPr>
                        <a:t>SQL Backup</a:t>
                      </a:r>
                    </a:p>
                  </a:txBody>
                  <a:tcPr marL="95250" marR="95250" marT="47625" marB="47625" anchor="ctr"/>
                </a:tc>
                <a:tc>
                  <a:txBody>
                    <a:bodyPr/>
                    <a:lstStyle/>
                    <a:p>
                      <a:pPr algn="l"/>
                      <a:r>
                        <a:rPr lang="en-IE" sz="1400" dirty="0">
                          <a:effectLst/>
                        </a:rPr>
                        <a:t>Central US</a:t>
                      </a:r>
                    </a:p>
                  </a:txBody>
                  <a:tcPr marL="95250" marR="95250" marT="47625" marB="47625" anchor="ctr"/>
                </a:tc>
                <a:tc>
                  <a:txBody>
                    <a:bodyPr/>
                    <a:lstStyle/>
                    <a:p>
                      <a:pPr algn="l"/>
                      <a:r>
                        <a:rPr lang="en-US" sz="1400" dirty="0">
                          <a:effectLst/>
                        </a:rPr>
                        <a:t>300 GB, GRS, high churn, 30 daily/6 weekly/12 monthly RPs, steady state</a:t>
                      </a:r>
                    </a:p>
                  </a:txBody>
                  <a:tcPr marL="95250" marR="95250" marT="47625" marB="47625" anchor="ctr"/>
                </a:tc>
                <a:tc>
                  <a:txBody>
                    <a:bodyPr/>
                    <a:lstStyle/>
                    <a:p>
                      <a:pPr algn="r"/>
                      <a:r>
                        <a:rPr lang="en-IE" sz="1400" dirty="0">
                          <a:effectLst/>
                        </a:rPr>
                        <a:t>$695.28</a:t>
                      </a:r>
                    </a:p>
                  </a:txBody>
                  <a:tcPr marL="95250" marR="95250" marT="47625" marB="47625" anchor="ctr"/>
                </a:tc>
                <a:extLst>
                  <a:ext uri="{0D108BD9-81ED-4DB2-BD59-A6C34878D82A}">
                    <a16:rowId xmlns:a16="http://schemas.microsoft.com/office/drawing/2014/main" val="906883290"/>
                  </a:ext>
                </a:extLst>
              </a:tr>
              <a:tr h="370840">
                <a:tc>
                  <a:txBody>
                    <a:bodyPr/>
                    <a:lstStyle/>
                    <a:p>
                      <a:pPr algn="l"/>
                      <a:r>
                        <a:rPr lang="en-IE" sz="1400" dirty="0">
                          <a:effectLst/>
                        </a:rPr>
                        <a:t>ASR</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IE" sz="1400" dirty="0">
                          <a:effectLst/>
                        </a:rPr>
                        <a:t>2 instances</a:t>
                      </a:r>
                    </a:p>
                  </a:txBody>
                  <a:tcPr marL="95250" marR="95250" marT="47625" marB="47625" anchor="ctr"/>
                </a:tc>
                <a:tc>
                  <a:txBody>
                    <a:bodyPr/>
                    <a:lstStyle/>
                    <a:p>
                      <a:pPr algn="r"/>
                      <a:r>
                        <a:rPr lang="en-IE" sz="1400" dirty="0">
                          <a:effectLst/>
                        </a:rPr>
                        <a:t>$ 50.00</a:t>
                      </a:r>
                    </a:p>
                  </a:txBody>
                  <a:tcPr marL="95250" marR="95250" marT="47625" marB="47625" anchor="ctr"/>
                </a:tc>
                <a:extLst>
                  <a:ext uri="{0D108BD9-81ED-4DB2-BD59-A6C34878D82A}">
                    <a16:rowId xmlns:a16="http://schemas.microsoft.com/office/drawing/2014/main" val="2525924663"/>
                  </a:ext>
                </a:extLst>
              </a:tr>
              <a:tr h="370840">
                <a:tc>
                  <a:txBody>
                    <a:bodyPr/>
                    <a:lstStyle/>
                    <a:p>
                      <a:pPr algn="l"/>
                      <a:r>
                        <a:rPr lang="en-IE" sz="1400" dirty="0">
                          <a:effectLst/>
                        </a:rPr>
                        <a:t>SQL VMs (DR)</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US" sz="1400" dirty="0">
                          <a:effectLst/>
                        </a:rPr>
                        <a:t>2 VMs, Windows, E4as_v4, 1 year res., SQL Enterprise, 2x Premium SSD 512GiB per VM</a:t>
                      </a:r>
                    </a:p>
                  </a:txBody>
                  <a:tcPr marL="95250" marR="95250" marT="47625" marB="47625" anchor="ctr"/>
                </a:tc>
                <a:tc>
                  <a:txBody>
                    <a:bodyPr/>
                    <a:lstStyle/>
                    <a:p>
                      <a:pPr algn="r"/>
                      <a:r>
                        <a:rPr lang="en-IE" sz="1400" dirty="0">
                          <a:effectLst/>
                        </a:rPr>
                        <a:t>$1,613.64</a:t>
                      </a:r>
                    </a:p>
                  </a:txBody>
                  <a:tcPr marL="95250" marR="95250" marT="47625" marB="47625" anchor="ctr"/>
                </a:tc>
                <a:extLst>
                  <a:ext uri="{0D108BD9-81ED-4DB2-BD59-A6C34878D82A}">
                    <a16:rowId xmlns:a16="http://schemas.microsoft.com/office/drawing/2014/main" val="1759253137"/>
                  </a:ext>
                </a:extLst>
              </a:tr>
              <a:tr h="370840">
                <a:tc>
                  <a:txBody>
                    <a:bodyPr/>
                    <a:lstStyle/>
                    <a:p>
                      <a:pPr algn="l"/>
                      <a:r>
                        <a:rPr lang="en-IE" sz="1400" dirty="0">
                          <a:effectLst/>
                        </a:rPr>
                        <a:t>Traffic Manager</a:t>
                      </a:r>
                    </a:p>
                  </a:txBody>
                  <a:tcPr marL="95250" marR="95250" marT="47625" marB="47625" anchor="ctr"/>
                </a:tc>
                <a:tc>
                  <a:txBody>
                    <a:bodyPr/>
                    <a:lstStyle/>
                    <a:p>
                      <a:pPr algn="l"/>
                      <a:r>
                        <a:rPr lang="en-IE" sz="1400" dirty="0">
                          <a:effectLst/>
                        </a:rPr>
                        <a:t>Global</a:t>
                      </a:r>
                    </a:p>
                  </a:txBody>
                  <a:tcPr marL="95250" marR="95250" marT="47625" marB="47625" anchor="ctr"/>
                </a:tc>
                <a:tc>
                  <a:txBody>
                    <a:bodyPr/>
                    <a:lstStyle/>
                    <a:p>
                      <a:pPr algn="l"/>
                      <a:r>
                        <a:rPr lang="fr-FR" sz="1400" dirty="0">
                          <a:effectLst/>
                        </a:rPr>
                        <a:t>10M DNS queries, 2 endpoints</a:t>
                      </a:r>
                    </a:p>
                  </a:txBody>
                  <a:tcPr marL="95250" marR="95250" marT="47625" marB="47625" anchor="ctr"/>
                </a:tc>
                <a:tc>
                  <a:txBody>
                    <a:bodyPr/>
                    <a:lstStyle/>
                    <a:p>
                      <a:pPr algn="r"/>
                      <a:r>
                        <a:rPr lang="en-IE" sz="1400" dirty="0">
                          <a:effectLst/>
                        </a:rPr>
                        <a:t>$ 6.12</a:t>
                      </a:r>
                    </a:p>
                  </a:txBody>
                  <a:tcPr marL="95250" marR="95250" marT="47625" marB="47625" anchor="ctr"/>
                </a:tc>
                <a:extLst>
                  <a:ext uri="{0D108BD9-81ED-4DB2-BD59-A6C34878D82A}">
                    <a16:rowId xmlns:a16="http://schemas.microsoft.com/office/drawing/2014/main" val="354269452"/>
                  </a:ext>
                </a:extLst>
              </a:tr>
              <a:tr h="370840">
                <a:tc>
                  <a:txBody>
                    <a:bodyPr/>
                    <a:lstStyle/>
                    <a:p>
                      <a:pPr algn="l"/>
                      <a:r>
                        <a:rPr lang="en-IE" sz="1400" dirty="0">
                          <a:effectLst/>
                        </a:rPr>
                        <a:t>VNet</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US" sz="1400" dirty="0">
                          <a:effectLst/>
                        </a:rPr>
                        <a:t>Global peering bandwidth for SQL replication to East US 2, 200GB</a:t>
                      </a:r>
                    </a:p>
                  </a:txBody>
                  <a:tcPr marL="95250" marR="95250" marT="47625" marB="47625" anchor="ctr"/>
                </a:tc>
                <a:tc>
                  <a:txBody>
                    <a:bodyPr/>
                    <a:lstStyle/>
                    <a:p>
                      <a:pPr algn="r"/>
                      <a:r>
                        <a:rPr lang="en-IE" sz="1400" dirty="0">
                          <a:effectLst/>
                        </a:rPr>
                        <a:t>$ 14.00</a:t>
                      </a:r>
                    </a:p>
                  </a:txBody>
                  <a:tcPr marL="95250" marR="95250" marT="47625" marB="47625" anchor="ctr"/>
                </a:tc>
                <a:extLst>
                  <a:ext uri="{0D108BD9-81ED-4DB2-BD59-A6C34878D82A}">
                    <a16:rowId xmlns:a16="http://schemas.microsoft.com/office/drawing/2014/main" val="427773547"/>
                  </a:ext>
                </a:extLst>
              </a:tr>
              <a:tr h="370840">
                <a:tc>
                  <a:txBody>
                    <a:bodyPr/>
                    <a:lstStyle/>
                    <a:p>
                      <a:pPr algn="l"/>
                      <a:r>
                        <a:rPr lang="en-IE" sz="1400" dirty="0">
                          <a:effectLst/>
                        </a:rPr>
                        <a:t>Log Analytics</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US" sz="1400" dirty="0">
                          <a:effectLst/>
                        </a:rPr>
                        <a:t>3GB per VM, 180 day retention</a:t>
                      </a:r>
                    </a:p>
                  </a:txBody>
                  <a:tcPr marL="95250" marR="95250" marT="47625" marB="47625" anchor="ctr"/>
                </a:tc>
                <a:tc>
                  <a:txBody>
                    <a:bodyPr/>
                    <a:lstStyle/>
                    <a:p>
                      <a:pPr algn="r"/>
                      <a:r>
                        <a:rPr lang="en-IE" sz="1400" dirty="0">
                          <a:effectLst/>
                        </a:rPr>
                        <a:t>$ 7.08</a:t>
                      </a:r>
                    </a:p>
                  </a:txBody>
                  <a:tcPr marL="95250" marR="95250" marT="47625" marB="47625" anchor="ctr"/>
                </a:tc>
                <a:extLst>
                  <a:ext uri="{0D108BD9-81ED-4DB2-BD59-A6C34878D82A}">
                    <a16:rowId xmlns:a16="http://schemas.microsoft.com/office/drawing/2014/main" val="3852208366"/>
                  </a:ext>
                </a:extLst>
              </a:tr>
              <a:tr h="370840">
                <a:tc>
                  <a:txBody>
                    <a:bodyPr/>
                    <a:lstStyle/>
                    <a:p>
                      <a:pPr algn="l"/>
                      <a:r>
                        <a:rPr lang="en-IE" sz="1400" dirty="0">
                          <a:effectLst/>
                        </a:rPr>
                        <a:t>Alert Rules</a:t>
                      </a:r>
                    </a:p>
                  </a:txBody>
                  <a:tcPr marL="95250" marR="95250" marT="47625" marB="47625" anchor="ctr"/>
                </a:tc>
                <a:tc>
                  <a:txBody>
                    <a:bodyPr/>
                    <a:lstStyle/>
                    <a:p>
                      <a:pPr algn="l"/>
                      <a:r>
                        <a:rPr lang="en-IE" sz="1400" dirty="0">
                          <a:effectLst/>
                        </a:rPr>
                        <a:t>East US 2</a:t>
                      </a:r>
                    </a:p>
                  </a:txBody>
                  <a:tcPr marL="95250" marR="95250" marT="47625" marB="47625" anchor="ctr"/>
                </a:tc>
                <a:tc>
                  <a:txBody>
                    <a:bodyPr/>
                    <a:lstStyle/>
                    <a:p>
                      <a:pPr algn="l"/>
                      <a:r>
                        <a:rPr lang="en-IE" sz="1400" dirty="0">
                          <a:effectLst/>
                        </a:rPr>
                        <a:t>2 VMs x 10 metrics + 5 log signals @ 5 minutes</a:t>
                      </a:r>
                    </a:p>
                  </a:txBody>
                  <a:tcPr marL="95250" marR="95250" marT="47625" marB="47625" anchor="ctr"/>
                </a:tc>
                <a:tc>
                  <a:txBody>
                    <a:bodyPr/>
                    <a:lstStyle/>
                    <a:p>
                      <a:pPr algn="r"/>
                      <a:r>
                        <a:rPr lang="en-IE" sz="1400" dirty="0">
                          <a:effectLst/>
                        </a:rPr>
                        <a:t>$ 9.50</a:t>
                      </a:r>
                    </a:p>
                  </a:txBody>
                  <a:tcPr marL="95250" marR="95250" marT="47625" marB="47625" anchor="ctr"/>
                </a:tc>
                <a:extLst>
                  <a:ext uri="{0D108BD9-81ED-4DB2-BD59-A6C34878D82A}">
                    <a16:rowId xmlns:a16="http://schemas.microsoft.com/office/drawing/2014/main" val="2414555750"/>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800" b="1" kern="1200" dirty="0">
                          <a:effectLst/>
                          <a:latin typeface="Segoe UI Semibold" panose="020B0702040204020203" pitchFamily="34" charset="0"/>
                          <a:cs typeface="Segoe UI Semibold" panose="020B0702040204020203" pitchFamily="34" charset="0"/>
                        </a:rPr>
                        <a:t>Total</a:t>
                      </a:r>
                      <a:endParaRPr lang="en-IE" sz="1800" b="1" kern="1200" dirty="0">
                        <a:solidFill>
                          <a:schemeClr val="dk1"/>
                        </a:solidFill>
                        <a:effectLst/>
                        <a:latin typeface="Segoe UI Semibold" panose="020B0702040204020203" pitchFamily="34" charset="0"/>
                        <a:ea typeface="+mn-ea"/>
                        <a:cs typeface="Segoe UI Semibold" panose="020B0702040204020203" pitchFamily="34" charset="0"/>
                      </a:endParaRPr>
                    </a:p>
                  </a:txBody>
                  <a:tcPr/>
                </a:tc>
                <a:tc>
                  <a:txBody>
                    <a:bodyPr/>
                    <a:lstStyle/>
                    <a:p>
                      <a:endParaRPr lang="en-IE" sz="1800" b="1" dirty="0">
                        <a:latin typeface="Segoe UI Semibold" panose="020B0702040204020203" pitchFamily="34" charset="0"/>
                        <a:cs typeface="Segoe UI Semibold" panose="020B0702040204020203" pitchFamily="34" charset="0"/>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IE" sz="1800" b="1" dirty="0">
                        <a:latin typeface="Segoe UI Semibold" panose="020B0702040204020203" pitchFamily="34" charset="0"/>
                        <a:cs typeface="Segoe UI Semibold" panose="020B0702040204020203" pitchFamily="34" charset="0"/>
                      </a:endParaRPr>
                    </a:p>
                  </a:txBody>
                  <a:tcPr/>
                </a:tc>
                <a:tc>
                  <a:txBody>
                    <a:bodyPr/>
                    <a:lstStyle/>
                    <a:p>
                      <a:pPr algn="r"/>
                      <a:r>
                        <a:rPr lang="en-IE" sz="1800" b="1" dirty="0">
                          <a:latin typeface="Segoe UI Semibold" panose="020B0702040204020203" pitchFamily="34" charset="0"/>
                          <a:cs typeface="Segoe UI Semibold" panose="020B0702040204020203" pitchFamily="34" charset="0"/>
                        </a:rPr>
                        <a:t>$4,949.42</a:t>
                      </a:r>
                    </a:p>
                  </a:txBody>
                  <a:tcPr/>
                </a:tc>
                <a:extLst>
                  <a:ext uri="{0D108BD9-81ED-4DB2-BD59-A6C34878D82A}">
                    <a16:rowId xmlns:a16="http://schemas.microsoft.com/office/drawing/2014/main" val="3882550048"/>
                  </a:ext>
                </a:extLst>
              </a:tr>
            </a:tbl>
          </a:graphicData>
        </a:graphic>
      </p:graphicFrame>
    </p:spTree>
    <p:extLst>
      <p:ext uri="{BB962C8B-B14F-4D97-AF65-F5344CB8AC3E}">
        <p14:creationId xmlns:p14="http://schemas.microsoft.com/office/powerpoint/2010/main" val="28271178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078442-9B1F-492F-A08F-505CD24C54B4}"/>
              </a:ext>
            </a:extLst>
          </p:cNvPr>
          <p:cNvSpPr>
            <a:spLocks noGrp="1"/>
          </p:cNvSpPr>
          <p:nvPr>
            <p:ph type="title"/>
          </p:nvPr>
        </p:nvSpPr>
        <p:spPr/>
        <p:txBody>
          <a:bodyPr/>
          <a:lstStyle/>
          <a:p>
            <a:r>
              <a:rPr lang="en-IE" dirty="0"/>
              <a:t>Pricing (PaaS Application)</a:t>
            </a:r>
          </a:p>
        </p:txBody>
      </p:sp>
      <p:graphicFrame>
        <p:nvGraphicFramePr>
          <p:cNvPr id="4" name="Table 4">
            <a:extLst>
              <a:ext uri="{FF2B5EF4-FFF2-40B4-BE49-F238E27FC236}">
                <a16:creationId xmlns:a16="http://schemas.microsoft.com/office/drawing/2014/main" id="{04715476-3894-455C-BE94-8C8F4CE27B81}"/>
              </a:ext>
            </a:extLst>
          </p:cNvPr>
          <p:cNvGraphicFramePr>
            <a:graphicFrameLocks noGrp="1"/>
          </p:cNvGraphicFramePr>
          <p:nvPr>
            <p:extLst>
              <p:ext uri="{D42A27DB-BD31-4B8C-83A1-F6EECF244321}">
                <p14:modId xmlns:p14="http://schemas.microsoft.com/office/powerpoint/2010/main" val="1185667099"/>
              </p:ext>
            </p:extLst>
          </p:nvPr>
        </p:nvGraphicFramePr>
        <p:xfrm>
          <a:off x="424264" y="1242181"/>
          <a:ext cx="11176560" cy="4715510"/>
        </p:xfrm>
        <a:graphic>
          <a:graphicData uri="http://schemas.openxmlformats.org/drawingml/2006/table">
            <a:tbl>
              <a:tblPr firstRow="1" bandRow="1">
                <a:tableStyleId>{18603FDC-E32A-4AB5-989C-0864C3EAD2B8}</a:tableStyleId>
              </a:tblPr>
              <a:tblGrid>
                <a:gridCol w="1585406">
                  <a:extLst>
                    <a:ext uri="{9D8B030D-6E8A-4147-A177-3AD203B41FA5}">
                      <a16:colId xmlns:a16="http://schemas.microsoft.com/office/drawing/2014/main" val="2183032975"/>
                    </a:ext>
                  </a:extLst>
                </a:gridCol>
                <a:gridCol w="1195754">
                  <a:extLst>
                    <a:ext uri="{9D8B030D-6E8A-4147-A177-3AD203B41FA5}">
                      <a16:colId xmlns:a16="http://schemas.microsoft.com/office/drawing/2014/main" val="1469544970"/>
                    </a:ext>
                  </a:extLst>
                </a:gridCol>
                <a:gridCol w="6827855">
                  <a:extLst>
                    <a:ext uri="{9D8B030D-6E8A-4147-A177-3AD203B41FA5}">
                      <a16:colId xmlns:a16="http://schemas.microsoft.com/office/drawing/2014/main" val="604505123"/>
                    </a:ext>
                  </a:extLst>
                </a:gridCol>
                <a:gridCol w="1567545">
                  <a:extLst>
                    <a:ext uri="{9D8B030D-6E8A-4147-A177-3AD203B41FA5}">
                      <a16:colId xmlns:a16="http://schemas.microsoft.com/office/drawing/2014/main" val="3039548368"/>
                    </a:ext>
                  </a:extLst>
                </a:gridCol>
              </a:tblGrid>
              <a:tr h="370840">
                <a:tc>
                  <a:txBody>
                    <a:bodyPr/>
                    <a:lstStyle/>
                    <a:p>
                      <a:r>
                        <a:rPr lang="en-IE" sz="1400" dirty="0">
                          <a:latin typeface="Segoe UI Semibold" panose="020B0702040204020203" pitchFamily="34" charset="0"/>
                          <a:cs typeface="Segoe UI Semibold" panose="020B0702040204020203" pitchFamily="34" charset="0"/>
                        </a:rPr>
                        <a:t>Component</a:t>
                      </a:r>
                    </a:p>
                  </a:txBody>
                  <a:tcPr/>
                </a:tc>
                <a:tc>
                  <a:txBody>
                    <a:bodyPr/>
                    <a:lstStyle/>
                    <a:p>
                      <a:r>
                        <a:rPr lang="en-IE" sz="1400" dirty="0">
                          <a:latin typeface="Segoe UI Semibold" panose="020B0702040204020203" pitchFamily="34" charset="0"/>
                          <a:cs typeface="Segoe UI Semibold" panose="020B0702040204020203" pitchFamily="34" charset="0"/>
                        </a:rPr>
                        <a:t>Site</a:t>
                      </a:r>
                    </a:p>
                  </a:txBody>
                  <a:tcPr/>
                </a:tc>
                <a:tc>
                  <a:txBody>
                    <a:bodyPr/>
                    <a:lstStyle/>
                    <a:p>
                      <a:r>
                        <a:rPr lang="en-IE" sz="1400" dirty="0">
                          <a:latin typeface="Segoe UI Semibold" panose="020B0702040204020203" pitchFamily="34" charset="0"/>
                          <a:cs typeface="Segoe UI Semibold" panose="020B0702040204020203" pitchFamily="34" charset="0"/>
                        </a:rPr>
                        <a:t>Details/Assumptions</a:t>
                      </a:r>
                    </a:p>
                  </a:txBody>
                  <a:tcPr/>
                </a:tc>
                <a:tc>
                  <a:txBody>
                    <a:bodyPr/>
                    <a:lstStyle/>
                    <a:p>
                      <a:pPr algn="r"/>
                      <a:r>
                        <a:rPr lang="en-IE" sz="1400" dirty="0">
                          <a:latin typeface="Segoe UI Semibold" panose="020B0702040204020203" pitchFamily="34" charset="0"/>
                          <a:cs typeface="Segoe UI Semibold" panose="020B0702040204020203" pitchFamily="34" charset="0"/>
                        </a:rPr>
                        <a:t>Per Month (USD)</a:t>
                      </a:r>
                    </a:p>
                  </a:txBody>
                  <a:tcPr/>
                </a:tc>
                <a:extLst>
                  <a:ext uri="{0D108BD9-81ED-4DB2-BD59-A6C34878D82A}">
                    <a16:rowId xmlns:a16="http://schemas.microsoft.com/office/drawing/2014/main" val="4228851108"/>
                  </a:ext>
                </a:extLst>
              </a:tr>
              <a:tr h="285713">
                <a:tc>
                  <a:txBody>
                    <a:bodyPr/>
                    <a:lstStyle/>
                    <a:p>
                      <a:pPr algn="l"/>
                      <a:r>
                        <a:rPr lang="en-IE" sz="1600" dirty="0">
                          <a:effectLst/>
                        </a:rPr>
                        <a:t>Web App</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IE" sz="1600" dirty="0">
                          <a:effectLst/>
                        </a:rPr>
                        <a:t>2 instances, S3 tier</a:t>
                      </a:r>
                    </a:p>
                  </a:txBody>
                  <a:tcPr marL="95250" marR="95250" marT="47625" marB="47625" anchor="ctr"/>
                </a:tc>
                <a:tc>
                  <a:txBody>
                    <a:bodyPr/>
                    <a:lstStyle/>
                    <a:p>
                      <a:pPr algn="r"/>
                      <a:r>
                        <a:rPr lang="en-IE" sz="1600" dirty="0">
                          <a:effectLst/>
                        </a:rPr>
                        <a:t>$ 584.00</a:t>
                      </a:r>
                    </a:p>
                  </a:txBody>
                  <a:tcPr marL="95250" marR="95250" marT="47625" marB="47625" anchor="ctr"/>
                </a:tc>
                <a:extLst>
                  <a:ext uri="{0D108BD9-81ED-4DB2-BD59-A6C34878D82A}">
                    <a16:rowId xmlns:a16="http://schemas.microsoft.com/office/drawing/2014/main" val="3892396553"/>
                  </a:ext>
                </a:extLst>
              </a:tr>
              <a:tr h="370840">
                <a:tc>
                  <a:txBody>
                    <a:bodyPr/>
                    <a:lstStyle/>
                    <a:p>
                      <a:pPr algn="l"/>
                      <a:r>
                        <a:rPr lang="en-IE" sz="1600" dirty="0">
                          <a:effectLst/>
                        </a:rPr>
                        <a:t>Web App (DR)</a:t>
                      </a:r>
                    </a:p>
                  </a:txBody>
                  <a:tcPr marL="95250" marR="95250" marT="47625" marB="47625" anchor="ctr"/>
                </a:tc>
                <a:tc>
                  <a:txBody>
                    <a:bodyPr/>
                    <a:lstStyle/>
                    <a:p>
                      <a:pPr algn="l"/>
                      <a:r>
                        <a:rPr lang="en-IE" sz="1600" dirty="0">
                          <a:effectLst/>
                        </a:rPr>
                        <a:t>East US 2</a:t>
                      </a:r>
                    </a:p>
                  </a:txBody>
                  <a:tcPr marL="95250" marR="95250" marT="47625" marB="47625" anchor="ctr"/>
                </a:tc>
                <a:tc>
                  <a:txBody>
                    <a:bodyPr/>
                    <a:lstStyle/>
                    <a:p>
                      <a:pPr algn="l"/>
                      <a:r>
                        <a:rPr lang="en-IE" sz="1600" dirty="0">
                          <a:effectLst/>
                        </a:rPr>
                        <a:t>As above</a:t>
                      </a:r>
                    </a:p>
                  </a:txBody>
                  <a:tcPr marL="95250" marR="95250" marT="47625" marB="47625" anchor="ctr"/>
                </a:tc>
                <a:tc>
                  <a:txBody>
                    <a:bodyPr/>
                    <a:lstStyle/>
                    <a:p>
                      <a:pPr algn="r"/>
                      <a:r>
                        <a:rPr lang="en-IE" sz="1600" dirty="0">
                          <a:effectLst/>
                        </a:rPr>
                        <a:t>$ 584.00</a:t>
                      </a:r>
                    </a:p>
                  </a:txBody>
                  <a:tcPr marL="95250" marR="95250" marT="47625" marB="47625" anchor="ctr"/>
                </a:tc>
                <a:extLst>
                  <a:ext uri="{0D108BD9-81ED-4DB2-BD59-A6C34878D82A}">
                    <a16:rowId xmlns:a16="http://schemas.microsoft.com/office/drawing/2014/main" val="2375546842"/>
                  </a:ext>
                </a:extLst>
              </a:tr>
              <a:tr h="370840">
                <a:tc>
                  <a:txBody>
                    <a:bodyPr/>
                    <a:lstStyle/>
                    <a:p>
                      <a:pPr algn="l"/>
                      <a:r>
                        <a:rPr lang="en-IE" sz="1600" dirty="0">
                          <a:effectLst/>
                        </a:rPr>
                        <a:t>SQL Database</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US" sz="1600" dirty="0">
                          <a:effectLst/>
                        </a:rPr>
                        <a:t>Single DB, General Purpose, 4 vCores, PAYG, 2 instances, 500GB.</a:t>
                      </a:r>
                      <a:br>
                        <a:rPr lang="en-US" sz="1600" dirty="0">
                          <a:effectLst/>
                        </a:rPr>
                      </a:br>
                      <a:r>
                        <a:rPr lang="en-US" sz="1600" dirty="0">
                          <a:effectLst/>
                        </a:rPr>
                        <a:t>Backup: RA-GRS, 1TB point-in-time, 300GB average backup size, 26 weeks/12 months/3 years retention</a:t>
                      </a:r>
                    </a:p>
                  </a:txBody>
                  <a:tcPr marL="95250" marR="95250" marT="47625" marB="47625" anchor="ctr"/>
                </a:tc>
                <a:tc>
                  <a:txBody>
                    <a:bodyPr/>
                    <a:lstStyle/>
                    <a:p>
                      <a:pPr algn="r"/>
                      <a:r>
                        <a:rPr lang="en-IE" sz="1600" dirty="0">
                          <a:effectLst/>
                        </a:rPr>
                        <a:t>$ 1,719.54</a:t>
                      </a:r>
                    </a:p>
                  </a:txBody>
                  <a:tcPr marL="95250" marR="95250" marT="47625" marB="47625" anchor="ctr"/>
                </a:tc>
                <a:extLst>
                  <a:ext uri="{0D108BD9-81ED-4DB2-BD59-A6C34878D82A}">
                    <a16:rowId xmlns:a16="http://schemas.microsoft.com/office/drawing/2014/main" val="2599410667"/>
                  </a:ext>
                </a:extLst>
              </a:tr>
              <a:tr h="370840">
                <a:tc>
                  <a:txBody>
                    <a:bodyPr/>
                    <a:lstStyle/>
                    <a:p>
                      <a:pPr algn="l"/>
                      <a:r>
                        <a:rPr lang="en-IE" sz="1600" dirty="0">
                          <a:effectLst/>
                        </a:rPr>
                        <a:t>SQL Database (DR)</a:t>
                      </a:r>
                    </a:p>
                  </a:txBody>
                  <a:tcPr marL="95250" marR="95250" marT="47625" marB="47625" anchor="ctr"/>
                </a:tc>
                <a:tc>
                  <a:txBody>
                    <a:bodyPr/>
                    <a:lstStyle/>
                    <a:p>
                      <a:pPr algn="l"/>
                      <a:r>
                        <a:rPr lang="en-IE" sz="1600" dirty="0">
                          <a:effectLst/>
                        </a:rPr>
                        <a:t>East US 2</a:t>
                      </a:r>
                    </a:p>
                  </a:txBody>
                  <a:tcPr marL="95250" marR="95250" marT="47625" marB="47625" anchor="ctr"/>
                </a:tc>
                <a:tc>
                  <a:txBody>
                    <a:bodyPr/>
                    <a:lstStyle/>
                    <a:p>
                      <a:pPr algn="l"/>
                      <a:r>
                        <a:rPr lang="en-IE" sz="1600" dirty="0">
                          <a:effectLst/>
                        </a:rPr>
                        <a:t>As above, no backup</a:t>
                      </a:r>
                    </a:p>
                  </a:txBody>
                  <a:tcPr marL="95250" marR="95250" marT="47625" marB="47625" anchor="ctr"/>
                </a:tc>
                <a:tc>
                  <a:txBody>
                    <a:bodyPr/>
                    <a:lstStyle/>
                    <a:p>
                      <a:pPr algn="r"/>
                      <a:r>
                        <a:rPr lang="en-IE" sz="1600" dirty="0">
                          <a:effectLst/>
                        </a:rPr>
                        <a:t>$ 1,530.25</a:t>
                      </a:r>
                    </a:p>
                  </a:txBody>
                  <a:tcPr marL="95250" marR="95250" marT="47625" marB="47625" anchor="ctr"/>
                </a:tc>
                <a:extLst>
                  <a:ext uri="{0D108BD9-81ED-4DB2-BD59-A6C34878D82A}">
                    <a16:rowId xmlns:a16="http://schemas.microsoft.com/office/drawing/2014/main" val="1996721118"/>
                  </a:ext>
                </a:extLst>
              </a:tr>
              <a:tr h="370840">
                <a:tc>
                  <a:txBody>
                    <a:bodyPr/>
                    <a:lstStyle/>
                    <a:p>
                      <a:pPr algn="l"/>
                      <a:r>
                        <a:rPr lang="en-IE" sz="1600" dirty="0">
                          <a:effectLst/>
                        </a:rPr>
                        <a:t>Traffic Manager</a:t>
                      </a:r>
                    </a:p>
                  </a:txBody>
                  <a:tcPr marL="95250" marR="95250" marT="47625" marB="47625" anchor="ctr"/>
                </a:tc>
                <a:tc>
                  <a:txBody>
                    <a:bodyPr/>
                    <a:lstStyle/>
                    <a:p>
                      <a:pPr algn="l"/>
                      <a:r>
                        <a:rPr lang="en-IE" sz="1600" dirty="0">
                          <a:effectLst/>
                        </a:rPr>
                        <a:t>Global</a:t>
                      </a:r>
                    </a:p>
                  </a:txBody>
                  <a:tcPr marL="95250" marR="95250" marT="47625" marB="47625" anchor="ctr"/>
                </a:tc>
                <a:tc>
                  <a:txBody>
                    <a:bodyPr/>
                    <a:lstStyle/>
                    <a:p>
                      <a:pPr algn="l"/>
                      <a:r>
                        <a:rPr lang="fr-FR" sz="1600" dirty="0">
                          <a:effectLst/>
                        </a:rPr>
                        <a:t>10M DNS queries, 2 endpoints</a:t>
                      </a:r>
                    </a:p>
                  </a:txBody>
                  <a:tcPr marL="95250" marR="95250" marT="47625" marB="47625" anchor="ctr"/>
                </a:tc>
                <a:tc>
                  <a:txBody>
                    <a:bodyPr/>
                    <a:lstStyle/>
                    <a:p>
                      <a:pPr algn="r"/>
                      <a:r>
                        <a:rPr lang="en-IE" sz="1600" dirty="0">
                          <a:effectLst/>
                        </a:rPr>
                        <a:t>$ 6.12</a:t>
                      </a:r>
                    </a:p>
                  </a:txBody>
                  <a:tcPr marL="95250" marR="95250" marT="47625" marB="47625" anchor="ctr"/>
                </a:tc>
                <a:extLst>
                  <a:ext uri="{0D108BD9-81ED-4DB2-BD59-A6C34878D82A}">
                    <a16:rowId xmlns:a16="http://schemas.microsoft.com/office/drawing/2014/main" val="2561307508"/>
                  </a:ext>
                </a:extLst>
              </a:tr>
              <a:tr h="370840">
                <a:tc>
                  <a:txBody>
                    <a:bodyPr/>
                    <a:lstStyle/>
                    <a:p>
                      <a:pPr algn="l"/>
                      <a:r>
                        <a:rPr lang="en-IE" sz="1600" dirty="0">
                          <a:effectLst/>
                        </a:rPr>
                        <a:t>VNet</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US" sz="1600" dirty="0">
                          <a:effectLst/>
                        </a:rPr>
                        <a:t>Global peering bandwidth for SQL replication to East US 2, 200GB</a:t>
                      </a:r>
                    </a:p>
                  </a:txBody>
                  <a:tcPr marL="95250" marR="95250" marT="47625" marB="47625" anchor="ctr"/>
                </a:tc>
                <a:tc>
                  <a:txBody>
                    <a:bodyPr/>
                    <a:lstStyle/>
                    <a:p>
                      <a:pPr algn="r"/>
                      <a:r>
                        <a:rPr lang="en-IE" sz="1600" dirty="0">
                          <a:effectLst/>
                        </a:rPr>
                        <a:t>$ 14.00</a:t>
                      </a:r>
                    </a:p>
                  </a:txBody>
                  <a:tcPr marL="95250" marR="95250" marT="47625" marB="47625" anchor="ctr"/>
                </a:tc>
                <a:extLst>
                  <a:ext uri="{0D108BD9-81ED-4DB2-BD59-A6C34878D82A}">
                    <a16:rowId xmlns:a16="http://schemas.microsoft.com/office/drawing/2014/main" val="1643567326"/>
                  </a:ext>
                </a:extLst>
              </a:tr>
              <a:tr h="370840">
                <a:tc>
                  <a:txBody>
                    <a:bodyPr/>
                    <a:lstStyle/>
                    <a:p>
                      <a:pPr algn="l"/>
                      <a:r>
                        <a:rPr lang="en-IE" sz="1600" dirty="0">
                          <a:effectLst/>
                        </a:rPr>
                        <a:t>Bandwidth</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IE" sz="1600" dirty="0">
                          <a:effectLst/>
                        </a:rPr>
                        <a:t>500 GB</a:t>
                      </a:r>
                    </a:p>
                  </a:txBody>
                  <a:tcPr marL="95250" marR="95250" marT="47625" marB="47625" anchor="ctr"/>
                </a:tc>
                <a:tc>
                  <a:txBody>
                    <a:bodyPr/>
                    <a:lstStyle/>
                    <a:p>
                      <a:pPr algn="r"/>
                      <a:r>
                        <a:rPr lang="en-IE" sz="1600" dirty="0">
                          <a:effectLst/>
                        </a:rPr>
                        <a:t>$ 43.07</a:t>
                      </a:r>
                    </a:p>
                  </a:txBody>
                  <a:tcPr marL="95250" marR="95250" marT="47625" marB="47625" anchor="ctr"/>
                </a:tc>
                <a:extLst>
                  <a:ext uri="{0D108BD9-81ED-4DB2-BD59-A6C34878D82A}">
                    <a16:rowId xmlns:a16="http://schemas.microsoft.com/office/drawing/2014/main" val="906883290"/>
                  </a:ext>
                </a:extLst>
              </a:tr>
              <a:tr h="370840">
                <a:tc>
                  <a:txBody>
                    <a:bodyPr/>
                    <a:lstStyle/>
                    <a:p>
                      <a:pPr algn="l"/>
                      <a:r>
                        <a:rPr lang="en-IE" sz="1600" dirty="0">
                          <a:effectLst/>
                        </a:rPr>
                        <a:t>App Insights</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US" sz="1600" dirty="0">
                          <a:effectLst/>
                        </a:rPr>
                        <a:t>100GB/month, 5 multi-step web tests</a:t>
                      </a:r>
                    </a:p>
                  </a:txBody>
                  <a:tcPr marL="95250" marR="95250" marT="47625" marB="47625" anchor="ctr"/>
                </a:tc>
                <a:tc>
                  <a:txBody>
                    <a:bodyPr/>
                    <a:lstStyle/>
                    <a:p>
                      <a:pPr algn="r"/>
                      <a:r>
                        <a:rPr lang="en-IE" sz="1600" dirty="0">
                          <a:effectLst/>
                        </a:rPr>
                        <a:t>$312.20</a:t>
                      </a:r>
                    </a:p>
                  </a:txBody>
                  <a:tcPr marL="95250" marR="95250" marT="47625" marB="47625" anchor="ctr"/>
                </a:tc>
                <a:extLst>
                  <a:ext uri="{0D108BD9-81ED-4DB2-BD59-A6C34878D82A}">
                    <a16:rowId xmlns:a16="http://schemas.microsoft.com/office/drawing/2014/main" val="2525924663"/>
                  </a:ext>
                </a:extLst>
              </a:tr>
              <a:tr h="370840">
                <a:tc>
                  <a:txBody>
                    <a:bodyPr/>
                    <a:lstStyle/>
                    <a:p>
                      <a:pPr algn="l"/>
                      <a:r>
                        <a:rPr lang="en-IE" sz="1600" dirty="0">
                          <a:effectLst/>
                        </a:rPr>
                        <a:t>Alert Rules</a:t>
                      </a:r>
                    </a:p>
                  </a:txBody>
                  <a:tcPr marL="95250" marR="95250" marT="47625" marB="47625" anchor="ctr"/>
                </a:tc>
                <a:tc>
                  <a:txBody>
                    <a:bodyPr/>
                    <a:lstStyle/>
                    <a:p>
                      <a:pPr algn="l"/>
                      <a:r>
                        <a:rPr lang="en-IE" sz="1600" dirty="0">
                          <a:effectLst/>
                        </a:rPr>
                        <a:t>Central US</a:t>
                      </a:r>
                    </a:p>
                  </a:txBody>
                  <a:tcPr marL="95250" marR="95250" marT="47625" marB="47625" anchor="ctr"/>
                </a:tc>
                <a:tc>
                  <a:txBody>
                    <a:bodyPr/>
                    <a:lstStyle/>
                    <a:p>
                      <a:pPr algn="l"/>
                      <a:r>
                        <a:rPr lang="en-IE" sz="1600" dirty="0">
                          <a:effectLst/>
                        </a:rPr>
                        <a:t>20 metrics + 10 log signals x 5 minutes</a:t>
                      </a:r>
                    </a:p>
                  </a:txBody>
                  <a:tcPr marL="95250" marR="95250" marT="47625" marB="47625" anchor="ctr"/>
                </a:tc>
                <a:tc>
                  <a:txBody>
                    <a:bodyPr/>
                    <a:lstStyle/>
                    <a:p>
                      <a:pPr algn="r"/>
                      <a:r>
                        <a:rPr lang="en-IE" sz="1600" dirty="0">
                          <a:effectLst/>
                        </a:rPr>
                        <a:t>$ 17.00</a:t>
                      </a:r>
                    </a:p>
                  </a:txBody>
                  <a:tcPr marL="95250" marR="95250" marT="47625" marB="47625" anchor="ctr"/>
                </a:tc>
                <a:extLst>
                  <a:ext uri="{0D108BD9-81ED-4DB2-BD59-A6C34878D82A}">
                    <a16:rowId xmlns:a16="http://schemas.microsoft.com/office/drawing/2014/main" val="1759253137"/>
                  </a:ext>
                </a:extLst>
              </a:tr>
              <a:tr h="37084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E" sz="1800" b="1" kern="1200" dirty="0">
                          <a:effectLst/>
                          <a:latin typeface="Segoe UI Semibold" panose="020B0702040204020203" pitchFamily="34" charset="0"/>
                          <a:cs typeface="Segoe UI Semibold" panose="020B0702040204020203" pitchFamily="34" charset="0"/>
                        </a:rPr>
                        <a:t>Total</a:t>
                      </a:r>
                      <a:endParaRPr lang="en-IE" sz="1800" b="1" kern="1200" dirty="0">
                        <a:solidFill>
                          <a:schemeClr val="dk1"/>
                        </a:solidFill>
                        <a:effectLst/>
                        <a:latin typeface="Segoe UI Semibold" panose="020B0702040204020203" pitchFamily="34" charset="0"/>
                        <a:ea typeface="+mn-ea"/>
                        <a:cs typeface="Segoe UI Semibold" panose="020B0702040204020203" pitchFamily="34" charset="0"/>
                      </a:endParaRPr>
                    </a:p>
                  </a:txBody>
                  <a:tcPr/>
                </a:tc>
                <a:tc>
                  <a:txBody>
                    <a:bodyPr/>
                    <a:lstStyle/>
                    <a:p>
                      <a:endParaRPr lang="en-IE" sz="1800" b="1" dirty="0">
                        <a:latin typeface="Segoe UI Semibold" panose="020B0702040204020203" pitchFamily="34" charset="0"/>
                        <a:cs typeface="Segoe UI Semibold" panose="020B0702040204020203" pitchFamily="34" charset="0"/>
                      </a:endParaRP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IE" sz="1800" b="1" dirty="0">
                        <a:latin typeface="Segoe UI Semibold" panose="020B0702040204020203" pitchFamily="34" charset="0"/>
                        <a:cs typeface="Segoe UI Semibold" panose="020B0702040204020203" pitchFamily="34" charset="0"/>
                      </a:endParaRPr>
                    </a:p>
                  </a:txBody>
                  <a:tcPr/>
                </a:tc>
                <a:tc>
                  <a:txBody>
                    <a:bodyPr/>
                    <a:lstStyle/>
                    <a:p>
                      <a:pPr algn="r"/>
                      <a:r>
                        <a:rPr lang="en-IE" sz="1800" b="1" dirty="0">
                          <a:latin typeface="Segoe UI Semibold" panose="020B0702040204020203" pitchFamily="34" charset="0"/>
                          <a:cs typeface="Segoe UI Semibold" panose="020B0702040204020203" pitchFamily="34" charset="0"/>
                        </a:rPr>
                        <a:t>$ 4,810.17</a:t>
                      </a:r>
                    </a:p>
                  </a:txBody>
                  <a:tcPr/>
                </a:tc>
                <a:extLst>
                  <a:ext uri="{0D108BD9-81ED-4DB2-BD59-A6C34878D82A}">
                    <a16:rowId xmlns:a16="http://schemas.microsoft.com/office/drawing/2014/main" val="3882550048"/>
                  </a:ext>
                </a:extLst>
              </a:tr>
            </a:tbl>
          </a:graphicData>
        </a:graphic>
      </p:graphicFrame>
    </p:spTree>
    <p:extLst>
      <p:ext uri="{BB962C8B-B14F-4D97-AF65-F5344CB8AC3E}">
        <p14:creationId xmlns:p14="http://schemas.microsoft.com/office/powerpoint/2010/main" val="90420347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6A5700-5E66-4508-8C26-7C70A33A192C}"/>
              </a:ext>
            </a:extLst>
          </p:cNvPr>
          <p:cNvSpPr>
            <a:spLocks noGrp="1"/>
          </p:cNvSpPr>
          <p:nvPr>
            <p:ph type="body" sz="quarter" idx="10"/>
          </p:nvPr>
        </p:nvSpPr>
        <p:spPr>
          <a:xfrm>
            <a:off x="269239" y="1189177"/>
            <a:ext cx="11653523" cy="4854406"/>
          </a:xfrm>
        </p:spPr>
        <p:txBody>
          <a:bodyPr/>
          <a:lstStyle/>
          <a:p>
            <a:r>
              <a:rPr lang="en-US" sz="3200" dirty="0"/>
              <a:t>1 year reserved VM instances included (could extend to 3 years for extra savings)</a:t>
            </a:r>
          </a:p>
          <a:p>
            <a:pPr lvl="1"/>
            <a:endParaRPr lang="en-US" sz="1632" dirty="0"/>
          </a:p>
          <a:p>
            <a:r>
              <a:rPr lang="en-US" sz="3200" dirty="0"/>
              <a:t>Does not use Hybrid Benefit (check existing licenses, for both Windows and SQL)	</a:t>
            </a:r>
          </a:p>
          <a:p>
            <a:pPr lvl="1"/>
            <a:endParaRPr lang="en-US" sz="1632" dirty="0"/>
          </a:p>
          <a:p>
            <a:r>
              <a:rPr lang="en-US" sz="3200" dirty="0"/>
              <a:t>Does not use Log Analytics Capacity Reservation</a:t>
            </a:r>
          </a:p>
          <a:p>
            <a:pPr lvl="1"/>
            <a:endParaRPr lang="en-US" sz="1632" dirty="0"/>
          </a:p>
          <a:p>
            <a:r>
              <a:rPr lang="en-US" sz="3200" dirty="0"/>
              <a:t>PaaS solution does not include reservations (a 1-year reservation for the SQL Database would reduce monthly costs, but must be paid up-front)</a:t>
            </a:r>
            <a:endParaRPr lang="en-IE" sz="3200" dirty="0"/>
          </a:p>
        </p:txBody>
      </p:sp>
      <p:sp>
        <p:nvSpPr>
          <p:cNvPr id="3" name="Title 2">
            <a:extLst>
              <a:ext uri="{FF2B5EF4-FFF2-40B4-BE49-F238E27FC236}">
                <a16:creationId xmlns:a16="http://schemas.microsoft.com/office/drawing/2014/main" id="{C5BFB35D-F2C6-45BE-87C1-4C4021B63DA2}"/>
              </a:ext>
            </a:extLst>
          </p:cNvPr>
          <p:cNvSpPr>
            <a:spLocks noGrp="1"/>
          </p:cNvSpPr>
          <p:nvPr>
            <p:ph type="title"/>
          </p:nvPr>
        </p:nvSpPr>
        <p:spPr/>
        <p:txBody>
          <a:bodyPr/>
          <a:lstStyle/>
          <a:p>
            <a:r>
              <a:rPr lang="en-IE" dirty="0"/>
              <a:t>Cost Savings</a:t>
            </a:r>
          </a:p>
        </p:txBody>
      </p:sp>
    </p:spTree>
    <p:extLst>
      <p:ext uri="{BB962C8B-B14F-4D97-AF65-F5344CB8AC3E}">
        <p14:creationId xmlns:p14="http://schemas.microsoft.com/office/powerpoint/2010/main" val="345783831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359655"/>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Contoso are uncomfortable with any situation that assumes the cloud provider will handle their fail-over. </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342900" indent="-342900">
              <a:buFont typeface="Arial" panose="020B0604020202020204" pitchFamily="34" charset="0"/>
              <a:buChar char="•"/>
            </a:pPr>
            <a:r>
              <a:rPr lang="en-US" sz="2400" dirty="0">
                <a:latin typeface="+mn-lt"/>
              </a:rPr>
              <a:t>ASR provides full control over the failover process, including the ability to include custom steps.</a:t>
            </a:r>
          </a:p>
          <a:p>
            <a:pPr marL="342900" indent="-342900">
              <a:buFont typeface="Arial" panose="020B0604020202020204" pitchFamily="34" charset="0"/>
              <a:buChar char="•"/>
            </a:pPr>
            <a:r>
              <a:rPr lang="en-US" sz="2400" dirty="0">
                <a:latin typeface="+mn-lt"/>
              </a:rPr>
              <a:t>For the PaaS implementation, some aspects (such as in-region HA) are handled natively by the platform. Cross-region DR can be managed either manually, or automatically using services such as Traffic Manager and Front Door for the customer endpoint and SQL Database auto-failover groups.</a:t>
            </a:r>
          </a:p>
        </p:txBody>
      </p:sp>
    </p:spTree>
    <p:extLst>
      <p:ext uri="{BB962C8B-B14F-4D97-AF65-F5344CB8AC3E}">
        <p14:creationId xmlns:p14="http://schemas.microsoft.com/office/powerpoint/2010/main" val="201594327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3202415"/>
          </a:xfrm>
        </p:spPr>
        <p:txBody>
          <a:bodyPr/>
          <a:lstStyle/>
          <a:p>
            <a:pPr lvl="0"/>
            <a:r>
              <a:rPr lang="en-US" sz="3600" dirty="0">
                <a:latin typeface="Segoe UI Semibold" panose="020B0702040204020203" pitchFamily="34" charset="0"/>
                <a:cs typeface="Segoe UI Semibold" panose="020B0702040204020203" pitchFamily="34" charset="0"/>
              </a:rPr>
              <a:t>Objection</a:t>
            </a:r>
          </a:p>
          <a:p>
            <a:r>
              <a:rPr lang="en-US" sz="2800" dirty="0">
                <a:latin typeface="+mn-lt"/>
              </a:rPr>
              <a:t>Contoso want to know their BCDR and backup solutions are secure.</a:t>
            </a:r>
          </a:p>
          <a:p>
            <a:pPr lvl="0"/>
            <a:r>
              <a:rPr lang="en-US" sz="1100" dirty="0"/>
              <a:t> </a:t>
            </a:r>
          </a:p>
          <a:p>
            <a:pPr lvl="0"/>
            <a:r>
              <a:rPr lang="en-US" sz="3600" dirty="0">
                <a:latin typeface="Segoe UI Semibold" panose="020B0702040204020203" pitchFamily="34" charset="0"/>
                <a:cs typeface="Segoe UI Semibold" panose="020B0702040204020203" pitchFamily="34" charset="0"/>
              </a:rPr>
              <a:t>Potential answer</a:t>
            </a:r>
          </a:p>
          <a:p>
            <a:pPr marL="457200" indent="-457200">
              <a:buFont typeface="Arial" panose="020B0604020202020204" pitchFamily="34" charset="0"/>
              <a:buChar char="•"/>
            </a:pPr>
            <a:r>
              <a:rPr lang="en-US" sz="2800" dirty="0">
                <a:latin typeface="+mn-lt"/>
              </a:rPr>
              <a:t>All of the traffic and data used for all Azure BCDR features is secured both at rest and in-transit. As a result, there is no difference in this data and any other data that is running or stored in Azure.</a:t>
            </a:r>
          </a:p>
        </p:txBody>
      </p:sp>
    </p:spTree>
    <p:extLst>
      <p:ext uri="{BB962C8B-B14F-4D97-AF65-F5344CB8AC3E}">
        <p14:creationId xmlns:p14="http://schemas.microsoft.com/office/powerpoint/2010/main" val="165797804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58428"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Analyze your customer needs.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351961"/>
          </a:xfrm>
        </p:spPr>
        <p:txBody>
          <a:bodyPr/>
          <a:lstStyle/>
          <a:p>
            <a:pPr lvl="0"/>
            <a:r>
              <a:rPr lang="en-US" sz="3600" dirty="0">
                <a:latin typeface="Segoe UI Semibold" panose="020B0702040204020203" pitchFamily="34" charset="0"/>
                <a:cs typeface="Segoe UI Semibold" panose="020B0702040204020203" pitchFamily="34" charset="0"/>
              </a:rPr>
              <a:t>Objection</a:t>
            </a:r>
          </a:p>
          <a:p>
            <a:pPr lvl="0"/>
            <a:r>
              <a:rPr lang="en-US" sz="2800" dirty="0">
                <a:latin typeface="+mn-lt"/>
              </a:rPr>
              <a:t>Contoso also want to be able to test both the BCDR and Backup solutions regularly.</a:t>
            </a:r>
          </a:p>
          <a:p>
            <a:pPr lvl="0"/>
            <a:endParaRPr lang="en-US" sz="2800" dirty="0">
              <a:latin typeface="+mn-lt"/>
            </a:endParaRPr>
          </a:p>
          <a:p>
            <a:r>
              <a:rPr lang="en-US" sz="3600" dirty="0">
                <a:latin typeface="Segoe UI Semibold" panose="020B0702040204020203" pitchFamily="34" charset="0"/>
                <a:cs typeface="Segoe UI Semibold" panose="020B0702040204020203" pitchFamily="34" charset="0"/>
              </a:rPr>
              <a:t>Potential answer</a:t>
            </a:r>
          </a:p>
          <a:p>
            <a:pPr marL="457200" indent="-457200">
              <a:buFont typeface="Arial" panose="020B0604020202020204" pitchFamily="34" charset="0"/>
              <a:buChar char="•"/>
            </a:pPr>
            <a:r>
              <a:rPr lang="en-US" sz="2800" dirty="0">
                <a:latin typeface="+mn-lt"/>
              </a:rPr>
              <a:t>ASR allows for non-disruptive test failovers to validate the failover process.</a:t>
            </a:r>
          </a:p>
          <a:p>
            <a:pPr marL="457200" indent="-457200">
              <a:buFont typeface="Arial" panose="020B0604020202020204" pitchFamily="34" charset="0"/>
              <a:buChar char="•"/>
            </a:pPr>
            <a:r>
              <a:rPr lang="en-US" sz="2800" dirty="0">
                <a:latin typeface="+mn-lt"/>
              </a:rPr>
              <a:t>Backups can be restored to a parallel cloud environment to verify their availability and integrity.</a:t>
            </a:r>
          </a:p>
        </p:txBody>
      </p:sp>
    </p:spTree>
    <p:extLst>
      <p:ext uri="{BB962C8B-B14F-4D97-AF65-F5344CB8AC3E}">
        <p14:creationId xmlns:p14="http://schemas.microsoft.com/office/powerpoint/2010/main" val="426546450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p>
        </p:txBody>
      </p:sp>
      <p:sp>
        <p:nvSpPr>
          <p:cNvPr id="6" name="Text Placeholder 5">
            <a:extLst>
              <a:ext uri="{FF2B5EF4-FFF2-40B4-BE49-F238E27FC236}">
                <a16:creationId xmlns:a16="http://schemas.microsoft.com/office/drawing/2014/main" id="{21B5D2FE-90F5-4153-8757-F1B74423A16A}"/>
              </a:ext>
            </a:extLst>
          </p:cNvPr>
          <p:cNvSpPr>
            <a:spLocks noGrp="1"/>
          </p:cNvSpPr>
          <p:nvPr>
            <p:ph type="body" sz="quarter" idx="10"/>
          </p:nvPr>
        </p:nvSpPr>
        <p:spPr>
          <a:xfrm>
            <a:off x="271557" y="1385120"/>
            <a:ext cx="11653523" cy="3599896"/>
          </a:xfrm>
        </p:spPr>
        <p:txBody>
          <a:bodyPr/>
          <a:lstStyle/>
          <a:p>
            <a:r>
              <a:rPr lang="en-US" sz="2800" i="1" dirty="0"/>
              <a:t>“By using Azure, we can build out resiliency for all aspects of our environment. It allows for infrastructure, networking, web applications, Active Directory, and other items to be redundant and highly available. With some planning and deployment of resilient resources, I envision our LOB apps and websites will no longer be impacted by outages.”</a:t>
            </a:r>
          </a:p>
          <a:p>
            <a:endParaRPr lang="en-US" sz="2800" i="1" dirty="0"/>
          </a:p>
          <a:p>
            <a:pPr lvl="2"/>
            <a:r>
              <a:rPr lang="en-US" sz="2000" dirty="0"/>
              <a:t>— Lewis Franklin, Head of Infrastructure and Enterprise Operations, Contoso, Inc.</a:t>
            </a:r>
          </a:p>
          <a:p>
            <a:endParaRPr lang="en-US" dirty="0"/>
          </a:p>
        </p:txBody>
      </p:sp>
    </p:spTree>
    <p:extLst>
      <p:ext uri="{BB962C8B-B14F-4D97-AF65-F5344CB8AC3E}">
        <p14:creationId xmlns:p14="http://schemas.microsoft.com/office/powerpoint/2010/main" val="37034369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2482218"/>
          </a:xfrm>
        </p:spPr>
        <p:txBody>
          <a:bodyPr/>
          <a:lstStyle/>
          <a:p>
            <a:r>
              <a:rPr lang="en-US" sz="2800" dirty="0"/>
              <a:t>Contoso Insurance (CI), headquartered in Miami, provides insurance solutions across North America. </a:t>
            </a:r>
          </a:p>
          <a:p>
            <a:r>
              <a:rPr lang="en-US" sz="2800" dirty="0"/>
              <a:t>Mobile agents located across the US visit claimants to verify their claims and upload information using the Claims Application.</a:t>
            </a:r>
          </a:p>
          <a:p>
            <a:endParaRPr lang="en-US" sz="1100" dirty="0"/>
          </a:p>
          <a:p>
            <a:r>
              <a:rPr lang="en-US" sz="2800" dirty="0"/>
              <a:t>Headquarters is in Miami</a:t>
            </a:r>
            <a:r>
              <a:rPr lang="en-US" sz="2800"/>
              <a:t>, Florida with </a:t>
            </a:r>
            <a:r>
              <a:rPr lang="en-US" sz="2800" dirty="0"/>
              <a:t>various branch locations.</a:t>
            </a:r>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809009"/>
          </a:xfrm>
        </p:spPr>
        <p:txBody>
          <a:bodyPr/>
          <a:lstStyle/>
          <a:p>
            <a:r>
              <a:rPr lang="en-US" sz="2800" dirty="0"/>
              <a:t>Contoso IT group is a classic shop, mainly focused on infrastructure. </a:t>
            </a:r>
          </a:p>
          <a:p>
            <a:endParaRPr lang="en-US" sz="1100" dirty="0"/>
          </a:p>
          <a:p>
            <a:r>
              <a:rPr lang="en-US" sz="2800" dirty="0"/>
              <a:t>The AppDev department’s skill set is dated, predominantly focused on client/server development.</a:t>
            </a:r>
          </a:p>
          <a:p>
            <a:endParaRPr lang="en-US" sz="1100" dirty="0"/>
          </a:p>
          <a:p>
            <a:r>
              <a:rPr lang="en-US" sz="2800" dirty="0"/>
              <a:t>The organization has an Internet-based claims application they recently deployed into Azure (in West Central US).</a:t>
            </a:r>
          </a:p>
          <a:p>
            <a:pPr lvl="1"/>
            <a:endParaRPr lang="en-US" sz="1232" dirty="0"/>
          </a:p>
          <a:p>
            <a:r>
              <a:rPr lang="en-US" sz="2800" dirty="0"/>
              <a:t>The current design relies on a single SQL Server VM and a single AD VM. Web servers use a load-balancer with TCP probe.</a:t>
            </a:r>
          </a:p>
          <a:p>
            <a:pPr lvl="1"/>
            <a:endParaRPr lang="en-US" sz="1232" dirty="0"/>
          </a:p>
          <a:p>
            <a:r>
              <a:rPr lang="en-US" sz="2800" dirty="0"/>
              <a:t>Branch offices are connected to Azure using Site-to-Site VPNs with on-site RRAS server.</a:t>
            </a:r>
          </a:p>
        </p:txBody>
      </p:sp>
      <p:sp>
        <p:nvSpPr>
          <p:cNvPr id="2" name="Title 1"/>
          <p:cNvSpPr>
            <a:spLocks noGrp="1"/>
          </p:cNvSpPr>
          <p:nvPr>
            <p:ph type="title"/>
          </p:nvPr>
        </p:nvSpPr>
        <p:spPr/>
        <p:txBody>
          <a:bodyPr/>
          <a:lstStyle/>
          <a:p>
            <a:r>
              <a:rPr lang="en-US" dirty="0"/>
              <a:t>Customer situation - continued</a:t>
            </a:r>
          </a:p>
        </p:txBody>
      </p:sp>
    </p:spTree>
    <p:extLst>
      <p:ext uri="{BB962C8B-B14F-4D97-AF65-F5344CB8AC3E}">
        <p14:creationId xmlns:p14="http://schemas.microsoft.com/office/powerpoint/2010/main" val="5982658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584606"/>
          </a:xfrm>
        </p:spPr>
        <p:txBody>
          <a:bodyPr/>
          <a:lstStyle/>
          <a:p>
            <a:r>
              <a:rPr lang="en-US" sz="2800" dirty="0"/>
              <a:t>Customers have reported reliability issues with the claims application. Failures were correlated to service health issues with the SQL VM.</a:t>
            </a:r>
          </a:p>
          <a:p>
            <a:endParaRPr lang="en-US" sz="1100" dirty="0"/>
          </a:p>
          <a:p>
            <a:r>
              <a:rPr lang="en-US" sz="2800" dirty="0"/>
              <a:t>Network connectivity issues between the branch offices and the corporate office have occurred intermittently.</a:t>
            </a:r>
          </a:p>
          <a:p>
            <a:endParaRPr lang="en-US" sz="1100" dirty="0"/>
          </a:p>
          <a:p>
            <a:r>
              <a:rPr lang="en-US" sz="2800" dirty="0"/>
              <a:t>Disk storage has a heightened level of attention due to a critical server running out of disk space, highlighting gaps in proactive monitoring.</a:t>
            </a:r>
          </a:p>
          <a:p>
            <a:pPr lvl="1"/>
            <a:endParaRPr lang="en-US" sz="1232" dirty="0"/>
          </a:p>
          <a:p>
            <a:r>
              <a:rPr lang="en-US" sz="2800" dirty="0"/>
              <a:t>Recent stability issues with the claims application prompted Contoso to perform a business impact analysis of the application.</a:t>
            </a:r>
          </a:p>
          <a:p>
            <a:pPr lvl="1"/>
            <a:endParaRPr lang="en-US" sz="1232" dirty="0"/>
          </a:p>
          <a:p>
            <a:r>
              <a:rPr lang="en-US" sz="2800" dirty="0"/>
              <a:t>The result is an executive mandate to achieve an SLA of at least 99.95% for the claims application, with RTO of 4 hours and RPO of 6 hours, plus backup of all critical VMs and data.</a:t>
            </a:r>
          </a:p>
        </p:txBody>
      </p:sp>
      <p:sp>
        <p:nvSpPr>
          <p:cNvPr id="2" name="Title 1"/>
          <p:cNvSpPr>
            <a:spLocks noGrp="1"/>
          </p:cNvSpPr>
          <p:nvPr>
            <p:ph type="title"/>
          </p:nvPr>
        </p:nvSpPr>
        <p:spPr/>
        <p:txBody>
          <a:bodyPr/>
          <a:lstStyle/>
          <a:p>
            <a:r>
              <a:rPr lang="en-US" dirty="0"/>
              <a:t>Customer situation – continued</a:t>
            </a:r>
          </a:p>
        </p:txBody>
      </p:sp>
    </p:spTree>
    <p:extLst>
      <p:ext uri="{BB962C8B-B14F-4D97-AF65-F5344CB8AC3E}">
        <p14:creationId xmlns:p14="http://schemas.microsoft.com/office/powerpoint/2010/main" val="5502684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2713050"/>
          </a:xfrm>
        </p:spPr>
        <p:txBody>
          <a:bodyPr/>
          <a:lstStyle/>
          <a:p>
            <a:r>
              <a:rPr lang="en-US" sz="2800" dirty="0"/>
              <a:t>The App Dev team is working on a next-generation PaaS-based implementation of the claims application.</a:t>
            </a:r>
          </a:p>
          <a:p>
            <a:pPr lvl="1"/>
            <a:endParaRPr lang="en-US" sz="1232" dirty="0"/>
          </a:p>
          <a:p>
            <a:r>
              <a:rPr lang="en-US" sz="2800" dirty="0"/>
              <a:t>This is based on a Web App and Azure SQL Database.</a:t>
            </a:r>
          </a:p>
          <a:p>
            <a:pPr lvl="1"/>
            <a:endParaRPr lang="en-US" sz="1232" dirty="0"/>
          </a:p>
          <a:p>
            <a:r>
              <a:rPr lang="en-US" sz="2800" dirty="0"/>
              <a:t>The need to achieve a similar level of resilience as the IaaS-based version, otherwise the business will not agree to migrate to PaaS.</a:t>
            </a:r>
          </a:p>
        </p:txBody>
      </p:sp>
      <p:sp>
        <p:nvSpPr>
          <p:cNvPr id="2" name="Title 1"/>
          <p:cNvSpPr>
            <a:spLocks noGrp="1"/>
          </p:cNvSpPr>
          <p:nvPr>
            <p:ph type="title"/>
          </p:nvPr>
        </p:nvSpPr>
        <p:spPr/>
        <p:txBody>
          <a:bodyPr/>
          <a:lstStyle/>
          <a:p>
            <a:r>
              <a:rPr lang="en-US" dirty="0"/>
              <a:t>Customer situation – continued</a:t>
            </a:r>
          </a:p>
        </p:txBody>
      </p:sp>
    </p:spTree>
    <p:extLst>
      <p:ext uri="{BB962C8B-B14F-4D97-AF65-F5344CB8AC3E}">
        <p14:creationId xmlns:p14="http://schemas.microsoft.com/office/powerpoint/2010/main" val="153893838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Active Directory Configuration</a:t>
            </a:r>
          </a:p>
        </p:txBody>
      </p:sp>
      <p:sp>
        <p:nvSpPr>
          <p:cNvPr id="30" name="Text Placeholder 29">
            <a:extLst>
              <a:ext uri="{FF2B5EF4-FFF2-40B4-BE49-F238E27FC236}">
                <a16:creationId xmlns:a16="http://schemas.microsoft.com/office/drawing/2014/main" id="{04A24531-2D0F-4126-9F8A-57456672C08A}"/>
              </a:ext>
            </a:extLst>
          </p:cNvPr>
          <p:cNvSpPr>
            <a:spLocks noGrp="1"/>
          </p:cNvSpPr>
          <p:nvPr>
            <p:ph type="body" sz="quarter" idx="10"/>
          </p:nvPr>
        </p:nvSpPr>
        <p:spPr>
          <a:xfrm>
            <a:off x="269240" y="1915064"/>
            <a:ext cx="5678674" cy="2724134"/>
          </a:xfrm>
        </p:spPr>
        <p:txBody>
          <a:bodyPr/>
          <a:lstStyle/>
          <a:p>
            <a:r>
              <a:rPr lang="en-US" sz="2800" dirty="0"/>
              <a:t>Currently have a single domain controller deployed in west central US</a:t>
            </a:r>
          </a:p>
          <a:p>
            <a:endParaRPr lang="en-US" sz="2800" dirty="0"/>
          </a:p>
          <a:p>
            <a:r>
              <a:rPr lang="en-US" sz="2800" dirty="0"/>
              <a:t>Connectivity is enabled with a site-to-site VPN gateway</a:t>
            </a:r>
          </a:p>
          <a:p>
            <a:endParaRPr lang="en-US" dirty="0"/>
          </a:p>
        </p:txBody>
      </p:sp>
      <p:pic>
        <p:nvPicPr>
          <p:cNvPr id="5" name="Picture 4" descr="This image represents a single domain controller in the West Central US region with a site to site VPN gateway connecting the on-premises environment with the cloud.">
            <a:extLst>
              <a:ext uri="{FF2B5EF4-FFF2-40B4-BE49-F238E27FC236}">
                <a16:creationId xmlns:a16="http://schemas.microsoft.com/office/drawing/2014/main" id="{5E93E597-2E80-4B10-9DEF-85834DFCF0CF}"/>
              </a:ext>
            </a:extLst>
          </p:cNvPr>
          <p:cNvPicPr>
            <a:picLocks noChangeAspect="1"/>
          </p:cNvPicPr>
          <p:nvPr/>
        </p:nvPicPr>
        <p:blipFill>
          <a:blip r:embed="rId3"/>
          <a:stretch>
            <a:fillRect/>
          </a:stretch>
        </p:blipFill>
        <p:spPr>
          <a:xfrm>
            <a:off x="6608885" y="1427672"/>
            <a:ext cx="4125552" cy="4757468"/>
          </a:xfrm>
          <a:prstGeom prst="rect">
            <a:avLst/>
          </a:prstGeom>
        </p:spPr>
      </p:pic>
    </p:spTree>
    <p:extLst>
      <p:ext uri="{BB962C8B-B14F-4D97-AF65-F5344CB8AC3E}">
        <p14:creationId xmlns:p14="http://schemas.microsoft.com/office/powerpoint/2010/main" val="251025673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configuration for claims application</a:t>
            </a:r>
          </a:p>
        </p:txBody>
      </p:sp>
      <p:sp>
        <p:nvSpPr>
          <p:cNvPr id="11" name="Text Placeholder 10">
            <a:extLst>
              <a:ext uri="{FF2B5EF4-FFF2-40B4-BE49-F238E27FC236}">
                <a16:creationId xmlns:a16="http://schemas.microsoft.com/office/drawing/2014/main" id="{1BD96DDA-972A-4A2F-B58A-273E632474ED}"/>
              </a:ext>
            </a:extLst>
          </p:cNvPr>
          <p:cNvSpPr>
            <a:spLocks noGrp="1"/>
          </p:cNvSpPr>
          <p:nvPr>
            <p:ph type="body" sz="quarter" idx="10"/>
          </p:nvPr>
        </p:nvSpPr>
        <p:spPr>
          <a:xfrm>
            <a:off x="269240" y="1686464"/>
            <a:ext cx="5463014" cy="4344716"/>
          </a:xfrm>
        </p:spPr>
        <p:txBody>
          <a:bodyPr/>
          <a:lstStyle/>
          <a:p>
            <a:r>
              <a:rPr lang="en-US" sz="3200" dirty="0"/>
              <a:t>Web servers deployed into an availability set</a:t>
            </a:r>
          </a:p>
          <a:p>
            <a:endParaRPr lang="en-US" sz="3200" dirty="0"/>
          </a:p>
          <a:p>
            <a:r>
              <a:rPr lang="en-US" sz="3200" dirty="0"/>
              <a:t>SQL Server backend</a:t>
            </a:r>
            <a:br>
              <a:rPr lang="en-US" sz="3200" dirty="0"/>
            </a:br>
            <a:r>
              <a:rPr lang="en-US" sz="3200" dirty="0"/>
              <a:t>(single VM)</a:t>
            </a:r>
          </a:p>
          <a:p>
            <a:endParaRPr lang="en-US" sz="3200" dirty="0"/>
          </a:p>
          <a:p>
            <a:r>
              <a:rPr lang="en-US" sz="3200" dirty="0"/>
              <a:t>West Central US</a:t>
            </a:r>
          </a:p>
          <a:p>
            <a:endParaRPr lang="en-US" dirty="0"/>
          </a:p>
        </p:txBody>
      </p:sp>
      <p:pic>
        <p:nvPicPr>
          <p:cNvPr id="4" name="Picture 3" descr="The SQL and Web Server Current Implementation diagram depicts three virtual machines behind a load balancer and availability set, and a single virtual machine for SQL server with two disks for data.">
            <a:extLst>
              <a:ext uri="{FF2B5EF4-FFF2-40B4-BE49-F238E27FC236}">
                <a16:creationId xmlns:a16="http://schemas.microsoft.com/office/drawing/2014/main" id="{FF9CD701-825D-4984-8FBD-42BF8752629D}"/>
              </a:ext>
            </a:extLst>
          </p:cNvPr>
          <p:cNvPicPr>
            <a:picLocks noChangeAspect="1"/>
          </p:cNvPicPr>
          <p:nvPr/>
        </p:nvPicPr>
        <p:blipFill>
          <a:blip r:embed="rId3"/>
          <a:stretch>
            <a:fillRect/>
          </a:stretch>
        </p:blipFill>
        <p:spPr>
          <a:xfrm>
            <a:off x="6927011" y="1367873"/>
            <a:ext cx="4499056" cy="5200616"/>
          </a:xfrm>
          <a:prstGeom prst="rect">
            <a:avLst/>
          </a:prstGeom>
        </p:spPr>
      </p:pic>
    </p:spTree>
    <p:extLst>
      <p:ext uri="{BB962C8B-B14F-4D97-AF65-F5344CB8AC3E}">
        <p14:creationId xmlns:p14="http://schemas.microsoft.com/office/powerpoint/2010/main" val="1928088804"/>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6E40F2-DB1A-4ED5-85D8-FAE814896E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D07577D-30E5-48FB-B81C-E1B9EAC126B5}">
  <ds:schemaRefs>
    <ds:schemaRef ds:uri="http://schemas.openxmlformats.org/package/2006/metadata/core-properties"/>
    <ds:schemaRef ds:uri="http://schemas.microsoft.com/office/infopath/2007/PartnerControls"/>
    <ds:schemaRef ds:uri="http://purl.org/dc/terms/"/>
    <ds:schemaRef ds:uri="2023ac63-7b75-4916-a9ee-591457758eee"/>
    <ds:schemaRef ds:uri="http://schemas.microsoft.com/office/2006/documentManagement/types"/>
    <ds:schemaRef ds:uri="d9c797ad-d7c3-4982-82b7-81352a75e4a5"/>
    <ds:schemaRef ds:uri="http://schemas.microsoft.com/sharepoint/v3"/>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D5A22677-9165-4AB6-9580-CE94CCD209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3359</Words>
  <Application>Microsoft Office PowerPoint</Application>
  <PresentationFormat>Widescreen</PresentationFormat>
  <Paragraphs>402</Paragraphs>
  <Slides>31</Slides>
  <Notes>30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31</vt:i4>
      </vt:variant>
    </vt:vector>
  </HeadingPairs>
  <TitlesOfParts>
    <vt:vector size="43" baseType="lpstr">
      <vt:lpstr>Arial</vt:lpstr>
      <vt:lpstr>Calibri</vt:lpstr>
      <vt:lpstr>Consolas</vt:lpstr>
      <vt:lpstr>Segoe Pro Light</vt:lpstr>
      <vt:lpstr>Segoe UI</vt:lpstr>
      <vt:lpstr>Segoe UI Light</vt:lpstr>
      <vt:lpstr>Segoe UI Semibold</vt:lpstr>
      <vt:lpstr>Segoe UI Semilight</vt:lpstr>
      <vt:lpstr>Wingdings</vt:lpstr>
      <vt:lpstr>Server and Cloud 2013</vt:lpstr>
      <vt:lpstr>1_Windows Azure</vt:lpstr>
      <vt:lpstr>C+E Readiness Template</vt:lpstr>
      <vt:lpstr>Building a resilient IaaS architecture</vt:lpstr>
      <vt:lpstr>Abstract and learning objectives</vt:lpstr>
      <vt:lpstr>Step 1: Review the customer case study</vt:lpstr>
      <vt:lpstr>Customer situation</vt:lpstr>
      <vt:lpstr>Customer situation - continued</vt:lpstr>
      <vt:lpstr>Customer situation – continued</vt:lpstr>
      <vt:lpstr>Customer situation – continued</vt:lpstr>
      <vt:lpstr>Current Active Directory Configuration</vt:lpstr>
      <vt:lpstr>Current configuration for claims application</vt:lpstr>
      <vt:lpstr>Customer needs</vt:lpstr>
      <vt:lpstr>Customer needs - continued</vt:lpstr>
      <vt:lpstr>Customer objections</vt:lpstr>
      <vt:lpstr>Common scenarios</vt:lpstr>
      <vt:lpstr>Step 2: Design the solution</vt:lpstr>
      <vt:lpstr>Step 3: Present the solution</vt:lpstr>
      <vt:lpstr>Wrap-up</vt:lpstr>
      <vt:lpstr>Preferred target audience</vt:lpstr>
      <vt:lpstr>High Availability – Exceed 99.95% SLA</vt:lpstr>
      <vt:lpstr>VPN Resiliency </vt:lpstr>
      <vt:lpstr>Disaster Recovery</vt:lpstr>
      <vt:lpstr>Backup</vt:lpstr>
      <vt:lpstr>Monitoring</vt:lpstr>
      <vt:lpstr>PaaS Resiliency</vt:lpstr>
      <vt:lpstr>Pricing (Infrastructure)</vt:lpstr>
      <vt:lpstr>Pricing (IaaS Application)</vt:lpstr>
      <vt:lpstr>Pricing (PaaS Application)</vt:lpstr>
      <vt:lpstr>Cost Savings</vt:lpstr>
      <vt:lpstr>Customer objections</vt:lpstr>
      <vt:lpstr>Customer objections</vt:lpstr>
      <vt:lpstr>Customer objections</vt:lpstr>
      <vt:lpstr>Customer quote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resilient IaaS architecture</dc:title>
  <dc:creator/>
  <cp:lastModifiedBy/>
  <cp:revision>3</cp:revision>
  <dcterms:modified xsi:type="dcterms:W3CDTF">2021-09-20T21:09:17Z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2018-02-08T01:47:05.8758115Z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