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7"/>
  </p:notesMasterIdLst>
  <p:sldIdLst>
    <p:sldId id="256" r:id="rId2"/>
    <p:sldId id="258" r:id="rId3"/>
    <p:sldId id="257" r:id="rId4"/>
    <p:sldId id="259" r:id="rId5"/>
    <p:sldId id="290" r:id="rId6"/>
    <p:sldId id="291" r:id="rId7"/>
    <p:sldId id="260" r:id="rId8"/>
    <p:sldId id="273" r:id="rId9"/>
    <p:sldId id="274" r:id="rId10"/>
    <p:sldId id="293" r:id="rId11"/>
    <p:sldId id="275" r:id="rId12"/>
    <p:sldId id="277" r:id="rId13"/>
    <p:sldId id="276" r:id="rId14"/>
    <p:sldId id="292" r:id="rId15"/>
    <p:sldId id="278" r:id="rId16"/>
    <p:sldId id="279" r:id="rId17"/>
    <p:sldId id="281" r:id="rId18"/>
    <p:sldId id="261" r:id="rId19"/>
    <p:sldId id="262" r:id="rId20"/>
    <p:sldId id="263" r:id="rId21"/>
    <p:sldId id="284" r:id="rId22"/>
    <p:sldId id="264" r:id="rId23"/>
    <p:sldId id="285" r:id="rId24"/>
    <p:sldId id="265" r:id="rId25"/>
    <p:sldId id="286" r:id="rId26"/>
    <p:sldId id="266" r:id="rId27"/>
    <p:sldId id="267" r:id="rId28"/>
    <p:sldId id="268" r:id="rId29"/>
    <p:sldId id="269" r:id="rId30"/>
    <p:sldId id="270" r:id="rId31"/>
    <p:sldId id="370" r:id="rId32"/>
    <p:sldId id="371" r:id="rId33"/>
    <p:sldId id="372" r:id="rId34"/>
    <p:sldId id="373" r:id="rId35"/>
    <p:sldId id="271" r:id="rId36"/>
    <p:sldId id="374" r:id="rId37"/>
    <p:sldId id="272" r:id="rId38"/>
    <p:sldId id="287" r:id="rId39"/>
    <p:sldId id="294" r:id="rId40"/>
    <p:sldId id="288" r:id="rId41"/>
    <p:sldId id="289" r:id="rId42"/>
    <p:sldId id="295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9" r:id="rId55"/>
    <p:sldId id="308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3950" autoAdjust="0"/>
  </p:normalViewPr>
  <p:slideViewPr>
    <p:cSldViewPr>
      <p:cViewPr varScale="1">
        <p:scale>
          <a:sx n="156" d="100"/>
          <a:sy n="156" d="100"/>
        </p:scale>
        <p:origin x="-2220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753-26E0-4096-A8FE-FD3657E9D45F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15612-ACEF-45EA-9A0C-E27213E12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19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5612-ACEF-45EA-9A0C-E27213E121FF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7AB-E6E4-47FE-88D4-E39521AE3C1B}" type="datetimeFigureOut">
              <a:rPr lang="ru-RU" smtClean="0"/>
              <a:t>17.09.2025</a:t>
            </a:fld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14F081-13BE-4F1E-B8F9-84924CF9D1B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7AB-E6E4-47FE-88D4-E39521AE3C1B}" type="datetimeFigureOut">
              <a:rPr lang="ru-RU" smtClean="0"/>
              <a:t>17.09.2025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F081-13BE-4F1E-B8F9-84924CF9D1B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7AB-E6E4-47FE-88D4-E39521AE3C1B}" type="datetimeFigureOut">
              <a:rPr lang="ru-RU" smtClean="0"/>
              <a:t>17.09.2025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F081-13BE-4F1E-B8F9-84924CF9D1B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7AB-E6E4-47FE-88D4-E39521AE3C1B}" type="datetimeFigureOut">
              <a:rPr lang="ru-RU" smtClean="0"/>
              <a:t>17.09.2025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F081-13BE-4F1E-B8F9-84924CF9D1B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7AB-E6E4-47FE-88D4-E39521AE3C1B}" type="datetimeFigureOut">
              <a:rPr lang="ru-RU" smtClean="0"/>
              <a:t>17.09.2025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F081-13BE-4F1E-B8F9-84924CF9D1B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7AB-E6E4-47FE-88D4-E39521AE3C1B}" type="datetimeFigureOut">
              <a:rPr lang="ru-RU" smtClean="0"/>
              <a:t>17.09.2025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F081-13BE-4F1E-B8F9-84924CF9D1B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7AB-E6E4-47FE-88D4-E39521AE3C1B}" type="datetimeFigureOut">
              <a:rPr lang="ru-RU" smtClean="0"/>
              <a:t>17.09.2025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F081-13BE-4F1E-B8F9-84924CF9D1B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7AB-E6E4-47FE-88D4-E39521AE3C1B}" type="datetimeFigureOut">
              <a:rPr lang="ru-RU" smtClean="0"/>
              <a:t>17.09.2025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F081-13BE-4F1E-B8F9-84924CF9D1B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7AB-E6E4-47FE-88D4-E39521AE3C1B}" type="datetimeFigureOut">
              <a:rPr lang="ru-RU" smtClean="0"/>
              <a:t>17.09.2025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F081-13BE-4F1E-B8F9-84924CF9D1B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7AB-E6E4-47FE-88D4-E39521AE3C1B}" type="datetimeFigureOut">
              <a:rPr lang="ru-RU" smtClean="0"/>
              <a:t>17.09.2025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F081-13BE-4F1E-B8F9-84924CF9D1B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7AB-E6E4-47FE-88D4-E39521AE3C1B}" type="datetimeFigureOut">
              <a:rPr lang="ru-RU" smtClean="0"/>
              <a:t>17.09.2025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F081-13BE-4F1E-B8F9-84924CF9D1B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B3637AB-E6E4-47FE-88D4-E39521AE3C1B}" type="datetimeFigureOut">
              <a:rPr lang="ru-RU" smtClean="0"/>
              <a:t>17.09.2025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C14F081-13BE-4F1E-B8F9-84924CF9D1B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9.png"/><Relationship Id="rId4" Type="http://schemas.openxmlformats.org/officeDocument/2006/relationships/oleObject" Target="../embeddings/oleObject2.bin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7.png"/><Relationship Id="rId4" Type="http://schemas.openxmlformats.org/officeDocument/2006/relationships/oleObject" Target="../embeddings/oleObject1.bin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Взаимосвязь открытых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88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7560841" cy="5065763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Общие положения и понятия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114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575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 smtClean="0"/>
              <a:t>Специальные элементы прикладных служб и реализация открытых систем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/>
          <a:lstStyle/>
          <a:p>
            <a:r>
              <a:rPr lang="ru-RU" dirty="0" smtClean="0"/>
              <a:t>Глава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880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4" y="-819472"/>
            <a:ext cx="8579296" cy="1600200"/>
          </a:xfrm>
        </p:spPr>
        <p:txBody>
          <a:bodyPr/>
          <a:lstStyle/>
          <a:p>
            <a:r>
              <a:rPr lang="ru-RU" dirty="0" smtClean="0"/>
              <a:t>О программной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b="1" i="1" dirty="0">
                <a:solidFill>
                  <a:srgbClr val="C00000"/>
                </a:solidFill>
              </a:rPr>
              <a:t>П</a:t>
            </a:r>
            <a:r>
              <a:rPr lang="ru-RU" b="1" i="1" dirty="0" smtClean="0">
                <a:solidFill>
                  <a:srgbClr val="C00000"/>
                </a:solidFill>
              </a:rPr>
              <a:t>олная </a:t>
            </a:r>
            <a:r>
              <a:rPr lang="ru-RU" b="1" i="1" dirty="0">
                <a:solidFill>
                  <a:srgbClr val="C00000"/>
                </a:solidFill>
              </a:rPr>
              <a:t>подсистема связи </a:t>
            </a:r>
            <a:r>
              <a:rPr lang="ru-RU" dirty="0"/>
              <a:t>– это некоторый отдельный конструктив. В нем объединены: </a:t>
            </a:r>
            <a:endParaRPr lang="ru-RU" dirty="0" smtClean="0"/>
          </a:p>
          <a:p>
            <a:r>
              <a:rPr lang="ru-RU" dirty="0"/>
              <a:t>Л</a:t>
            </a:r>
            <a:r>
              <a:rPr lang="ru-RU" dirty="0" smtClean="0"/>
              <a:t>окальный </a:t>
            </a:r>
            <a:r>
              <a:rPr lang="ru-RU" dirty="0"/>
              <a:t>процессор связи; </a:t>
            </a:r>
            <a:endParaRPr lang="ru-RU" dirty="0" smtClean="0"/>
          </a:p>
          <a:p>
            <a:r>
              <a:rPr lang="ru-RU" dirty="0"/>
              <a:t>П</a:t>
            </a:r>
            <a:r>
              <a:rPr lang="ru-RU" dirty="0" smtClean="0"/>
              <a:t>амять</a:t>
            </a:r>
            <a:r>
              <a:rPr lang="ru-RU" dirty="0"/>
              <a:t>, имеющая объем, достаточный для хранения программных реализаций протоколов, участвующих в обработке данных; </a:t>
            </a:r>
            <a:endParaRPr lang="ru-RU" dirty="0" smtClean="0"/>
          </a:p>
          <a:p>
            <a:r>
              <a:rPr lang="ru-RU" dirty="0"/>
              <a:t>С</a:t>
            </a:r>
            <a:r>
              <a:rPr lang="ru-RU" dirty="0" smtClean="0"/>
              <a:t>хемы</a:t>
            </a:r>
            <a:r>
              <a:rPr lang="ru-RU" dirty="0"/>
              <a:t>, необходимые для реализации физического интерфейса с сетью.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Данные </a:t>
            </a:r>
            <a:r>
              <a:rPr lang="ru-RU" dirty="0"/>
              <a:t>включают в себя информацию о (локальном) состоянии протокола каждого из уровней и сообщения, передаваемые между уровнями.</a:t>
            </a:r>
          </a:p>
        </p:txBody>
      </p:sp>
    </p:spTree>
    <p:extLst>
      <p:ext uri="{BB962C8B-B14F-4D97-AF65-F5344CB8AC3E}">
        <p14:creationId xmlns:p14="http://schemas.microsoft.com/office/powerpoint/2010/main" val="3330945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4" y="-819472"/>
            <a:ext cx="8579296" cy="1600200"/>
          </a:xfrm>
        </p:spPr>
        <p:txBody>
          <a:bodyPr/>
          <a:lstStyle/>
          <a:p>
            <a:r>
              <a:rPr lang="ru-RU" dirty="0" smtClean="0"/>
              <a:t>О программной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i="1" dirty="0"/>
              <a:t>Программные реализации протоколов смежных уровней должны быть автономны </a:t>
            </a:r>
            <a:r>
              <a:rPr lang="ru-RU" dirty="0"/>
              <a:t>в том же смысле, что и сами эти уровни, ибо в противном случае будут утрачены все преимущества многоуровневой архитектуры.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Поэтому </a:t>
            </a:r>
            <a:r>
              <a:rPr lang="ru-RU" dirty="0"/>
              <a:t>полная подсистема связи реализуется в виде </a:t>
            </a:r>
            <a:r>
              <a:rPr lang="ru-RU" i="1" dirty="0"/>
              <a:t>пакета модулей задач (процессов)</a:t>
            </a:r>
            <a:r>
              <a:rPr lang="ru-RU" dirty="0"/>
              <a:t>, по одному на каждый уровень, с добавленными задачами для выполнения (локальных) функций управления и обработки прерываний таймера.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Задачи </a:t>
            </a:r>
            <a:r>
              <a:rPr lang="ru-RU" dirty="0"/>
              <a:t>взаимодействуют друг с другом с помощью </a:t>
            </a:r>
            <a:r>
              <a:rPr lang="ru-RU" i="1" dirty="0"/>
              <a:t>набора очередей или почтовых </a:t>
            </a:r>
            <a:r>
              <a:rPr lang="ru-RU" i="1" dirty="0" smtClean="0"/>
              <a:t>ящиков</a:t>
            </a:r>
            <a:r>
              <a:rPr lang="ru-RU" dirty="0" smtClean="0"/>
              <a:t>, </a:t>
            </a:r>
            <a:r>
              <a:rPr lang="ru-RU" dirty="0"/>
              <a:t>используемая дисциплина – </a:t>
            </a:r>
            <a:r>
              <a:rPr lang="ru-RU" u="sng" dirty="0"/>
              <a:t>FIFO (первым пришел – первым обслужен)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2412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4" y="-819472"/>
            <a:ext cx="8579296" cy="1600200"/>
          </a:xfrm>
        </p:spPr>
        <p:txBody>
          <a:bodyPr/>
          <a:lstStyle/>
          <a:p>
            <a:r>
              <a:rPr lang="ru-RU" dirty="0" smtClean="0"/>
              <a:t>О программной реализации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212975"/>
              </p:ext>
            </p:extLst>
          </p:nvPr>
        </p:nvGraphicFramePr>
        <p:xfrm>
          <a:off x="1907704" y="764704"/>
          <a:ext cx="5688632" cy="5415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Точечный рисунок" r:id="rId4" imgW="4695238" imgH="4476190" progId="Paint.Picture">
                  <p:embed/>
                </p:oleObj>
              </mc:Choice>
              <mc:Fallback>
                <p:oleObj name="Точечный рисунок" r:id="rId4" imgW="4695238" imgH="447619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764704"/>
                        <a:ext cx="5688632" cy="54150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504" y="6156012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Структура очередей взаимодействующих задач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2590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4" y="-819472"/>
            <a:ext cx="8579296" cy="1600200"/>
          </a:xfrm>
        </p:spPr>
        <p:txBody>
          <a:bodyPr/>
          <a:lstStyle/>
          <a:p>
            <a:r>
              <a:rPr lang="ru-RU" dirty="0" smtClean="0"/>
              <a:t>О программной реализации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105273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/>
              <a:t>Смежные уровни взаимодействуют друг с другом с помощью </a:t>
            </a:r>
            <a:r>
              <a:rPr lang="ru-RU" i="1" dirty="0"/>
              <a:t>примитивов</a:t>
            </a:r>
            <a:r>
              <a:rPr lang="ru-RU" dirty="0"/>
              <a:t>. Это взаимодействие имеет атомарный (неделимый) характер, что проявляется двояким образом</a:t>
            </a:r>
            <a:r>
              <a:rPr lang="ru-RU" dirty="0" smtClean="0"/>
              <a:t>.</a:t>
            </a:r>
          </a:p>
          <a:p>
            <a:pPr marL="0" indent="0" algn="ctr">
              <a:buNone/>
            </a:pPr>
            <a:r>
              <a:rPr lang="ru-RU" dirty="0"/>
              <a:t>Каждый примитив службы совместно со связанными с ним параметрами формируется в буфере памяти, называемом </a:t>
            </a:r>
            <a:r>
              <a:rPr lang="ru-RU" i="1" dirty="0"/>
              <a:t>блоком управления событиями </a:t>
            </a:r>
            <a:r>
              <a:rPr lang="ru-RU" dirty="0"/>
              <a:t>(БУС). Форма представления этих параметров локальна и соответствует языку реализации протокольных объектов (задачи в целом</a:t>
            </a:r>
            <a:r>
              <a:rPr lang="ru-RU" dirty="0" smtClean="0"/>
              <a:t>).</a:t>
            </a:r>
          </a:p>
          <a:p>
            <a:pPr marL="0" indent="0" algn="ctr">
              <a:buNone/>
            </a:pPr>
            <a:r>
              <a:rPr lang="ru-RU" dirty="0"/>
              <a:t>Чтобы передавать примитивы службы между уровнями (задачами), инициирующая задача формирует для локального ядра </a:t>
            </a:r>
            <a:r>
              <a:rPr lang="ru-RU" i="1" dirty="0"/>
              <a:t>примитив взаимодействия задач</a:t>
            </a:r>
            <a:r>
              <a:rPr lang="ru-RU" dirty="0"/>
              <a:t>, выдавая в качестве параметра указатель адреса БУС. 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889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4" y="-819472"/>
            <a:ext cx="8579296" cy="1600200"/>
          </a:xfrm>
        </p:spPr>
        <p:txBody>
          <a:bodyPr/>
          <a:lstStyle/>
          <a:p>
            <a:r>
              <a:rPr lang="ru-RU" dirty="0" smtClean="0"/>
              <a:t>Управление ВОС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/>
              <a:t>В рамках управления ВОС выделены следующие дисциплины: </a:t>
            </a:r>
            <a:endParaRPr lang="ru-RU" i="1" dirty="0" smtClean="0"/>
          </a:p>
          <a:p>
            <a:r>
              <a:rPr lang="ru-RU" dirty="0" smtClean="0"/>
              <a:t>Управление </a:t>
            </a:r>
            <a:r>
              <a:rPr lang="ru-RU" dirty="0"/>
              <a:t>при отказах (УО), </a:t>
            </a:r>
            <a:endParaRPr lang="ru-RU" dirty="0" smtClean="0"/>
          </a:p>
          <a:p>
            <a:r>
              <a:rPr lang="ru-RU" dirty="0" smtClean="0"/>
              <a:t>Управление </a:t>
            </a:r>
            <a:r>
              <a:rPr lang="ru-RU" dirty="0"/>
              <a:t>учетом (УУ), </a:t>
            </a:r>
            <a:endParaRPr lang="ru-RU" dirty="0" smtClean="0"/>
          </a:p>
          <a:p>
            <a:r>
              <a:rPr lang="ru-RU" dirty="0" smtClean="0"/>
              <a:t>Управление </a:t>
            </a:r>
            <a:r>
              <a:rPr lang="ru-RU" dirty="0"/>
              <a:t>конфигурацией и именами (УКИ), </a:t>
            </a:r>
            <a:endParaRPr lang="ru-RU" dirty="0" smtClean="0"/>
          </a:p>
          <a:p>
            <a:r>
              <a:rPr lang="ru-RU" dirty="0" smtClean="0"/>
              <a:t>Управление </a:t>
            </a:r>
            <a:r>
              <a:rPr lang="ru-RU" dirty="0"/>
              <a:t>эффективностью функционирования (УЭФ), </a:t>
            </a:r>
            <a:endParaRPr lang="ru-RU" dirty="0" smtClean="0"/>
          </a:p>
          <a:p>
            <a:r>
              <a:rPr lang="ru-RU" dirty="0" smtClean="0"/>
              <a:t>Управление </a:t>
            </a:r>
            <a:r>
              <a:rPr lang="ru-RU" dirty="0"/>
              <a:t>безопасностью (УБ).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этих рамках услуги по обмену информацией предоставляют </a:t>
            </a:r>
            <a:r>
              <a:rPr lang="ru-RU" i="1" u="sng" dirty="0"/>
              <a:t>информационные службы управления </a:t>
            </a:r>
            <a:r>
              <a:rPr lang="ru-RU" dirty="0"/>
              <a:t>(ИСУ), которые являются службами прикладного уровня.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4485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4" y="-819472"/>
            <a:ext cx="8579296" cy="1600200"/>
          </a:xfrm>
        </p:spPr>
        <p:txBody>
          <a:bodyPr/>
          <a:lstStyle/>
          <a:p>
            <a:r>
              <a:rPr lang="ru-RU" dirty="0" smtClean="0"/>
              <a:t>Управление ВОС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29614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b="1" i="1" dirty="0">
                <a:solidFill>
                  <a:srgbClr val="C00000"/>
                </a:solidFill>
              </a:rPr>
              <a:t>УО</a:t>
            </a:r>
            <a:r>
              <a:rPr lang="ru-RU" dirty="0"/>
              <a:t> – совокупность средств, инициируемых в результате ненормальной работы функционального окружения </a:t>
            </a:r>
            <a:r>
              <a:rPr lang="ru-RU" dirty="0" smtClean="0"/>
              <a:t>ВОС. </a:t>
            </a:r>
            <a:r>
              <a:rPr lang="ru-RU" dirty="0"/>
              <a:t>П</a:t>
            </a:r>
            <a:r>
              <a:rPr lang="ru-RU" dirty="0" smtClean="0"/>
              <a:t>редоставляет </a:t>
            </a:r>
            <a:r>
              <a:rPr lang="ru-RU" dirty="0"/>
              <a:t>средства для обслуживания и анализа файлов регистрации сбоев, приема и обработки уведомлений об обнаружении сбоев, административного сопровождения сбоев, выполнения последовательностей тестов, исправления отказов.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67544" y="2780928"/>
            <a:ext cx="8229600" cy="12961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ru-RU" b="1" i="1" dirty="0">
                <a:solidFill>
                  <a:srgbClr val="C00000"/>
                </a:solidFill>
              </a:rPr>
              <a:t>УУ</a:t>
            </a:r>
            <a:r>
              <a:rPr lang="ru-RU" dirty="0"/>
              <a:t> – совокупность средств, обеспечивающих определение стоимости ресурсов и оплаты за их использование. предоставляет средства для оповещения пользователя об оплате или объеме потребления ресурсов, установки учетных лимитов на использование ресурсов, определения стоимости использования совокупности </a:t>
            </a:r>
            <a:r>
              <a:rPr lang="ru-RU" dirty="0" smtClean="0"/>
              <a:t>ресурсов.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67544" y="4509121"/>
            <a:ext cx="8229600" cy="15841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ru-RU" b="1" i="1" dirty="0">
                <a:solidFill>
                  <a:srgbClr val="C00000"/>
                </a:solidFill>
              </a:rPr>
              <a:t>УКИ</a:t>
            </a:r>
            <a:r>
              <a:rPr lang="ru-RU" dirty="0"/>
              <a:t> – совокупность средств управления, идентификации, сбора и предоставления данных, обеспечивающих непрерывное функционирование служб взаимосвязи. Включает средства установки параметров открытых систем, инициализации и закрытия ресурсов ВОС, сбора данных о состоянии открытых систем, обеспечения конкретными данными по запросу.</a:t>
            </a:r>
          </a:p>
          <a:p>
            <a:pPr>
              <a:buFont typeface="Wingdings" panose="05000000000000000000" pitchFamily="2" charset="2"/>
              <a:buChar char="q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090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4" y="-819472"/>
            <a:ext cx="8579296" cy="1600200"/>
          </a:xfrm>
        </p:spPr>
        <p:txBody>
          <a:bodyPr/>
          <a:lstStyle/>
          <a:p>
            <a:r>
              <a:rPr lang="ru-RU" dirty="0" smtClean="0"/>
              <a:t>Управление ВОС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44015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b="1" i="1" dirty="0">
                <a:solidFill>
                  <a:srgbClr val="C00000"/>
                </a:solidFill>
              </a:rPr>
              <a:t>УЭФ</a:t>
            </a:r>
            <a:r>
              <a:rPr lang="ru-RU" dirty="0"/>
              <a:t> – совокупность средств, необходимых для оценки поведения ресурсов ВОС и эффективности деятельности по взаимосвязи. Сюда относится сбор статистических данных, необходимых для обслуживания и анализа файлов регистрации состояний систем.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67544" y="2780928"/>
            <a:ext cx="8229600" cy="12961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ru-RU" b="1" i="1" dirty="0">
                <a:solidFill>
                  <a:srgbClr val="C00000"/>
                </a:solidFill>
              </a:rPr>
              <a:t>УБ </a:t>
            </a:r>
            <a:r>
              <a:rPr lang="ru-RU" dirty="0"/>
              <a:t>– совокупность средств защиты ресурсов ВОС, т.е. средств санкционирования, контроля доступа, шифрования и управления ключами, аутентификации, обслуживания и анализа регистрационных файлов безопасности.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450912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Реализованные в открытых системах функции управления системами, которые используют ИСУ, обобщенно называются прикладными процессами управления системами (ППУС, SMAP). Часть таких процессов, относящаяся к передаче данных в рамках ВОС, определяется как прикладной объект управления системами (ПОУС).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121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4" y="-819472"/>
            <a:ext cx="8579296" cy="1600200"/>
          </a:xfrm>
        </p:spPr>
        <p:txBody>
          <a:bodyPr/>
          <a:lstStyle/>
          <a:p>
            <a:r>
              <a:rPr lang="ru-RU" dirty="0" smtClean="0"/>
              <a:t>Управление ВОС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07504" y="76470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Организация управления в подсети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0" y="1412776"/>
            <a:ext cx="7518419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положения и понятия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7137471" cy="4804684"/>
          </a:xfrm>
        </p:spPr>
      </p:pic>
      <p:sp>
        <p:nvSpPr>
          <p:cNvPr id="5" name="TextBox 4"/>
          <p:cNvSpPr txBox="1"/>
          <p:nvPr/>
        </p:nvSpPr>
        <p:spPr>
          <a:xfrm>
            <a:off x="1636696" y="6178975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Уровневая организация ВОС</a:t>
            </a:r>
          </a:p>
        </p:txBody>
      </p:sp>
    </p:spTree>
    <p:extLst>
      <p:ext uri="{BB962C8B-B14F-4D97-AF65-F5344CB8AC3E}">
        <p14:creationId xmlns:p14="http://schemas.microsoft.com/office/powerpoint/2010/main" val="1650747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4" y="-819472"/>
            <a:ext cx="8579296" cy="1600200"/>
          </a:xfrm>
        </p:spPr>
        <p:txBody>
          <a:bodyPr/>
          <a:lstStyle/>
          <a:p>
            <a:r>
              <a:rPr lang="ru-RU" dirty="0" smtClean="0"/>
              <a:t>Служба справочника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i="1" dirty="0">
                <a:solidFill>
                  <a:srgbClr val="C00000"/>
                </a:solidFill>
              </a:rPr>
              <a:t>Справочная служба (служба справочника) </a:t>
            </a:r>
            <a:r>
              <a:rPr lang="ru-RU" dirty="0"/>
              <a:t>ВОС играет значительную роль во взаимодействии открытых систем. Справочник обеспечивает получение информации, необходимой прикладным процессам ВОС, процессам управления ВОС, другим уровневым объектам и телекоммуникационным средствам. 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К обеспечиваемым службой справочника возможностям относятся, например, использование ориентированных на пользователя </a:t>
            </a:r>
            <a:r>
              <a:rPr lang="ru-RU" i="1" dirty="0" smtClean="0"/>
              <a:t>имен</a:t>
            </a:r>
            <a:r>
              <a:rPr lang="ru-RU" dirty="0" smtClean="0"/>
              <a:t> для обращения к объектам, поддержание соответствия между именем и адресом.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364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4" y="-819472"/>
            <a:ext cx="8579296" cy="1600200"/>
          </a:xfrm>
        </p:spPr>
        <p:txBody>
          <a:bodyPr/>
          <a:lstStyle/>
          <a:p>
            <a:r>
              <a:rPr lang="ru-RU" dirty="0" smtClean="0"/>
              <a:t>Служба справочника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Возможны </a:t>
            </a:r>
            <a:r>
              <a:rPr lang="ru-RU" u="sng" dirty="0"/>
              <a:t>различные варианты размещения справочной информации в сети </a:t>
            </a:r>
            <a:r>
              <a:rPr lang="ru-RU" dirty="0"/>
              <a:t>– начиная от варианта </a:t>
            </a:r>
            <a:r>
              <a:rPr lang="ru-RU" i="1" dirty="0"/>
              <a:t>организации централизованного единственного справочника на всю сеть </a:t>
            </a:r>
            <a:r>
              <a:rPr lang="ru-RU" dirty="0"/>
              <a:t>и кончая вариантом </a:t>
            </a:r>
            <a:r>
              <a:rPr lang="ru-RU" i="1" dirty="0"/>
              <a:t>полной его децентрализации</a:t>
            </a:r>
            <a:r>
              <a:rPr lang="ru-RU" dirty="0"/>
              <a:t>, когда каждая система хранит и поддерживает свою копию такого справочника. </a:t>
            </a:r>
          </a:p>
        </p:txBody>
      </p:sp>
    </p:spTree>
    <p:extLst>
      <p:ext uri="{BB962C8B-B14F-4D97-AF65-F5344CB8AC3E}">
        <p14:creationId xmlns:p14="http://schemas.microsoft.com/office/powerpoint/2010/main" val="1971313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4" y="-819472"/>
            <a:ext cx="8579296" cy="1600200"/>
          </a:xfrm>
        </p:spPr>
        <p:txBody>
          <a:bodyPr/>
          <a:lstStyle/>
          <a:p>
            <a:r>
              <a:rPr lang="ru-RU" dirty="0" smtClean="0"/>
              <a:t>Служба справочника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i="1" dirty="0">
                <a:solidFill>
                  <a:srgbClr val="C00000"/>
                </a:solidFill>
              </a:rPr>
              <a:t>База справочной информации (БСИ) </a:t>
            </a:r>
            <a:r>
              <a:rPr lang="ru-RU" dirty="0"/>
              <a:t>состоит из “входов справочника”, каждый из которых содержит информацию об одном объекте. Имеется два вида входов: 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Объектные;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А</a:t>
            </a:r>
            <a:r>
              <a:rPr lang="ru-RU" dirty="0" smtClean="0"/>
              <a:t>льтернативные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каждого конкретного объекта существует </a:t>
            </a:r>
            <a:r>
              <a:rPr lang="ru-RU" i="1" dirty="0"/>
              <a:t>только один объектный вход</a:t>
            </a:r>
            <a:r>
              <a:rPr lang="ru-RU" dirty="0"/>
              <a:t>, содержащий первичную информацию об этом объекте. Дополнительно для данного объекта могут присутствовать несколько альтернативных входов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Каждый пользователь при доступе к справочнику представлен </a:t>
            </a:r>
            <a:r>
              <a:rPr lang="ru-RU" i="1" dirty="0"/>
              <a:t>агентом пользователя справочника </a:t>
            </a:r>
            <a:r>
              <a:rPr lang="ru-RU" dirty="0"/>
              <a:t>(АПС). </a:t>
            </a:r>
          </a:p>
          <a:p>
            <a:pPr marL="0" indent="0">
              <a:buNone/>
            </a:pPr>
            <a:r>
              <a:rPr lang="ru-RU" dirty="0"/>
              <a:t>Сам справочник представлен совокупностью </a:t>
            </a:r>
            <a:r>
              <a:rPr lang="ru-RU" i="1" dirty="0"/>
              <a:t>системных агентов справочника </a:t>
            </a:r>
            <a:r>
              <a:rPr lang="ru-RU" dirty="0"/>
              <a:t>(САС).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990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4" y="-819472"/>
            <a:ext cx="8579296" cy="1600200"/>
          </a:xfrm>
        </p:spPr>
        <p:txBody>
          <a:bodyPr/>
          <a:lstStyle/>
          <a:p>
            <a:r>
              <a:rPr lang="ru-RU" dirty="0" smtClean="0"/>
              <a:t>Служба справочника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Предоставляемые пользователям возможности собраны в функциональные группы: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b="1" i="1" dirty="0">
                <a:solidFill>
                  <a:srgbClr val="C00000"/>
                </a:solidFill>
              </a:rPr>
              <a:t>Я</a:t>
            </a:r>
            <a:r>
              <a:rPr lang="ru-RU" b="1" i="1" dirty="0" smtClean="0">
                <a:solidFill>
                  <a:srgbClr val="C00000"/>
                </a:solidFill>
              </a:rPr>
              <a:t>дро</a:t>
            </a:r>
            <a:r>
              <a:rPr lang="ru-RU" dirty="0" smtClean="0"/>
              <a:t> </a:t>
            </a:r>
            <a:r>
              <a:rPr lang="ru-RU" dirty="0"/>
              <a:t>– работа с именами (верификация имен: проверка уникальности в системе имени, представленного пользователем), работа с множеством объектов, фильтрование, управление службой, контроль доступа (проверка права пользователя на выполнение конкретного запроса), чтение входа;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b="1" i="1" dirty="0">
                <a:solidFill>
                  <a:srgbClr val="C00000"/>
                </a:solidFill>
              </a:rPr>
              <a:t>И</a:t>
            </a:r>
            <a:r>
              <a:rPr lang="ru-RU" b="1" i="1" dirty="0" smtClean="0">
                <a:solidFill>
                  <a:srgbClr val="C00000"/>
                </a:solidFill>
              </a:rPr>
              <a:t>сследование </a:t>
            </a:r>
            <a:r>
              <a:rPr lang="ru-RU" b="1" i="1" dirty="0">
                <a:solidFill>
                  <a:srgbClr val="C00000"/>
                </a:solidFill>
              </a:rPr>
              <a:t>справочника </a:t>
            </a:r>
            <a:r>
              <a:rPr lang="ru-RU" dirty="0"/>
              <a:t>– идентификация подчиненных объектов, описание подчиненных имен;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b="1" i="1" dirty="0">
                <a:solidFill>
                  <a:srgbClr val="C00000"/>
                </a:solidFill>
              </a:rPr>
              <a:t>С</a:t>
            </a:r>
            <a:r>
              <a:rPr lang="ru-RU" b="1" i="1" dirty="0" smtClean="0">
                <a:solidFill>
                  <a:srgbClr val="C00000"/>
                </a:solidFill>
              </a:rPr>
              <a:t>правки </a:t>
            </a:r>
            <a:r>
              <a:rPr lang="ru-RU" b="1" i="1" dirty="0">
                <a:solidFill>
                  <a:srgbClr val="C00000"/>
                </a:solidFill>
              </a:rPr>
              <a:t>по спискам </a:t>
            </a:r>
            <a:r>
              <a:rPr lang="ru-RU" dirty="0"/>
              <a:t>– перечисление членов группы, проверка на принадлежность группе, проверка множества на принадлежность группе;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b="1" i="1" dirty="0">
                <a:solidFill>
                  <a:srgbClr val="C00000"/>
                </a:solidFill>
              </a:rPr>
              <a:t>У</a:t>
            </a:r>
            <a:r>
              <a:rPr lang="ru-RU" b="1" i="1" dirty="0" smtClean="0">
                <a:solidFill>
                  <a:srgbClr val="C00000"/>
                </a:solidFill>
              </a:rPr>
              <a:t>правление </a:t>
            </a:r>
            <a:r>
              <a:rPr lang="ru-RU" b="1" i="1" dirty="0">
                <a:solidFill>
                  <a:srgbClr val="C00000"/>
                </a:solidFill>
              </a:rPr>
              <a:t>объектом </a:t>
            </a:r>
            <a:r>
              <a:rPr lang="ru-RU" dirty="0"/>
              <a:t>– добавление и исключение объекта, модификация ОРИ, типов атрибута, значения атрибута;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b="1" i="1" dirty="0">
                <a:solidFill>
                  <a:srgbClr val="C00000"/>
                </a:solidFill>
              </a:rPr>
              <a:t>У</a:t>
            </a:r>
            <a:r>
              <a:rPr lang="ru-RU" b="1" i="1" dirty="0" smtClean="0">
                <a:solidFill>
                  <a:srgbClr val="C00000"/>
                </a:solidFill>
              </a:rPr>
              <a:t>правление </a:t>
            </a:r>
            <a:r>
              <a:rPr lang="ru-RU" b="1" i="1" dirty="0">
                <a:solidFill>
                  <a:srgbClr val="C00000"/>
                </a:solidFill>
              </a:rPr>
              <a:t>контролем доступа </a:t>
            </a:r>
            <a:r>
              <a:rPr lang="ru-RU" dirty="0"/>
              <a:t>– модификация списка контроля доступа, предоставление списка контроля доступа;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b="1" i="1" dirty="0">
                <a:solidFill>
                  <a:srgbClr val="C00000"/>
                </a:solidFill>
              </a:rPr>
              <a:t>У</a:t>
            </a:r>
            <a:r>
              <a:rPr lang="ru-RU" b="1" i="1" dirty="0" smtClean="0">
                <a:solidFill>
                  <a:srgbClr val="C00000"/>
                </a:solidFill>
              </a:rPr>
              <a:t>правление </a:t>
            </a:r>
            <a:r>
              <a:rPr lang="ru-RU" b="1" i="1" dirty="0">
                <a:solidFill>
                  <a:srgbClr val="C00000"/>
                </a:solidFill>
              </a:rPr>
              <a:t>альтернативой </a:t>
            </a:r>
            <a:r>
              <a:rPr lang="ru-RU" dirty="0"/>
              <a:t>– добавление и исключение альтернативного входа, модификация указателя альтернативного входа, предоставление списка альтернативных входов;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b="1" i="1" dirty="0">
                <a:solidFill>
                  <a:srgbClr val="C00000"/>
                </a:solidFill>
              </a:rPr>
              <a:t>Д</a:t>
            </a:r>
            <a:r>
              <a:rPr lang="ru-RU" b="1" i="1" dirty="0" smtClean="0">
                <a:solidFill>
                  <a:srgbClr val="C00000"/>
                </a:solidFill>
              </a:rPr>
              <a:t>ублирование</a:t>
            </a:r>
            <a:r>
              <a:rPr lang="ru-RU" dirty="0" smtClean="0"/>
              <a:t> </a:t>
            </a:r>
            <a:r>
              <a:rPr lang="ru-RU" dirty="0"/>
              <a:t>– инициация, завершение, возобновление дублирования.</a:t>
            </a:r>
          </a:p>
          <a:p>
            <a:pPr>
              <a:buFont typeface="Wingdings" panose="05000000000000000000" pitchFamily="2" charset="2"/>
              <a:buChar char="ü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02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4" y="-819472"/>
            <a:ext cx="8579296" cy="1600200"/>
          </a:xfrm>
        </p:spPr>
        <p:txBody>
          <a:bodyPr/>
          <a:lstStyle/>
          <a:p>
            <a:r>
              <a:rPr lang="ru-RU" dirty="0" smtClean="0"/>
              <a:t>Служба справочника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95835" y="-1506779"/>
            <a:ext cx="2952329" cy="82186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4437112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Схема справочной службы подсети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2554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035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положения и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i="1" dirty="0" smtClean="0">
                <a:solidFill>
                  <a:srgbClr val="C00000"/>
                </a:solidFill>
              </a:rPr>
              <a:t>Подсистема</a:t>
            </a:r>
            <a:r>
              <a:rPr lang="ru-RU" i="1" dirty="0" smtClean="0"/>
              <a:t> (</a:t>
            </a:r>
            <a:r>
              <a:rPr lang="en-US" i="1" dirty="0" smtClean="0"/>
              <a:t>N</a:t>
            </a:r>
            <a:r>
              <a:rPr lang="ru-RU" i="1" dirty="0" smtClean="0"/>
              <a:t>-подсистема) </a:t>
            </a:r>
            <a:r>
              <a:rPr lang="ru-RU" dirty="0" smtClean="0"/>
              <a:t>– это компонента иерархического разделения функций открытой системы, которая непосредственно взаимодействует только со смежной верхней или со смежной нижней компонентой такого разделения.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N</a:t>
            </a:r>
            <a:r>
              <a:rPr lang="ru-RU" i="1" dirty="0" smtClean="0">
                <a:solidFill>
                  <a:srgbClr val="C00000"/>
                </a:solidFill>
              </a:rPr>
              <a:t>-уровень </a:t>
            </a:r>
            <a:r>
              <a:rPr lang="ru-RU" dirty="0" smtClean="0"/>
              <a:t>– подмножество архитектуры ВОС, образованное подсистемами одного и того же ранга </a:t>
            </a:r>
            <a:r>
              <a:rPr lang="en-US" dirty="0" smtClean="0"/>
              <a:t>N</a:t>
            </a:r>
            <a:r>
              <a:rPr lang="ru-RU" dirty="0" smtClean="0"/>
              <a:t>.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N</a:t>
            </a:r>
            <a:r>
              <a:rPr lang="ru-RU" i="1" dirty="0" smtClean="0">
                <a:solidFill>
                  <a:srgbClr val="C00000"/>
                </a:solidFill>
              </a:rPr>
              <a:t>-объект (прикладной логический объект) </a:t>
            </a:r>
            <a:r>
              <a:rPr lang="ru-RU" dirty="0" smtClean="0"/>
              <a:t>– активный элемент внутри </a:t>
            </a:r>
            <a:r>
              <a:rPr lang="en-US" dirty="0" smtClean="0"/>
              <a:t>N</a:t>
            </a:r>
            <a:r>
              <a:rPr lang="ru-RU" dirty="0" smtClean="0"/>
              <a:t>-подсистемы, выполняющий некоторое подмножество ее функций. Возможные действия </a:t>
            </a:r>
            <a:r>
              <a:rPr lang="en-US" dirty="0" smtClean="0"/>
              <a:t>N</a:t>
            </a:r>
            <a:r>
              <a:rPr lang="ru-RU" dirty="0" smtClean="0"/>
              <a:t>-объектов называются </a:t>
            </a:r>
            <a:r>
              <a:rPr lang="en-US" i="1" dirty="0" smtClean="0"/>
              <a:t>N</a:t>
            </a:r>
            <a:r>
              <a:rPr lang="ru-RU" i="1" dirty="0" smtClean="0"/>
              <a:t>-функциями</a:t>
            </a:r>
            <a:r>
              <a:rPr lang="ru-RU" dirty="0" smtClean="0"/>
              <a:t>.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N</a:t>
            </a:r>
            <a:r>
              <a:rPr lang="ru-RU" i="1" dirty="0" smtClean="0">
                <a:solidFill>
                  <a:srgbClr val="C00000"/>
                </a:solidFill>
              </a:rPr>
              <a:t>-протокол </a:t>
            </a:r>
            <a:r>
              <a:rPr lang="ru-RU" dirty="0" smtClean="0"/>
              <a:t>– набор правил и форматов, который определяет функционирование </a:t>
            </a:r>
            <a:r>
              <a:rPr lang="en-US" dirty="0" smtClean="0"/>
              <a:t>N</a:t>
            </a:r>
            <a:r>
              <a:rPr lang="ru-RU" dirty="0" smtClean="0"/>
              <a:t>-объектов, при выполнении ими </a:t>
            </a:r>
            <a:r>
              <a:rPr lang="en-US" dirty="0" smtClean="0"/>
              <a:t>N</a:t>
            </a:r>
            <a:r>
              <a:rPr lang="ru-RU" dirty="0"/>
              <a:t>-</a:t>
            </a:r>
            <a:r>
              <a:rPr lang="ru-RU" dirty="0" smtClean="0"/>
              <a:t>функций.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135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положения </a:t>
            </a:r>
            <a:r>
              <a:rPr lang="ru-RU" dirty="0"/>
              <a:t>и понятия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03" y="2131115"/>
            <a:ext cx="6273931" cy="179095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40" y="4941168"/>
            <a:ext cx="6230255" cy="1790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4635" y="1484784"/>
            <a:ext cx="655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-объекты имеются на каждом уровне, 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-подсистема состоит </a:t>
            </a:r>
          </a:p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из одного или нескольких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N-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объектов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0895" y="4006403"/>
            <a:ext cx="7184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Пунктир стрелок символизирует логический характер связи, </a:t>
            </a:r>
          </a:p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изображаемой этими линиями. Реальная передача </a:t>
            </a:r>
          </a:p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информации осуществляется, конечно, только через физическую среду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8970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положения и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Возможны случаи, когда услуги, предоставляемые </a:t>
            </a:r>
            <a:r>
              <a:rPr lang="en-US" sz="2000" dirty="0" smtClean="0"/>
              <a:t>(N-1)</a:t>
            </a:r>
            <a:r>
              <a:rPr lang="ru-RU" sz="2000" dirty="0" smtClean="0"/>
              <a:t>-уровнем, не позволяет напрямую взаимодействовать между всеми </a:t>
            </a:r>
            <a:r>
              <a:rPr lang="en-US" sz="2000" dirty="0" smtClean="0"/>
              <a:t>N-</a:t>
            </a:r>
            <a:r>
              <a:rPr lang="ru-RU" sz="2000" dirty="0" smtClean="0"/>
              <a:t>объектами.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В этих случаях взаимодействие может осуществляться, если некоторый другой </a:t>
            </a:r>
            <a:r>
              <a:rPr lang="en-US" sz="2000" dirty="0" smtClean="0"/>
              <a:t>N</a:t>
            </a:r>
            <a:r>
              <a:rPr lang="ru-RU" sz="2000" dirty="0" smtClean="0"/>
              <a:t>-объект выполняет функцию </a:t>
            </a:r>
            <a:r>
              <a:rPr lang="ru-RU" sz="2000" dirty="0" smtClean="0">
                <a:solidFill>
                  <a:srgbClr val="C00000"/>
                </a:solidFill>
              </a:rPr>
              <a:t>ретранслятора (</a:t>
            </a:r>
            <a:r>
              <a:rPr lang="en-US" sz="2000" dirty="0" smtClean="0">
                <a:solidFill>
                  <a:srgbClr val="C00000"/>
                </a:solidFill>
              </a:rPr>
              <a:t>N</a:t>
            </a:r>
            <a:r>
              <a:rPr lang="ru-RU" sz="2000" dirty="0" smtClean="0">
                <a:solidFill>
                  <a:srgbClr val="C00000"/>
                </a:solidFill>
              </a:rPr>
              <a:t>-объект-ретранслятор)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85531"/>
            <a:ext cx="620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Связь </a:t>
            </a:r>
            <a:r>
              <a:rPr lang="en-US" b="1" dirty="0" smtClean="0"/>
              <a:t>N</a:t>
            </a:r>
            <a:r>
              <a:rPr lang="ru-RU" b="1" dirty="0" smtClean="0"/>
              <a:t>-объектов с использованием услуг </a:t>
            </a:r>
            <a:r>
              <a:rPr lang="en-US" b="1" dirty="0" smtClean="0"/>
              <a:t>(N</a:t>
            </a:r>
            <a:r>
              <a:rPr lang="ru-RU" b="1" dirty="0" smtClean="0"/>
              <a:t>-1)-уровня и через </a:t>
            </a:r>
            <a:r>
              <a:rPr lang="en-US" b="1" dirty="0" smtClean="0"/>
              <a:t>N</a:t>
            </a:r>
            <a:r>
              <a:rPr lang="ru-RU" b="1" dirty="0" smtClean="0"/>
              <a:t>-объект-ретранслятор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7" y="3704281"/>
            <a:ext cx="77533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459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положения и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1800" i="1" dirty="0" smtClean="0">
                <a:solidFill>
                  <a:srgbClr val="C00000"/>
                </a:solidFill>
              </a:rPr>
              <a:t>Услуга уровня </a:t>
            </a:r>
            <a:r>
              <a:rPr lang="ru-RU" sz="1800" dirty="0" smtClean="0"/>
              <a:t>– это функциональная возможность, которую данный уровень вместе с нижерасположенными уровнями обеспечивает смежному верхнему уровню («набор услуг» → «служба» или «сервис»).</a:t>
            </a:r>
          </a:p>
          <a:p>
            <a:pPr marL="0" indent="0">
              <a:buNone/>
            </a:pPr>
            <a:r>
              <a:rPr lang="ru-RU" sz="1800" dirty="0" smtClean="0"/>
              <a:t>Объекты смежных уровней взаимодействуют друг с другом через </a:t>
            </a:r>
            <a:r>
              <a:rPr lang="ru-RU" sz="1800" u="sng" dirty="0" smtClean="0"/>
              <a:t>общую границу</a:t>
            </a:r>
            <a:r>
              <a:rPr lang="ru-RU" sz="1800" dirty="0" smtClean="0"/>
              <a:t>. Для локализации мест, в которых происходит взаимодействие, используется понятие </a:t>
            </a:r>
            <a:r>
              <a:rPr lang="ru-RU" sz="1800" b="1" dirty="0" smtClean="0"/>
              <a:t>точки доступа к </a:t>
            </a:r>
            <a:r>
              <a:rPr lang="en-US" sz="1800" b="1" dirty="0" smtClean="0"/>
              <a:t>N</a:t>
            </a:r>
            <a:r>
              <a:rPr lang="ru-RU" sz="1800" b="1" dirty="0" smtClean="0"/>
              <a:t>-службе</a:t>
            </a:r>
            <a:r>
              <a:rPr lang="ru-RU" sz="1800" dirty="0" smtClean="0"/>
              <a:t>.</a:t>
            </a:r>
            <a:endParaRPr lang="ru-RU" sz="1800" dirty="0"/>
          </a:p>
          <a:p>
            <a:pPr marL="0" indent="0">
              <a:buNone/>
            </a:pPr>
            <a:r>
              <a:rPr lang="en-US" sz="1800" i="1" dirty="0" smtClean="0">
                <a:solidFill>
                  <a:srgbClr val="C00000"/>
                </a:solidFill>
              </a:rPr>
              <a:t>N</a:t>
            </a:r>
            <a:r>
              <a:rPr lang="ru-RU" sz="1800" i="1" dirty="0" smtClean="0">
                <a:solidFill>
                  <a:srgbClr val="C00000"/>
                </a:solidFill>
              </a:rPr>
              <a:t>-ТДС </a:t>
            </a:r>
            <a:r>
              <a:rPr lang="ru-RU" sz="1800" dirty="0" smtClean="0"/>
              <a:t>– точка, в которой объект </a:t>
            </a:r>
            <a:r>
              <a:rPr lang="en-US" sz="1800" dirty="0" smtClean="0"/>
              <a:t>N</a:t>
            </a:r>
            <a:r>
              <a:rPr lang="ru-RU" sz="1800" dirty="0" smtClean="0"/>
              <a:t>-уровня предоставляет услугу объекту смежного верхнего </a:t>
            </a:r>
            <a:r>
              <a:rPr lang="en-US" sz="1800" dirty="0" smtClean="0"/>
              <a:t>(N+1-</a:t>
            </a:r>
            <a:r>
              <a:rPr lang="ru-RU" sz="1800" dirty="0" smtClean="0"/>
              <a:t>го</a:t>
            </a:r>
            <a:r>
              <a:rPr lang="en-US" sz="1800" dirty="0" smtClean="0"/>
              <a:t>)</a:t>
            </a:r>
            <a:r>
              <a:rPr lang="ru-RU" sz="1800" dirty="0" smtClean="0"/>
              <a:t> уровня.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96" y="3733698"/>
            <a:ext cx="6593672" cy="26936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5656" y="6427310"/>
            <a:ext cx="620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Отношения </a:t>
            </a:r>
            <a:r>
              <a:rPr lang="en-US" b="1" dirty="0" smtClean="0"/>
              <a:t>(N+1)</a:t>
            </a:r>
            <a:r>
              <a:rPr lang="ru-RU" b="1" dirty="0" smtClean="0"/>
              <a:t>- и</a:t>
            </a:r>
            <a:r>
              <a:rPr lang="en-US" b="1" dirty="0" smtClean="0"/>
              <a:t> N</a:t>
            </a:r>
            <a:r>
              <a:rPr lang="ru-RU" b="1" dirty="0" smtClean="0"/>
              <a:t>-объектов и ТДС </a:t>
            </a:r>
          </a:p>
        </p:txBody>
      </p:sp>
    </p:spTree>
    <p:extLst>
      <p:ext uri="{BB962C8B-B14F-4D97-AF65-F5344CB8AC3E}">
        <p14:creationId xmlns:p14="http://schemas.microsoft.com/office/powerpoint/2010/main" val="3619984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положения и понятия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i="1" dirty="0" smtClean="0">
                <a:solidFill>
                  <a:srgbClr val="C00000"/>
                </a:solidFill>
              </a:rPr>
              <a:t>Пространство наименований </a:t>
            </a:r>
            <a:r>
              <a:rPr lang="ru-RU" sz="2000" dirty="0" smtClean="0"/>
              <a:t>– это подмножество наименований в среде ВОС</a:t>
            </a:r>
            <a:endParaRPr lang="ru-RU" sz="20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627784" y="2033054"/>
            <a:ext cx="1440160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148063" y="2033054"/>
            <a:ext cx="1584176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53816" y="2323951"/>
            <a:ext cx="2776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Локальное наименование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наименование, уникальное 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 некотором пространстве 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наименований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82896" y="2323951"/>
            <a:ext cx="28384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Глобальное наименование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наименование, уникальное 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среде ВОС и состоящее </a:t>
            </a:r>
          </a:p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из </a:t>
            </a:r>
            <a:r>
              <a:rPr lang="ru-RU" sz="16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имени пространства </a:t>
            </a:r>
          </a:p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наименований и </a:t>
            </a:r>
            <a:r>
              <a:rPr lang="ru-RU" sz="16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локального </a:t>
            </a:r>
          </a:p>
          <a:p>
            <a:r>
              <a:rPr lang="ru-RU" sz="16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наименования</a:t>
            </a:r>
            <a:endParaRPr lang="ru-RU" sz="16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600" y="494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4077072"/>
            <a:ext cx="8120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+mj-lt"/>
              </a:rPr>
              <a:t>N</a:t>
            </a:r>
            <a:r>
              <a:rPr lang="ru-RU" sz="2000" i="1" dirty="0">
                <a:solidFill>
                  <a:srgbClr val="C00000"/>
                </a:solidFill>
                <a:latin typeface="+mj-lt"/>
              </a:rPr>
              <a:t>-справочник 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–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N-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функция, преобразующая глобальное наименование </a:t>
            </a: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-объекта </a:t>
            </a:r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в 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адрес одной из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(N-1)-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ТДС, к которой прикреплен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-объект.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536" y="5126206"/>
            <a:ext cx="8605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+mj-lt"/>
              </a:rPr>
              <a:t>N</a:t>
            </a:r>
            <a:r>
              <a:rPr lang="ru-RU" sz="2000" i="1" dirty="0" smtClean="0">
                <a:solidFill>
                  <a:srgbClr val="C00000"/>
                </a:solidFill>
                <a:latin typeface="+mj-lt"/>
              </a:rPr>
              <a:t>-отображение адреса 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–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N-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функция, </a:t>
            </a:r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обеспечивающая отображение между 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</a:t>
            </a:r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 и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(N-1)-</a:t>
            </a:r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адресами, связанными с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</a:t>
            </a:r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-объектом.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0896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положения и понятия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8219256" cy="609600"/>
          </a:xfrm>
        </p:spPr>
        <p:txBody>
          <a:bodyPr/>
          <a:lstStyle/>
          <a:p>
            <a:r>
              <a:rPr lang="ru-RU" sz="2200" i="1" dirty="0" smtClean="0">
                <a:solidFill>
                  <a:srgbClr val="C00000"/>
                </a:solidFill>
              </a:rPr>
              <a:t>Соединение</a:t>
            </a:r>
            <a:r>
              <a:rPr lang="ru-RU" sz="2200" dirty="0" smtClean="0"/>
              <a:t> – средство взаимодействия объектов уровня.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467544" y="2420888"/>
            <a:ext cx="4041648" cy="381642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ctr"/>
            <a:r>
              <a:rPr lang="ru-RU" b="1" i="1" dirty="0" smtClean="0">
                <a:solidFill>
                  <a:srgbClr val="C00000"/>
                </a:solidFill>
              </a:rPr>
              <a:t>Взаимосвязь с установлением соединения </a:t>
            </a:r>
            <a:r>
              <a:rPr lang="ru-RU" dirty="0" smtClean="0"/>
              <a:t>предполагает, что перед обменом данными логические объекты двух взаимодействующих друг с другом реальных открытых систем выполняют процедуры, связанные с установлением логического соединения между ними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4644008" y="2420888"/>
            <a:ext cx="4041648" cy="381642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2200" b="1" i="1" dirty="0">
                <a:solidFill>
                  <a:srgbClr val="C00000"/>
                </a:solidFill>
              </a:rPr>
              <a:t>Взаимосвязь без установления соединения </a:t>
            </a:r>
            <a:r>
              <a:rPr lang="ru-RU" sz="2200" dirty="0"/>
              <a:t>основана на том, что логические объекты взаимодействующих систем знают всё необходимое друг о друге заранее и осуществляют обмен данными, не предупреждая партнера по обмену.</a:t>
            </a:r>
          </a:p>
        </p:txBody>
      </p:sp>
    </p:spTree>
    <p:extLst>
      <p:ext uri="{BB962C8B-B14F-4D97-AF65-F5344CB8AC3E}">
        <p14:creationId xmlns:p14="http://schemas.microsoft.com/office/powerpoint/2010/main" val="212831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 animBg="1"/>
      <p:bldP spid="6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472"/>
            <a:ext cx="8229600" cy="1123528"/>
          </a:xfrm>
        </p:spPr>
        <p:txBody>
          <a:bodyPr/>
          <a:lstStyle/>
          <a:p>
            <a:r>
              <a:rPr lang="ru-RU" dirty="0" smtClean="0"/>
              <a:t>Функции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Каждый </a:t>
            </a:r>
            <a:r>
              <a:rPr lang="en-US" dirty="0" smtClean="0"/>
              <a:t>N-</a:t>
            </a:r>
            <a:r>
              <a:rPr lang="ru-RU" dirty="0" smtClean="0"/>
              <a:t>уровень может быть описан </a:t>
            </a:r>
            <a:r>
              <a:rPr lang="ru-RU" dirty="0" smtClean="0">
                <a:solidFill>
                  <a:srgbClr val="C00000"/>
                </a:solidFill>
              </a:rPr>
              <a:t>совокупностью выполняемых им функций</a:t>
            </a:r>
            <a:r>
              <a:rPr lang="ru-RU" dirty="0" smtClean="0"/>
              <a:t>. Эти функции, в общем случае, включают в себя:</a:t>
            </a:r>
          </a:p>
          <a:p>
            <a:r>
              <a:rPr lang="ru-RU" dirty="0" smtClean="0"/>
              <a:t>Выбор </a:t>
            </a:r>
            <a:r>
              <a:rPr lang="ru-RU" dirty="0"/>
              <a:t>протокола</a:t>
            </a:r>
          </a:p>
          <a:p>
            <a:r>
              <a:rPr lang="ru-RU" dirty="0"/>
              <a:t>Установление и расторжение соединения</a:t>
            </a:r>
          </a:p>
          <a:p>
            <a:r>
              <a:rPr lang="ru-RU" dirty="0"/>
              <a:t>Мультиплексирование и расщепление соединений</a:t>
            </a:r>
          </a:p>
          <a:p>
            <a:r>
              <a:rPr lang="ru-RU" dirty="0"/>
              <a:t>Передача нормальных (обычных) данных</a:t>
            </a:r>
          </a:p>
          <a:p>
            <a:r>
              <a:rPr lang="ru-RU" dirty="0"/>
              <a:t>Передача срочных (внеочередных) данных</a:t>
            </a:r>
          </a:p>
          <a:p>
            <a:r>
              <a:rPr lang="ru-RU" dirty="0"/>
              <a:t>Управление потоком данных</a:t>
            </a:r>
          </a:p>
          <a:p>
            <a:r>
              <a:rPr lang="ru-RU" dirty="0"/>
              <a:t>Сегментирование, блокирование и сцепление данных</a:t>
            </a:r>
          </a:p>
          <a:p>
            <a:r>
              <a:rPr lang="ru-RU" dirty="0"/>
              <a:t>Организация последовательности</a:t>
            </a:r>
          </a:p>
          <a:p>
            <a:r>
              <a:rPr lang="ru-RU" dirty="0"/>
              <a:t>Защита от ошибок</a:t>
            </a:r>
          </a:p>
          <a:p>
            <a:r>
              <a:rPr lang="ru-RU" dirty="0"/>
              <a:t>Маршрутизация 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6165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350"/>
                            </p:stCondLst>
                            <p:childTnLst>
                              <p:par>
                                <p:cTn id="74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200"/>
                            </p:stCondLst>
                            <p:childTnLst>
                              <p:par>
                                <p:cTn id="77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3225"/>
                            </p:stCondLst>
                            <p:childTnLst>
                              <p:par>
                                <p:cTn id="80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050"/>
                            </p:stCondLst>
                            <p:childTnLst>
                              <p:par>
                                <p:cTn id="83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925"/>
                            </p:stCondLst>
                            <p:childTnLst>
                              <p:par>
                                <p:cTn id="86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500"/>
                            </p:stCondLst>
                            <p:childTnLst>
                              <p:par>
                                <p:cTn id="89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6600"/>
                            </p:stCondLst>
                            <p:childTnLst>
                              <p:par>
                                <p:cTn id="92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7325"/>
                            </p:stCondLst>
                            <p:childTnLst>
                              <p:par>
                                <p:cTn id="95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7675"/>
                            </p:stCondLst>
                            <p:childTnLst>
                              <p:par>
                                <p:cTn id="9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Понятие сервиса как совокупности услуг уровня формализовать непросто. При рассмотрении сервиса используют понятие блока данных службы (БДС).</a:t>
            </a:r>
          </a:p>
          <a:p>
            <a:pPr marL="0" indent="0">
              <a:buNone/>
            </a:pPr>
            <a:r>
              <a:rPr lang="ru-RU" i="1" dirty="0" smtClean="0">
                <a:solidFill>
                  <a:srgbClr val="C00000"/>
                </a:solidFill>
              </a:rPr>
              <a:t>БДС</a:t>
            </a:r>
            <a:r>
              <a:rPr lang="ru-RU" dirty="0" smtClean="0"/>
              <a:t> – это данные пользователя услуг некоторого уровня, идентичность которых при передаче по соединению сохраняется.</a:t>
            </a:r>
          </a:p>
          <a:p>
            <a:pPr marL="0" indent="0">
              <a:buNone/>
            </a:pPr>
            <a:r>
              <a:rPr lang="ru-RU" dirty="0" smtClean="0"/>
              <a:t>Служба (сервис) формально описывается набором </a:t>
            </a:r>
            <a:r>
              <a:rPr lang="ru-RU" dirty="0" smtClean="0">
                <a:solidFill>
                  <a:srgbClr val="C00000"/>
                </a:solidFill>
              </a:rPr>
              <a:t>примитивов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C00000"/>
                </a:solidFill>
              </a:rPr>
              <a:t>операций</a:t>
            </a:r>
            <a:r>
              <a:rPr lang="ru-RU" dirty="0" smtClean="0"/>
              <a:t>, доступных пользователю или другой сущности для получения сервиса. Эти примитивы заставляют службу выполнять некоторые действия или служат ответами на действия сущности того уровня.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083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Эталонная модель ВОС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/>
          <a:lstStyle/>
          <a:p>
            <a:r>
              <a:rPr lang="ru-RU" dirty="0" smtClean="0"/>
              <a:t>Глава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41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Абстрактная </a:t>
            </a:r>
            <a:r>
              <a:rPr lang="ru-RU" dirty="0" smtClean="0">
                <a:solidFill>
                  <a:srgbClr val="C00000"/>
                </a:solidFill>
              </a:rPr>
              <a:t>модель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C00000"/>
                </a:solidFill>
              </a:rPr>
              <a:t>службы</a:t>
            </a:r>
            <a:r>
              <a:rPr lang="ru-RU" dirty="0" smtClean="0"/>
              <a:t> уровня включает в себя следующие понятия:</a:t>
            </a:r>
          </a:p>
          <a:p>
            <a:r>
              <a:rPr lang="ru-RU" i="1" dirty="0" smtClean="0">
                <a:solidFill>
                  <a:srgbClr val="C00000"/>
                </a:solidFill>
              </a:rPr>
              <a:t>Пользователь службы </a:t>
            </a:r>
            <a:r>
              <a:rPr lang="ru-RU" dirty="0" smtClean="0"/>
              <a:t>– объект в некоторой системе, который использует службу через точку доступа к службе (ТДС).</a:t>
            </a:r>
          </a:p>
          <a:p>
            <a:r>
              <a:rPr lang="ru-RU" i="1" dirty="0" smtClean="0">
                <a:solidFill>
                  <a:srgbClr val="C00000"/>
                </a:solidFill>
              </a:rPr>
              <a:t>Поставщик службы </a:t>
            </a:r>
            <a:r>
              <a:rPr lang="ru-RU" dirty="0" smtClean="0"/>
              <a:t>– некоторое множество объектов, обеспечивающих службу для ее пользователей.</a:t>
            </a:r>
          </a:p>
          <a:p>
            <a:r>
              <a:rPr lang="ru-RU" i="1" dirty="0" smtClean="0">
                <a:solidFill>
                  <a:srgbClr val="C00000"/>
                </a:solidFill>
              </a:rPr>
              <a:t>Примитив службы </a:t>
            </a:r>
            <a:r>
              <a:rPr lang="ru-RU" dirty="0" smtClean="0"/>
              <a:t>– абстрактное, не зависящее от конкретной реализации представление взаимодействия между пользователем и поставщиком службы.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9618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Сервис уровня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6967" y="5726702"/>
            <a:ext cx="620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Модель службы уровня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5" y="2132856"/>
            <a:ext cx="8237136" cy="3024336"/>
          </a:xfrm>
        </p:spPr>
      </p:pic>
    </p:spTree>
    <p:extLst>
      <p:ext uri="{BB962C8B-B14F-4D97-AF65-F5344CB8AC3E}">
        <p14:creationId xmlns:p14="http://schemas.microsoft.com/office/powerpoint/2010/main" val="304816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Типизация примитивов</a:t>
            </a:r>
            <a:r>
              <a:rPr lang="ru-RU" dirty="0" smtClean="0"/>
              <a:t>:</a:t>
            </a:r>
          </a:p>
          <a:p>
            <a:r>
              <a:rPr lang="ru-RU" i="1" dirty="0" smtClean="0"/>
              <a:t>Примитив запроса </a:t>
            </a:r>
            <a:r>
              <a:rPr lang="ru-RU" dirty="0" smtClean="0"/>
              <a:t>(</a:t>
            </a:r>
            <a:r>
              <a:rPr lang="en-US" dirty="0" smtClean="0"/>
              <a:t>request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i="1" dirty="0" smtClean="0"/>
              <a:t>Примитив индикации </a:t>
            </a:r>
            <a:r>
              <a:rPr lang="ru-RU" dirty="0" smtClean="0"/>
              <a:t>(</a:t>
            </a:r>
            <a:r>
              <a:rPr lang="en-US" dirty="0" smtClean="0"/>
              <a:t>indication</a:t>
            </a:r>
            <a:r>
              <a:rPr lang="ru-RU" dirty="0" smtClean="0"/>
              <a:t>)</a:t>
            </a:r>
          </a:p>
          <a:p>
            <a:r>
              <a:rPr lang="ru-RU" i="1" dirty="0" smtClean="0"/>
              <a:t>Примитив ответа</a:t>
            </a:r>
            <a:r>
              <a:rPr lang="en-US" i="1" dirty="0" smtClean="0"/>
              <a:t> </a:t>
            </a:r>
            <a:r>
              <a:rPr lang="en-US" dirty="0" smtClean="0"/>
              <a:t>(response)</a:t>
            </a:r>
            <a:endParaRPr lang="ru-RU" dirty="0" smtClean="0"/>
          </a:p>
          <a:p>
            <a:r>
              <a:rPr lang="ru-RU" i="1" dirty="0" smtClean="0"/>
              <a:t>Примитив подтверждения</a:t>
            </a:r>
            <a:r>
              <a:rPr lang="en-US" i="1" dirty="0" smtClean="0"/>
              <a:t> </a:t>
            </a:r>
            <a:r>
              <a:rPr lang="en-US" dirty="0" smtClean="0"/>
              <a:t>(confirmation)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92355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7023" y="116632"/>
            <a:ext cx="8229600" cy="907504"/>
          </a:xfrm>
        </p:spPr>
        <p:txBody>
          <a:bodyPr/>
          <a:lstStyle/>
          <a:p>
            <a:r>
              <a:rPr lang="ru-RU" dirty="0"/>
              <a:t>Сервис уровня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06" y="2054295"/>
            <a:ext cx="6384185" cy="3672407"/>
          </a:xfrm>
        </p:spPr>
      </p:pic>
      <p:sp>
        <p:nvSpPr>
          <p:cNvPr id="6" name="TextBox 5"/>
          <p:cNvSpPr txBox="1"/>
          <p:nvPr/>
        </p:nvSpPr>
        <p:spPr>
          <a:xfrm>
            <a:off x="1496967" y="5726702"/>
            <a:ext cx="620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Элементы стандартной диаграммы последовательности примитивов (</a:t>
            </a:r>
            <a:r>
              <a:rPr lang="en-US" b="1" dirty="0" smtClean="0"/>
              <a:t>t</a:t>
            </a:r>
            <a:r>
              <a:rPr lang="en-US" b="1" baseline="-25000" dirty="0" smtClean="0"/>
              <a:t>1 </a:t>
            </a:r>
            <a:r>
              <a:rPr lang="en-US" b="1" dirty="0" smtClean="0"/>
              <a:t>&gt; t</a:t>
            </a:r>
            <a:r>
              <a:rPr lang="en-US" b="1" baseline="-25000" dirty="0" smtClean="0"/>
              <a:t>2</a:t>
            </a:r>
            <a:r>
              <a:rPr lang="ru-RU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95608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Примитивы </a:t>
            </a:r>
            <a:r>
              <a:rPr lang="ru-RU" sz="2200" dirty="0">
                <a:solidFill>
                  <a:srgbClr val="C00000"/>
                </a:solidFill>
                <a:latin typeface="+mj-lt"/>
              </a:rPr>
              <a:t>запроса</a:t>
            </a:r>
            <a:r>
              <a:rPr lang="ru-R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и </a:t>
            </a:r>
            <a:r>
              <a:rPr lang="ru-RU" sz="2200" dirty="0">
                <a:solidFill>
                  <a:srgbClr val="C00000"/>
                </a:solidFill>
                <a:latin typeface="+mj-lt"/>
              </a:rPr>
              <a:t>ответа</a:t>
            </a:r>
            <a:r>
              <a:rPr lang="ru-R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передаются от пользователей службы в сторону его поставщика, а </a:t>
            </a:r>
            <a:r>
              <a:rPr lang="ru-RU" sz="2200" dirty="0">
                <a:solidFill>
                  <a:srgbClr val="C00000"/>
                </a:solidFill>
                <a:latin typeface="+mj-lt"/>
              </a:rPr>
              <a:t>индикации</a:t>
            </a:r>
            <a:r>
              <a:rPr lang="ru-R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и </a:t>
            </a:r>
            <a:r>
              <a:rPr lang="ru-RU" sz="2200" dirty="0">
                <a:solidFill>
                  <a:srgbClr val="C00000"/>
                </a:solidFill>
                <a:latin typeface="+mj-lt"/>
              </a:rPr>
              <a:t>подтверждения</a:t>
            </a:r>
            <a:r>
              <a:rPr lang="ru-R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– в обратном направлении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0508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2465115"/>
          </a:xfrm>
        </p:spPr>
        <p:txBody>
          <a:bodyPr/>
          <a:lstStyle/>
          <a:p>
            <a:pPr marL="0" indent="0" algn="ctr">
              <a:buNone/>
            </a:pPr>
            <a:r>
              <a:rPr lang="ru-RU" i="1" dirty="0" smtClean="0"/>
              <a:t>Модель поставщика службы:</a:t>
            </a:r>
            <a:r>
              <a:rPr lang="ru-RU" i="1" dirty="0"/>
              <a:t> </a:t>
            </a:r>
            <a:r>
              <a:rPr lang="ru-RU" dirty="0"/>
              <a:t>в</a:t>
            </a:r>
            <a:r>
              <a:rPr lang="ru-RU" dirty="0" smtClean="0"/>
              <a:t>заимодействие между пользователем и поставщиком, описываемое примитивом службы, считается мгновенным событием, которое не может быть прервано другим взаимодействием.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31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Сервис уровня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658" y="1672188"/>
            <a:ext cx="4620329" cy="4608512"/>
          </a:xfrm>
        </p:spPr>
      </p:pic>
      <p:sp>
        <p:nvSpPr>
          <p:cNvPr id="6" name="TextBox 5"/>
          <p:cNvSpPr txBox="1"/>
          <p:nvPr/>
        </p:nvSpPr>
        <p:spPr>
          <a:xfrm>
            <a:off x="1496967" y="6097921"/>
            <a:ext cx="620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Модель поставщика службы</a:t>
            </a:r>
          </a:p>
        </p:txBody>
      </p:sp>
    </p:spTree>
    <p:extLst>
      <p:ext uri="{BB962C8B-B14F-4D97-AF65-F5344CB8AC3E}">
        <p14:creationId xmlns:p14="http://schemas.microsoft.com/office/powerpoint/2010/main" val="1203314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Формализмы описания сервиса и протоколов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описания протоколов и сервисов используются </a:t>
            </a:r>
            <a:r>
              <a:rPr lang="ru-RU" i="1" dirty="0" smtClean="0">
                <a:solidFill>
                  <a:srgbClr val="C00000"/>
                </a:solidFill>
              </a:rPr>
              <a:t>методы формального описания</a:t>
            </a:r>
            <a:r>
              <a:rPr lang="ru-RU" dirty="0" smtClean="0"/>
              <a:t> (МФО), полно и однозначно определяющие все аспекты взаимодействия.</a:t>
            </a:r>
          </a:p>
          <a:p>
            <a:pPr marL="0" indent="0">
              <a:buNone/>
            </a:pPr>
            <a:r>
              <a:rPr lang="ru-RU" dirty="0" smtClean="0"/>
              <a:t>При определении сервиса внутренняя природа и структура уровня несущественны – внимание концентрируется на наблюдаемом </a:t>
            </a:r>
            <a:r>
              <a:rPr lang="ru-RU" dirty="0" smtClean="0">
                <a:solidFill>
                  <a:srgbClr val="C00000"/>
                </a:solidFill>
              </a:rPr>
              <a:t>поведении уровня в терминах входных и выходных событий, происходящих на его границе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491058"/>
            <a:ext cx="4752528" cy="16742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9152" y="6096034"/>
            <a:ext cx="620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Внешнее поведение уровня</a:t>
            </a:r>
          </a:p>
        </p:txBody>
      </p:sp>
    </p:spTree>
    <p:extLst>
      <p:ext uri="{BB962C8B-B14F-4D97-AF65-F5344CB8AC3E}">
        <p14:creationId xmlns:p14="http://schemas.microsoft.com/office/powerpoint/2010/main" val="1729939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Формализмы описания сервиса и протоколов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 smtClean="0">
                <a:solidFill>
                  <a:srgbClr val="C00000"/>
                </a:solidFill>
              </a:rPr>
              <a:t>Внутренняя структура </a:t>
            </a:r>
            <a:r>
              <a:rPr lang="ru-RU" sz="2000" dirty="0" smtClean="0"/>
              <a:t>уровня определяется для более детального рассмотрения формальной спецификации требований. Как правило, уровень состоит из набора объектов, взаимодействующих друг с другом для согласования своих действий.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88" y="2897482"/>
            <a:ext cx="5832648" cy="3383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8788" y="6215191"/>
            <a:ext cx="620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Внутренняя структура уровня: взаимосвязь одноуровневых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2797194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Формализмы описания сервисов и протоколов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Лежащие в основе МФО модели могут быть разделены на две группы:</a:t>
            </a:r>
          </a:p>
          <a:p>
            <a:r>
              <a:rPr lang="ru-RU" i="1" dirty="0" smtClean="0">
                <a:solidFill>
                  <a:srgbClr val="C00000"/>
                </a:solidFill>
              </a:rPr>
              <a:t>Автоматные модели</a:t>
            </a:r>
          </a:p>
          <a:p>
            <a:r>
              <a:rPr lang="ru-RU" i="1" dirty="0" smtClean="0">
                <a:solidFill>
                  <a:srgbClr val="C00000"/>
                </a:solidFill>
              </a:rPr>
              <a:t>Модели последовательностей</a:t>
            </a:r>
            <a:endParaRPr lang="ru-RU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13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Формализмы описания сервисов и протоколов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b="1" dirty="0" smtClean="0"/>
              <a:t>Автоматные модели</a:t>
            </a:r>
          </a:p>
          <a:p>
            <a:pPr marL="0" indent="0">
              <a:buNone/>
            </a:pPr>
            <a:r>
              <a:rPr lang="ru-RU" dirty="0" smtClean="0"/>
              <a:t>Рассматривается внутреннее состояние объекта спецификации и описывается все возможные изменения этого состояния при воздействии на объект.</a:t>
            </a:r>
          </a:p>
          <a:p>
            <a:pPr marL="0" indent="0">
              <a:buNone/>
            </a:pPr>
            <a:r>
              <a:rPr lang="ru-RU" i="1" dirty="0" smtClean="0">
                <a:solidFill>
                  <a:srgbClr val="C00000"/>
                </a:solidFill>
              </a:rPr>
              <a:t>Конечный автомат (КА) </a:t>
            </a:r>
            <a:r>
              <a:rPr lang="ru-RU" dirty="0" smtClean="0"/>
              <a:t>– множество из 6 объектов:</a:t>
            </a:r>
          </a:p>
          <a:p>
            <a:pPr marL="0" indent="0">
              <a:buNone/>
            </a:pPr>
            <a:r>
              <a:rPr lang="en-US" dirty="0" smtClean="0"/>
              <a:t>KA = {S, I, O, N, M, S</a:t>
            </a:r>
            <a:r>
              <a:rPr lang="ru-RU" baseline="-25000" dirty="0"/>
              <a:t>0</a:t>
            </a:r>
            <a:r>
              <a:rPr lang="en-US" dirty="0" smtClean="0"/>
              <a:t>}</a:t>
            </a:r>
            <a:r>
              <a:rPr lang="ru-RU" dirty="0" smtClean="0"/>
              <a:t>, где </a:t>
            </a:r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ru-RU" dirty="0" smtClean="0"/>
              <a:t> – конечное множество состояний,</a:t>
            </a:r>
          </a:p>
          <a:p>
            <a:pPr marL="0" indent="0">
              <a:buNone/>
            </a:pPr>
            <a:r>
              <a:rPr lang="en-US" dirty="0" smtClean="0"/>
              <a:t>I</a:t>
            </a:r>
            <a:r>
              <a:rPr lang="ru-RU" dirty="0" smtClean="0"/>
              <a:t> – конечное множество входов,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</a:t>
            </a:r>
            <a:r>
              <a:rPr lang="ru-RU" dirty="0" smtClean="0"/>
              <a:t> – конечное множество выходов,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N:I×S → S</a:t>
            </a:r>
            <a:r>
              <a:rPr lang="ru-RU" dirty="0" smtClean="0"/>
              <a:t> – функция переходов,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M:</a:t>
            </a:r>
            <a:r>
              <a:rPr lang="en-US" dirty="0"/>
              <a:t>I×S</a:t>
            </a:r>
            <a:r>
              <a:rPr lang="ru-RU" dirty="0" smtClean="0"/>
              <a:t> </a:t>
            </a:r>
            <a:r>
              <a:rPr lang="en-US" dirty="0" smtClean="0"/>
              <a:t>→ O</a:t>
            </a:r>
            <a:r>
              <a:rPr lang="ru-RU" dirty="0" smtClean="0"/>
              <a:t>– функция выходов,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ru-RU" baseline="-25000" dirty="0" smtClean="0"/>
              <a:t>0</a:t>
            </a:r>
            <a:r>
              <a:rPr lang="ru-RU" dirty="0" smtClean="0"/>
              <a:t> - начальное состояние.</a:t>
            </a:r>
          </a:p>
        </p:txBody>
      </p:sp>
    </p:spTree>
    <p:extLst>
      <p:ext uri="{BB962C8B-B14F-4D97-AF65-F5344CB8AC3E}">
        <p14:creationId xmlns:p14="http://schemas.microsoft.com/office/powerpoint/2010/main" val="3982503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положения и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rgbClr val="C00000"/>
                </a:solidFill>
              </a:rPr>
              <a:t>Эталонная модель взаимодействия открытых систем </a:t>
            </a:r>
            <a:r>
              <a:rPr lang="ru-RU" dirty="0" smtClean="0"/>
              <a:t>(ЭМВОС) представляет собой эквивалентную форму описания информационно-вычислительной сети (ИВС), ее структуры, входящих компонентов, функций информационных ресурсов, а также правил взаимодействия элементов ИВС в процессе функционирования.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642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Формализмы описания сервисов и протоколов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b="1" dirty="0" smtClean="0"/>
              <a:t>Модели последовательностей</a:t>
            </a:r>
          </a:p>
          <a:p>
            <a:pPr marL="0" indent="0">
              <a:buNone/>
            </a:pPr>
            <a:r>
              <a:rPr lang="ru-RU" dirty="0" smtClean="0"/>
              <a:t>Рассматривается только наблюдаемое извне поведение объекта, не делая никаких предположений о его внутренней структуре.</a:t>
            </a:r>
          </a:p>
          <a:p>
            <a:pPr marL="0" indent="0">
              <a:buNone/>
            </a:pPr>
            <a:r>
              <a:rPr lang="ru-RU" i="1" dirty="0" smtClean="0">
                <a:solidFill>
                  <a:srgbClr val="C00000"/>
                </a:solidFill>
              </a:rPr>
              <a:t>Абстрактные типы данных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– формально тройка вида:</a:t>
            </a:r>
          </a:p>
          <a:p>
            <a:pPr marL="0" indent="0">
              <a:buNone/>
            </a:pPr>
            <a:r>
              <a:rPr lang="en-US" dirty="0" smtClean="0"/>
              <a:t>(S, ∑, E)</a:t>
            </a:r>
            <a:r>
              <a:rPr lang="ru-RU" dirty="0" smtClean="0"/>
              <a:t>, где</a:t>
            </a:r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ru-RU" dirty="0" smtClean="0"/>
              <a:t> – конечное множество имен типов,</a:t>
            </a:r>
          </a:p>
          <a:p>
            <a:pPr marL="0" indent="0">
              <a:buNone/>
            </a:pPr>
            <a:r>
              <a:rPr lang="en-US" dirty="0" smtClean="0"/>
              <a:t>∑</a:t>
            </a:r>
            <a:r>
              <a:rPr lang="ru-RU" dirty="0" smtClean="0"/>
              <a:t> - конечное множество имен операций,</a:t>
            </a:r>
          </a:p>
          <a:p>
            <a:pPr marL="0" indent="0">
              <a:buNone/>
            </a:pPr>
            <a:r>
              <a:rPr lang="en-US" dirty="0" smtClean="0"/>
              <a:t>E</a:t>
            </a:r>
            <a:r>
              <a:rPr lang="ru-RU" dirty="0" smtClean="0"/>
              <a:t> – множество аксиом, определяющих результаты операций над определяемыми типами.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052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b="1" dirty="0"/>
              <a:t>UML state </a:t>
            </a:r>
            <a:r>
              <a:rPr lang="en-US" b="1" dirty="0" smtClean="0"/>
              <a:t>diagrams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38" y="2060848"/>
            <a:ext cx="830899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74250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dirty="0" smtClean="0"/>
              <a:t>Наша нотация</a:t>
            </a:r>
            <a:endParaRPr lang="ru-RU" dirty="0"/>
          </a:p>
        </p:txBody>
      </p:sp>
      <p:pic>
        <p:nvPicPr>
          <p:cNvPr id="4101" name="Picture 5" descr="C:\Users\Andrew\Downloads\Untitled Diagram.drawio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55"/>
          <a:stretch/>
        </p:blipFill>
        <p:spPr bwMode="auto">
          <a:xfrm>
            <a:off x="212994" y="980728"/>
            <a:ext cx="8685131" cy="293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19804"/>
              </p:ext>
            </p:extLst>
          </p:nvPr>
        </p:nvGraphicFramePr>
        <p:xfrm>
          <a:off x="212994" y="4221088"/>
          <a:ext cx="50790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181"/>
                <a:gridCol w="291690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ВХОДЫ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SOMETHING1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ПРОИЗОШЛО ЧТО-ТО</a:t>
                      </a:r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T_CONNECT.REQ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ПРИШЕЛ ЗАПРОС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TIMER1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СРАБОТАЛ ТАЙМЕР 1</a:t>
                      </a:r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N_CONNECT.CONF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ПРИШЛО ПОДТВЕРЖДЕНИЕ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24183"/>
              </p:ext>
            </p:extLst>
          </p:nvPr>
        </p:nvGraphicFramePr>
        <p:xfrm>
          <a:off x="5364088" y="4221088"/>
          <a:ext cx="1440160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792088"/>
              </a:tblGrid>
              <a:tr h="345156">
                <a:tc gridSpan="2"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ВЫХОДЫ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81763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…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…</a:t>
                      </a:r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763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763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763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60192"/>
              </p:ext>
            </p:extLst>
          </p:nvPr>
        </p:nvGraphicFramePr>
        <p:xfrm>
          <a:off x="6948264" y="4221088"/>
          <a:ext cx="1440160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792088"/>
              </a:tblGrid>
              <a:tr h="345156">
                <a:tc gridSpan="2"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СОСТОЯНИЯ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81763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…</a:t>
                      </a:r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763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763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…</a:t>
                      </a:r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763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910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dirty="0" smtClean="0"/>
              <a:t>Наша нотация</a:t>
            </a:r>
            <a:endParaRPr lang="ru-RU" dirty="0"/>
          </a:p>
        </p:txBody>
      </p:sp>
      <p:pic>
        <p:nvPicPr>
          <p:cNvPr id="5122" name="Picture 2" descr="C:\Users\Andrew\Downloads\1.drawi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36712"/>
            <a:ext cx="5771269" cy="559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3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dirty="0" smtClean="0">
                <a:effectLst/>
              </a:rPr>
              <a:t>UML Sequence diagram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200" y="1600200"/>
            <a:ext cx="4561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522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ru-RU" dirty="0" smtClean="0"/>
              <a:t>Наша нотация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6945660" cy="578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628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уровней и пользователей служб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b="1" dirty="0" smtClean="0"/>
              <a:t>Примитивы </a:t>
            </a:r>
            <a:r>
              <a:rPr lang="en-US" b="1" dirty="0" smtClean="0"/>
              <a:t>N</a:t>
            </a:r>
            <a:r>
              <a:rPr lang="ru-RU" b="1" dirty="0" smtClean="0"/>
              <a:t>-службы во временной последовательности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04864"/>
            <a:ext cx="6840760" cy="442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35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уровней и пользователей служб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b="1" dirty="0" smtClean="0"/>
              <a:t>Взаимодействие пользователей </a:t>
            </a:r>
            <a:r>
              <a:rPr lang="en-US" b="1" dirty="0" smtClean="0"/>
              <a:t>N</a:t>
            </a:r>
            <a:r>
              <a:rPr lang="ru-RU" b="1" dirty="0" smtClean="0"/>
              <a:t>-службы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88840"/>
            <a:ext cx="6912768" cy="465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76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уровней и пользователей служб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 smtClean="0"/>
              <a:t>Уровни ЭМВОС и вложения </a:t>
            </a:r>
            <a:r>
              <a:rPr lang="en-US" sz="2000" b="1" dirty="0" smtClean="0"/>
              <a:t>N</a:t>
            </a:r>
            <a:r>
              <a:rPr lang="ru-RU" sz="2000" b="1" dirty="0" smtClean="0"/>
              <a:t>-БДП*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7" y="1982447"/>
            <a:ext cx="7873328" cy="4392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6374935"/>
            <a:ext cx="2763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*БДП – блок данных протокола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462966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Взаимодействие уровней и пользователей служб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63704" y="6196662"/>
            <a:ext cx="5816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Пример распределения информации между уровнями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98" y="1438275"/>
            <a:ext cx="7495826" cy="47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96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положения и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понятия ЭМВОС:</a:t>
            </a:r>
          </a:p>
          <a:p>
            <a:r>
              <a:rPr lang="ru-RU" i="1" dirty="0" smtClean="0">
                <a:solidFill>
                  <a:srgbClr val="C00000"/>
                </a:solidFill>
              </a:rPr>
              <a:t>Системы</a:t>
            </a:r>
            <a:r>
              <a:rPr lang="ru-RU" dirty="0" smtClean="0"/>
              <a:t>, которые соответствуют основным элементам ИВС.</a:t>
            </a:r>
          </a:p>
          <a:p>
            <a:r>
              <a:rPr lang="ru-RU" i="1" dirty="0" smtClean="0">
                <a:solidFill>
                  <a:srgbClr val="C00000"/>
                </a:solidFill>
              </a:rPr>
              <a:t>Прикладные процессы</a:t>
            </a:r>
            <a:r>
              <a:rPr lang="ru-RU" dirty="0" smtClean="0"/>
              <a:t>, характеризующие информационные ресурсы ИВС.</a:t>
            </a:r>
          </a:p>
          <a:p>
            <a:r>
              <a:rPr lang="ru-RU" i="1" dirty="0" smtClean="0">
                <a:solidFill>
                  <a:srgbClr val="C00000"/>
                </a:solidFill>
              </a:rPr>
              <a:t>Соединения</a:t>
            </a:r>
            <a:r>
              <a:rPr lang="ru-RU" dirty="0" smtClean="0"/>
              <a:t>, обеспечивающие обмен информацией между прикладными процессами.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0802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уровней и пользователей служб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b="1" dirty="0" smtClean="0"/>
              <a:t>Взаимодействие уровней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52559"/>
            <a:ext cx="7056784" cy="460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00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9622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Уровни эталонной модели ВОС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/>
          <a:lstStyle/>
          <a:p>
            <a:r>
              <a:rPr lang="ru-RU" dirty="0" smtClean="0"/>
              <a:t>Глава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83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 smtClean="0"/>
              <a:t>Сетезависимые уровни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844302" y="5968694"/>
            <a:ext cx="2088232" cy="3600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Физический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844302" y="5320622"/>
            <a:ext cx="2088232" cy="3600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Канальный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844302" y="4672550"/>
            <a:ext cx="2088232" cy="36004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Сетевой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868144" y="3684952"/>
            <a:ext cx="2088232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Транспортный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845193" y="2902969"/>
            <a:ext cx="2088232" cy="360040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Сеансовый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845193" y="2254897"/>
            <a:ext cx="2088232" cy="360040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Представления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845193" y="1606825"/>
            <a:ext cx="2088232" cy="360040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Прикладной</a:t>
            </a:r>
            <a:endParaRPr lang="ru-RU" dirty="0"/>
          </a:p>
        </p:txBody>
      </p:sp>
      <p:sp>
        <p:nvSpPr>
          <p:cNvPr id="14" name="Левая фигурная скобка 13"/>
          <p:cNvSpPr/>
          <p:nvPr/>
        </p:nvSpPr>
        <p:spPr>
          <a:xfrm>
            <a:off x="5196230" y="4528534"/>
            <a:ext cx="648072" cy="2016224"/>
          </a:xfrm>
          <a:prstGeom prst="leftBrace">
            <a:avLst>
              <a:gd name="adj1" fmla="val 8333"/>
              <a:gd name="adj2" fmla="val 5137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5197121" y="1457726"/>
            <a:ext cx="648072" cy="2016224"/>
          </a:xfrm>
          <a:prstGeom prst="leftBrace">
            <a:avLst>
              <a:gd name="adj1" fmla="val 8333"/>
              <a:gd name="adj2" fmla="val 5137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23528" y="836712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Семь уровней ЭМОС часто принято группировать следующим образом: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6635" y="4852570"/>
            <a:ext cx="5062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Сетезависимые уровни </a:t>
            </a:r>
          </a:p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(детали их функционирования существенно меняются в зависимости от типа рассматриваемых сетей связи и их составляющих)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9511" y="1935762"/>
            <a:ext cx="508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Сетенезависимые уровни </a:t>
            </a:r>
          </a:p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(ориентированные на приложения, в силу их функциональной направленности)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60" y="3195222"/>
            <a:ext cx="5254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Транспортный уровень</a:t>
            </a:r>
            <a:r>
              <a:rPr lang="ru-RU" dirty="0"/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описается на службы, обеспечиваемые сетевым уровнем, маскируя при этом от пользователей (объектов верхних уровней) особенности сетевого сервиса, и занимает промежуточное положение</a:t>
            </a:r>
          </a:p>
        </p:txBody>
      </p:sp>
      <p:sp>
        <p:nvSpPr>
          <p:cNvPr id="22" name="Левая фигурная скобка 21"/>
          <p:cNvSpPr/>
          <p:nvPr/>
        </p:nvSpPr>
        <p:spPr>
          <a:xfrm>
            <a:off x="5197121" y="3547596"/>
            <a:ext cx="648072" cy="916690"/>
          </a:xfrm>
          <a:prstGeom prst="leftBrace">
            <a:avLst>
              <a:gd name="adj1" fmla="val 8333"/>
              <a:gd name="adj2" fmla="val 5137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256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 smtClean="0"/>
              <a:t>Сетезависимые уровни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836712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Физический уровень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99" y="1285847"/>
            <a:ext cx="8014732" cy="1872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8399" y="3573016"/>
            <a:ext cx="8006982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30000"/>
              </a:spcBef>
            </a:pPr>
            <a:r>
              <a:rPr lang="ru-RU" altLang="ru-RU" dirty="0">
                <a:solidFill>
                  <a:srgbClr val="C00000"/>
                </a:solidFill>
              </a:rPr>
              <a:t>Самый нижний уровень модели</a:t>
            </a:r>
            <a:r>
              <a:rPr lang="ru-RU" altLang="ru-RU" dirty="0"/>
              <a:t>, </a:t>
            </a:r>
            <a:r>
              <a:rPr lang="ru-RU" alt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предназначен непосредственно для передачи потока данных</a:t>
            </a:r>
            <a:r>
              <a:rPr lang="ru-RU" altLang="ru-RU" dirty="0"/>
              <a:t>.</a:t>
            </a:r>
          </a:p>
          <a:p>
            <a:pPr algn="ctr">
              <a:spcBef>
                <a:spcPct val="30000"/>
              </a:spcBef>
            </a:pPr>
            <a:r>
              <a:rPr lang="ru-RU" alt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Осуществляет передачу электрических или оптических сигналов в кабель и соответственно их </a:t>
            </a:r>
            <a:r>
              <a:rPr lang="ru-RU" altLang="ru-RU" dirty="0">
                <a:solidFill>
                  <a:srgbClr val="C00000"/>
                </a:solidFill>
              </a:rPr>
              <a:t>приём и преобразование в биты данных </a:t>
            </a:r>
            <a:r>
              <a:rPr lang="ru-RU" alt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в соответствии с методами кодирования цифровых сигналов</a:t>
            </a:r>
            <a:r>
              <a:rPr lang="ru-RU" altLang="ru-RU" dirty="0"/>
              <a:t>. </a:t>
            </a:r>
          </a:p>
          <a:p>
            <a:pPr algn="ctr">
              <a:spcBef>
                <a:spcPct val="30000"/>
              </a:spcBef>
            </a:pPr>
            <a:r>
              <a:rPr lang="ru-RU" alt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Другими словами, осуществляет интерфейс между сетевым носителем и сетевым устройством. </a:t>
            </a:r>
          </a:p>
          <a:p>
            <a:pPr algn="ctr">
              <a:spcBef>
                <a:spcPct val="30000"/>
              </a:spcBef>
            </a:pPr>
            <a:r>
              <a:rPr lang="ru-RU" alt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На этом уровне </a:t>
            </a:r>
            <a:r>
              <a:rPr lang="ru-RU" alt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работают</a:t>
            </a:r>
            <a:r>
              <a:rPr lang="en-US" alt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ru-RU" alt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повторители </a:t>
            </a:r>
            <a:r>
              <a:rPr lang="ru-RU" alt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(ретрансляторы) сигнала и сетевые адаптеры</a:t>
            </a:r>
            <a:r>
              <a:rPr lang="ru-RU" alt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0528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 smtClean="0"/>
              <a:t>Сетезависимые уровни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836712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Физический уровень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75" y="1556792"/>
            <a:ext cx="5241406" cy="23834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2604" y="1236822"/>
            <a:ext cx="409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Структура дискретного канала связи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71893" y="4035918"/>
            <a:ext cx="4796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smtClean="0"/>
              <a:t>{</a:t>
            </a:r>
            <a:r>
              <a:rPr lang="en-US" i="1" dirty="0" err="1" smtClean="0"/>
              <a:t>Xj</a:t>
            </a:r>
            <a:r>
              <a:rPr lang="en-US" i="1" dirty="0" smtClean="0"/>
              <a:t>}</a:t>
            </a:r>
            <a:r>
              <a:rPr lang="ru-RU" i="1" dirty="0" smtClean="0"/>
              <a:t> – последовательность битов на входе</a:t>
            </a:r>
            <a:endParaRPr lang="en-US" i="1" dirty="0" smtClean="0"/>
          </a:p>
          <a:p>
            <a:pPr algn="just"/>
            <a:r>
              <a:rPr lang="en-US" i="1" dirty="0" err="1" smtClean="0"/>
              <a:t>Sj</a:t>
            </a:r>
            <a:r>
              <a:rPr lang="en-US" i="1" dirty="0" smtClean="0"/>
              <a:t>(t)</a:t>
            </a:r>
            <a:r>
              <a:rPr lang="ru-RU" i="1" dirty="0" smtClean="0"/>
              <a:t> – преобразованные аналоговые сигналы</a:t>
            </a:r>
            <a:endParaRPr lang="en-US" i="1" dirty="0" smtClean="0"/>
          </a:p>
          <a:p>
            <a:pPr algn="just"/>
            <a:r>
              <a:rPr lang="en-US" i="1" dirty="0"/>
              <a:t>n</a:t>
            </a:r>
            <a:r>
              <a:rPr lang="en-US" i="1" dirty="0" smtClean="0"/>
              <a:t>(t)</a:t>
            </a:r>
            <a:r>
              <a:rPr lang="ru-RU" i="1" dirty="0"/>
              <a:t> </a:t>
            </a:r>
            <a:r>
              <a:rPr lang="ru-RU" i="1" dirty="0" smtClean="0"/>
              <a:t>– помехи </a:t>
            </a:r>
            <a:endParaRPr lang="en-US" i="1" dirty="0" smtClean="0"/>
          </a:p>
          <a:p>
            <a:pPr algn="just"/>
            <a:r>
              <a:rPr lang="en-US" i="1" dirty="0" smtClean="0"/>
              <a:t>{</a:t>
            </a:r>
            <a:r>
              <a:rPr lang="en-US" i="1" dirty="0" err="1" smtClean="0"/>
              <a:t>Yj</a:t>
            </a:r>
            <a:r>
              <a:rPr lang="en-US" i="1" dirty="0" smtClean="0"/>
              <a:t>}</a:t>
            </a:r>
            <a:r>
              <a:rPr lang="ru-RU" i="1" dirty="0" smtClean="0"/>
              <a:t> – последовательность битов на выходе</a:t>
            </a:r>
            <a:endParaRPr lang="ru-RU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93513" y="5250952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Частота появления ошибок, которые могут возникать в результате искажений битов – одна из характеристик качества услуг, предоставляемых физическим уровнем. К другим характеристикам относятся</a:t>
            </a:r>
            <a:r>
              <a:rPr lang="ru-RU" dirty="0" smtClean="0"/>
              <a:t>: </a:t>
            </a:r>
            <a:r>
              <a:rPr lang="ru-RU" dirty="0" smtClean="0">
                <a:solidFill>
                  <a:srgbClr val="C00000"/>
                </a:solidFill>
              </a:rPr>
              <a:t>доступность услуги, скорость передачи, транзитная задержка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148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 smtClean="0"/>
              <a:t>Сетезависимые уровни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836712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Канальный уровень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82" y="1236822"/>
            <a:ext cx="7287643" cy="21243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552" y="3717032"/>
            <a:ext cx="806489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30000"/>
              </a:spcBef>
            </a:pPr>
            <a:r>
              <a:rPr lang="ru-RU" alt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Этот уровень предназначен для обеспечения </a:t>
            </a:r>
            <a:r>
              <a:rPr lang="ru-RU" altLang="ru-RU" dirty="0">
                <a:solidFill>
                  <a:srgbClr val="C00000"/>
                </a:solidFill>
              </a:rPr>
              <a:t>взаимодействия сетей на физическом уровне и контроля за ошибками</a:t>
            </a:r>
            <a:r>
              <a:rPr lang="ru-RU" altLang="ru-RU" dirty="0"/>
              <a:t>, </a:t>
            </a:r>
            <a:r>
              <a:rPr lang="ru-RU" alt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которые могут возникнуть.</a:t>
            </a:r>
          </a:p>
          <a:p>
            <a:pPr algn="ctr">
              <a:spcBef>
                <a:spcPct val="30000"/>
              </a:spcBef>
            </a:pPr>
            <a:r>
              <a:rPr lang="ru-RU" alt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Полученные с физического уровня данные он упаковывает в кадры данных, проверяет на целостность, если нужно исправляет ошибки и отправляет на сетевой уровень.</a:t>
            </a:r>
          </a:p>
          <a:p>
            <a:pPr algn="ctr">
              <a:spcBef>
                <a:spcPct val="30000"/>
              </a:spcBef>
            </a:pPr>
            <a:r>
              <a:rPr lang="ru-RU" alt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Канальный уровень может взаимодействовать с одним или несколькими физическими уровнями, контролируя и управляя этим взаимодействием.</a:t>
            </a:r>
          </a:p>
          <a:p>
            <a:pPr algn="ctr">
              <a:spcBef>
                <a:spcPct val="30000"/>
              </a:spcBef>
            </a:pPr>
            <a:r>
              <a:rPr lang="ru-RU" alt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На этом уровне работают коммутаторы, </a:t>
            </a:r>
            <a:r>
              <a:rPr lang="ru-RU" alt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мосты</a:t>
            </a:r>
            <a:r>
              <a:rPr lang="en-US" alt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ru-RU" alt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сетевые адаптеры</a:t>
            </a:r>
            <a:r>
              <a:rPr lang="ru-RU" alt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</a:t>
            </a:r>
            <a:endParaRPr lang="ru-RU" altLang="ru-RU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5578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 smtClean="0"/>
              <a:t>Сетезависимые уровни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836712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Канальный уровень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23682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Услуги, предоставляемые канальным уровнем, </a:t>
            </a:r>
            <a:r>
              <a:rPr lang="ru-RU" dirty="0"/>
              <a:t>в</a:t>
            </a:r>
            <a:r>
              <a:rPr lang="ru-RU" dirty="0" smtClean="0"/>
              <a:t>ключают в себя: 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41407" y="1844824"/>
            <a:ext cx="2736304" cy="115212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Устанавливаемые и разъединяемые динамически канальные соединения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301332" y="1977864"/>
            <a:ext cx="3826055" cy="1831707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Канальные БДС, размер которых может быть ограничен в зависимости от уровня ошибок на физическом уровне и возможностей канального уровня по их обнаружению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43608" y="3219191"/>
            <a:ext cx="2736304" cy="118076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Идентификаторы оконечных точек канального соединения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298892" y="4077072"/>
            <a:ext cx="3827187" cy="86409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Упорядоченная доставка канальных БДС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43608" y="4678352"/>
            <a:ext cx="2736304" cy="86409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Уведомление об ошибках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043608" y="5733256"/>
            <a:ext cx="2736304" cy="86409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Управление потоком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313699" y="5299281"/>
            <a:ext cx="3812380" cy="86409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Параметризация качества обслуживания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317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5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 smtClean="0"/>
              <a:t>Сетезависимые уровни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836712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Канальный уровень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23682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 точки зрения пользователей (сетевых объектов), сервис канального уровня позволяет обеспечить следующие функции: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39552" y="1883153"/>
            <a:ext cx="79928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Bef>
                <a:spcPct val="30000"/>
              </a:spcBef>
              <a:buFont typeface="Wingdings" panose="05000000000000000000" pitchFamily="2" charset="2"/>
              <a:buChar char="v"/>
            </a:pPr>
            <a:r>
              <a:rPr lang="ru-RU" i="1" dirty="0" smtClean="0">
                <a:solidFill>
                  <a:srgbClr val="C00000"/>
                </a:solidFill>
              </a:rPr>
              <a:t>Независимость от используемых физических средств передачи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(пользователи освобождаются от проблем, связанных с конфигурацией физического соединения или его техническими и процедурными характеристиками).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i="1" dirty="0" smtClean="0">
                <a:solidFill>
                  <a:srgbClr val="C00000"/>
                </a:solidFill>
              </a:rPr>
              <a:t>Прозрачную передачу данных </a:t>
            </a:r>
            <a:r>
              <a:rPr lang="ru-RU" dirty="0" smtClean="0"/>
              <a:t>(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передача цифрового потока данных между устройствами без хранения и изменения передаваемой информации).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i="1" dirty="0" smtClean="0">
                <a:solidFill>
                  <a:srgbClr val="C00000"/>
                </a:solidFill>
              </a:rPr>
              <a:t>Надежный обмен данными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(большое число ситуаций, связанных с потерей данных, переупорядочиванием или искажением данных, обрабатывается без вмешательства пользователей, что означает повышение вероятности безошибочной передачи данных).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i="1" dirty="0" smtClean="0">
                <a:solidFill>
                  <a:srgbClr val="C00000"/>
                </a:solidFill>
              </a:rPr>
              <a:t>Установление соединения по требуемому адресу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(если на канальном уровне используется многоточечная конфигурация, то пользователю дается возможность указать необходимый канальный адрес).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i="1" dirty="0" smtClean="0">
                <a:solidFill>
                  <a:srgbClr val="C00000"/>
                </a:solidFill>
              </a:rPr>
              <a:t>Выбор параметров качества обслуживания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</a:t>
            </a:r>
            <a:r>
              <a:rPr lang="ru-RU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параметры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согласуемые во время установления соединения; без согласования с партнером; значения параметров не выбираются, но сообщаются пользователям)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07005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 smtClean="0"/>
              <a:t>Сетезависимые уровни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836712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Сетевой уровень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340" y="4077072"/>
            <a:ext cx="7729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Сетевой уровень</a:t>
            </a:r>
            <a:r>
              <a:rPr lang="ru-RU" dirty="0" smtClean="0"/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отвечает за перемещение пакетов между устройствами, находящимися на расстоянии, превышающем одно прямое соединение. Он определяет маршрут и направляет пакеты так, чтобы они дошли до предполагаемого получателя.</a:t>
            </a:r>
          </a:p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Сетевой уровень позволяет транспортному и более высоким уровням  отправлять пакеты, не заботясь о том, находится ли оконечная система на том же кабеле или на другом конце глобальной сети.</a:t>
            </a:r>
          </a:p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На этом уровне работает такое сетевое устройство, как маршрутизатор.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2" y="1236822"/>
            <a:ext cx="7944959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25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положения и понятия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25" y="1556792"/>
            <a:ext cx="6964300" cy="460851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390630"/>
            <a:ext cx="6206478" cy="31986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3140968"/>
            <a:ext cx="557288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0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 smtClean="0"/>
              <a:t>Сетезависимые уровни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836712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Сетевой уровень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236822"/>
            <a:ext cx="77768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C00000"/>
                </a:solidFill>
              </a:rPr>
              <a:t>Основная услуга сетевого уровня</a:t>
            </a:r>
            <a:r>
              <a:rPr lang="ru-RU" dirty="0" smtClean="0"/>
              <a:t> –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прозрачная передача данных между транспортными объектами. </a:t>
            </a:r>
          </a:p>
          <a:p>
            <a:r>
              <a:rPr lang="ru-RU" i="1" dirty="0" smtClean="0">
                <a:solidFill>
                  <a:srgbClr val="C00000"/>
                </a:solidFill>
              </a:rPr>
              <a:t>Подсеть</a:t>
            </a:r>
            <a:r>
              <a:rPr lang="ru-RU" dirty="0" smtClean="0"/>
              <a:t> –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автономный набор из одной или нескольких промежуточных систем, выполняющих функцию ретрансляции, через который оконечные (абонентские) системы могут устанавливать сетевые соединения.</a:t>
            </a:r>
          </a:p>
          <a:p>
            <a:r>
              <a:rPr lang="ru-RU" i="1" dirty="0" smtClean="0">
                <a:solidFill>
                  <a:srgbClr val="C00000"/>
                </a:solidFill>
              </a:rPr>
              <a:t>Услуги сетевого уровня:</a:t>
            </a:r>
            <a:r>
              <a:rPr lang="ru-RU" dirty="0" smtClean="0"/>
              <a:t> 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Сетевые адреса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Сетевые двухточечные соединения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Идентификаторы оконечных точек сетевого соединения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Прозрачная передача сетевых БДС любого размера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Параметризация качества обслуживания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Уведомление об ошибках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Упорядоченная доставка сетевых БДС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Управление потоком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Передача срочных сетевых БДС ограниченного размера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Повторная установка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Разъединение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Подтверждение приема</a:t>
            </a:r>
          </a:p>
        </p:txBody>
      </p:sp>
    </p:spTree>
    <p:extLst>
      <p:ext uri="{BB962C8B-B14F-4D97-AF65-F5344CB8AC3E}">
        <p14:creationId xmlns:p14="http://schemas.microsoft.com/office/powerpoint/2010/main" val="787909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 smtClean="0"/>
              <a:t>Сетезависимые уровни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836712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Сетевой уровень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34076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Функции сетевого уровня</a:t>
            </a:r>
            <a:endParaRPr lang="ru-RU" b="1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67544" y="1710100"/>
            <a:ext cx="2664296" cy="710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Маршрутизация и ретрансляция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275321" y="1710100"/>
            <a:ext cx="2664296" cy="710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Организация сетевых соединений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112652" y="1710100"/>
            <a:ext cx="2664296" cy="710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Маршрутизация и ретрансляция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278234" y="2669721"/>
            <a:ext cx="2664296" cy="710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Мультиплексирование сетевых соединений на канальное соединение</a:t>
            </a:r>
            <a:endParaRPr lang="ru-RU" sz="16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3587" y="2669721"/>
            <a:ext cx="2664296" cy="710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Сегментирование и блокирование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7544" y="3717032"/>
            <a:ext cx="2664296" cy="710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Сегментирование и блокирование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112652" y="2669721"/>
            <a:ext cx="2664296" cy="710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Обнаружение ошибок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278859" y="3717032"/>
            <a:ext cx="2664296" cy="710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Исправление ошибок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112652" y="3717032"/>
            <a:ext cx="2664296" cy="710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Упорядочение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67544" y="4643844"/>
            <a:ext cx="2664296" cy="710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Управление потоком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283616" y="4643844"/>
            <a:ext cx="2664296" cy="710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Передача срочных данных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112652" y="4643844"/>
            <a:ext cx="2664296" cy="710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Возврат в исходное состояние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799692" y="5589240"/>
            <a:ext cx="2664296" cy="710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Выбор службы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638181" y="5589240"/>
            <a:ext cx="2664296" cy="710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Управление сетевым уровнем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27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000"/>
                            </p:stCondLst>
                            <p:childTnLst>
                              <p:par>
                                <p:cTn id="6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0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0"/>
                            </p:stCondLst>
                            <p:childTnLst>
                              <p:par>
                                <p:cTn id="6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 smtClean="0"/>
              <a:t>Транспортный уровень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6" y="836712"/>
            <a:ext cx="7897328" cy="34163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305" y="4554994"/>
            <a:ext cx="8928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Транспортный уровень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модели, предназначен для доставки данных без ошибок, потерь и дублирования в той последовательности, как они были переданы. </a:t>
            </a:r>
          </a:p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При этом неважно, какие данные передаются, откуда и куда, то есть он предоставляет сам механизм передачи. </a:t>
            </a:r>
          </a:p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Блоки данных он разделяет на фрагменты, размер которых зависит от протокола, короткие объединяет в один, а длинные разбивает.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6620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/>
              <a:t>Транспортный уровень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764704"/>
            <a:ext cx="8856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C00000"/>
                </a:solidFill>
              </a:rPr>
              <a:t>Фаза установления соединения</a:t>
            </a:r>
            <a:endParaRPr lang="ru-RU" sz="16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641" y="1268760"/>
            <a:ext cx="4212468" cy="50167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r>
              <a:rPr lang="ru-RU" sz="16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</a:t>
            </a:r>
            <a:r>
              <a:rPr lang="ru-RU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Выбор сетевого соединения, наиболее полно удовлетворяющего требованиям сеансового объекта с учетом стоимости и качества обслуживания.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Решение о целесообразности мультиплексирования или расщепления транспортного соединения с целью оптимизации использования сетевых соединений.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Выбор оптимального размера транспортного БДП.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Выбор функций, которые будут задействованы в фазе передачи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Отображение транспортных адресов в сетевые.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Обеспечение идентификации различных транспортных соединений между одно и той же парой транспортных ТДС.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Передача данных.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0012" y="1268760"/>
            <a:ext cx="4212468" cy="50167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r>
              <a:rPr lang="ru-RU" sz="16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Примитивы</a:t>
            </a:r>
            <a:r>
              <a:rPr lang="ru-RU" sz="1600" dirty="0" smtClean="0"/>
              <a:t>:</a:t>
            </a:r>
          </a:p>
          <a:p>
            <a:r>
              <a:rPr lang="ru-RU" sz="1600" dirty="0" smtClean="0"/>
              <a:t>(с указанием списка параметров)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T-</a:t>
            </a:r>
            <a:r>
              <a:rPr lang="en-US" sz="1600" dirty="0" err="1" smtClean="0"/>
              <a:t>CONNECTrequest</a:t>
            </a:r>
            <a:r>
              <a:rPr lang="en-US" sz="1600" dirty="0"/>
              <a:t>:</a:t>
            </a:r>
            <a:r>
              <a:rPr lang="en-US" sz="1600" dirty="0" smtClean="0"/>
              <a:t> </a:t>
            </a:r>
            <a:r>
              <a:rPr lang="ru-RU" sz="1600" dirty="0" smtClean="0"/>
              <a:t>вызываемый адрес, вызывающий адрес, использование срочных данных, параметры качества, данные пользователя.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T-</a:t>
            </a:r>
            <a:r>
              <a:rPr lang="en-US" sz="1600" dirty="0" err="1" smtClean="0"/>
              <a:t>CONNECTindication</a:t>
            </a:r>
            <a:r>
              <a:rPr lang="en-US" sz="1600" dirty="0" smtClean="0"/>
              <a:t>: </a:t>
            </a:r>
            <a:r>
              <a:rPr lang="ru-RU" sz="1600" dirty="0"/>
              <a:t>вызываемый адрес, вызывающий адрес, использование срочных данных, параметры качества, данные пользователя</a:t>
            </a:r>
            <a:r>
              <a:rPr lang="ru-RU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T-</a:t>
            </a:r>
            <a:r>
              <a:rPr lang="en-US" sz="1600" dirty="0" err="1" smtClean="0"/>
              <a:t>CONNECTresponse</a:t>
            </a:r>
            <a:r>
              <a:rPr lang="en-US" sz="1600" dirty="0" smtClean="0"/>
              <a:t>: </a:t>
            </a:r>
            <a:r>
              <a:rPr lang="ru-RU" sz="1600" dirty="0" smtClean="0"/>
              <a:t>адрес ответчика, </a:t>
            </a:r>
            <a:r>
              <a:rPr lang="ru-RU" sz="1600" dirty="0"/>
              <a:t>использование срочных данных, параметры качества, данные </a:t>
            </a:r>
            <a:r>
              <a:rPr lang="ru-RU" sz="1600" dirty="0" smtClean="0"/>
              <a:t>пользователя.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T_CONNECTconfirmation</a:t>
            </a:r>
            <a:r>
              <a:rPr lang="en-US" sz="1600" dirty="0" smtClean="0"/>
              <a:t>:</a:t>
            </a:r>
            <a:r>
              <a:rPr lang="ru-RU" sz="1600" dirty="0" smtClean="0"/>
              <a:t> </a:t>
            </a:r>
            <a:r>
              <a:rPr lang="ru-RU" sz="1600" dirty="0"/>
              <a:t>адрес ответчика, использование срочных данных, параметры качества, данные </a:t>
            </a:r>
            <a:r>
              <a:rPr lang="ru-RU" sz="1600" dirty="0" smtClean="0"/>
              <a:t>пользователя.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1455240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/>
              <a:t>Транспортный уровень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76470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C00000"/>
                </a:solidFill>
              </a:rPr>
              <a:t>Фаза установления соединения</a:t>
            </a:r>
            <a:r>
              <a:rPr lang="en-US" sz="1600" b="1" dirty="0">
                <a:solidFill>
                  <a:srgbClr val="C00000"/>
                </a:solidFill>
              </a:rPr>
              <a:t>.</a:t>
            </a:r>
            <a:endParaRPr lang="ru-RU" sz="1600" b="1" dirty="0" smtClean="0">
              <a:solidFill>
                <a:srgbClr val="C00000"/>
              </a:solidFill>
            </a:endParaRPr>
          </a:p>
          <a:p>
            <a:pPr algn="ctr"/>
            <a:r>
              <a:rPr lang="ru-RU" sz="1600" dirty="0" smtClean="0"/>
              <a:t>Соответствие параметров примитивов</a:t>
            </a:r>
            <a:r>
              <a:rPr lang="en-US" sz="1600" dirty="0" smtClean="0"/>
              <a:t> T-CONNECT</a:t>
            </a:r>
            <a:r>
              <a:rPr lang="ru-RU" sz="1600" dirty="0" smtClean="0"/>
              <a:t> </a:t>
            </a:r>
            <a:endParaRPr lang="ru-RU" sz="1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51300"/>
              </p:ext>
            </p:extLst>
          </p:nvPr>
        </p:nvGraphicFramePr>
        <p:xfrm>
          <a:off x="298020" y="1556792"/>
          <a:ext cx="8594460" cy="3168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1892"/>
                <a:gridCol w="1080120"/>
                <a:gridCol w="1296144"/>
                <a:gridCol w="1224136"/>
                <a:gridCol w="1512168"/>
              </a:tblGrid>
              <a:tr h="396044">
                <a:tc rowSpan="2"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effectLst/>
                        </a:rPr>
                        <a:t>Параметр</a:t>
                      </a:r>
                      <a:endParaRPr lang="ru-RU" b="1" dirty="0">
                        <a:solidFill>
                          <a:srgbClr val="800000"/>
                        </a:solidFill>
                        <a:effectLst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effectLst/>
                        </a:rPr>
                        <a:t>Сервисные примитивы</a:t>
                      </a:r>
                      <a:endParaRPr lang="ru-RU" sz="1800" b="1" kern="1200" dirty="0">
                        <a:solidFill>
                          <a:srgbClr val="8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9604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request</a:t>
                      </a:r>
                      <a:endParaRPr lang="ru-RU" dirty="0">
                        <a:solidFill>
                          <a:srgbClr val="800000"/>
                        </a:solidFill>
                        <a:effectLst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indication</a:t>
                      </a:r>
                      <a:endParaRPr lang="ru-RU" dirty="0">
                        <a:solidFill>
                          <a:srgbClr val="800000"/>
                        </a:solidFill>
                        <a:effectLst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response</a:t>
                      </a:r>
                      <a:endParaRPr lang="ru-RU" dirty="0">
                        <a:solidFill>
                          <a:srgbClr val="800000"/>
                        </a:solidFill>
                        <a:effectLst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confirmation</a:t>
                      </a:r>
                      <a:endParaRPr lang="ru-RU" dirty="0">
                        <a:solidFill>
                          <a:srgbClr val="800000"/>
                        </a:solidFill>
                        <a:effectLst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ru-RU" dirty="0" smtClean="0"/>
                        <a:t>Вызываемый адрес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(=)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ru-RU" dirty="0" smtClean="0"/>
                        <a:t>Вызывающий адрес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(=)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ru-RU" dirty="0" smtClean="0"/>
                        <a:t>Адрес ответчика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(=)</a:t>
                      </a:r>
                      <a:endParaRPr lang="ru-RU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Использование срочных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(=)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(=)</a:t>
                      </a:r>
                      <a:endParaRPr lang="ru-RU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Параметры</a:t>
                      </a:r>
                      <a:r>
                        <a:rPr lang="ru-RU" baseline="0" dirty="0" smtClean="0"/>
                        <a:t> качества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(=)</a:t>
                      </a:r>
                      <a:endParaRPr lang="ru-RU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 пользователя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(=)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(=)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3568" y="5085184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*</a:t>
            </a:r>
            <a:r>
              <a:rPr lang="ru-RU" i="1" dirty="0" smtClean="0"/>
              <a:t>О – наличие параметра обязательно;</a:t>
            </a:r>
          </a:p>
          <a:p>
            <a:r>
              <a:rPr lang="ru-RU" i="1" dirty="0" smtClean="0"/>
              <a:t>  П – наличие параметра определяется пользователем;</a:t>
            </a:r>
          </a:p>
          <a:p>
            <a:r>
              <a:rPr lang="ru-RU" i="1" dirty="0" smtClean="0"/>
              <a:t>  (=) – значение параметра идентично значению аналогичного параметра в примитиве, предшествующем порождаемому.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318864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/>
              <a:t>Транспортный уровень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836712"/>
            <a:ext cx="8856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C00000"/>
                </a:solidFill>
              </a:rPr>
              <a:t>Фаза передачи данных</a:t>
            </a:r>
            <a:endParaRPr lang="ru-RU" sz="16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641" y="1412776"/>
            <a:ext cx="4212468" cy="42473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r>
              <a:rPr lang="ru-RU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</a:t>
            </a:r>
            <a:r>
              <a:rPr lang="ru-RU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Упорядочение.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Сегментирование, блокирование и сцепление.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Мультиплексирование или расщепление.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Управление потоком.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Обнаружение ошибок.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Исправление ошибок.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Передача срочных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Разграничение транспортных БДС.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Идентификация транспортных соединений.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80012" y="1412776"/>
            <a:ext cx="4212468" cy="42473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r>
              <a:rPr lang="ru-RU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Примитивы</a:t>
            </a:r>
            <a:r>
              <a:rPr lang="ru-RU" dirty="0" smtClean="0"/>
              <a:t>:</a:t>
            </a:r>
          </a:p>
          <a:p>
            <a:r>
              <a:rPr lang="ru-RU" dirty="0" smtClean="0"/>
              <a:t>(с указанием списка параметров)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T-</a:t>
            </a:r>
            <a:r>
              <a:rPr lang="en-US" dirty="0" err="1" smtClean="0"/>
              <a:t>DATArequest</a:t>
            </a:r>
            <a:r>
              <a:rPr lang="en-US" dirty="0" smtClean="0"/>
              <a:t>: </a:t>
            </a:r>
            <a:r>
              <a:rPr lang="ru-RU" dirty="0" smtClean="0"/>
              <a:t>данные пользователя – используется при передаче данных по соединению.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T-</a:t>
            </a:r>
            <a:r>
              <a:rPr lang="en-US" dirty="0" err="1" smtClean="0"/>
              <a:t>DATAindication</a:t>
            </a:r>
            <a:r>
              <a:rPr lang="en-US" dirty="0" smtClean="0"/>
              <a:t>: </a:t>
            </a:r>
            <a:r>
              <a:rPr lang="ru-RU" dirty="0"/>
              <a:t>данные пользователя – используется при передаче данных по соединению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T-EXPEDITED-</a:t>
            </a:r>
            <a:r>
              <a:rPr lang="en-US" dirty="0" err="1" smtClean="0"/>
              <a:t>DATArequest</a:t>
            </a:r>
            <a:r>
              <a:rPr lang="en-US" dirty="0" smtClean="0"/>
              <a:t>: </a:t>
            </a:r>
            <a:r>
              <a:rPr lang="ru-RU" dirty="0" smtClean="0"/>
              <a:t>данные пользователя (передача срочных данных).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T-EXPEDITED-</a:t>
            </a:r>
            <a:r>
              <a:rPr lang="en-US" dirty="0" err="1" smtClean="0"/>
              <a:t>DATAindication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/>
              <a:t>данные пользователя (передача срочных данных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293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/>
              <a:t>Транспортный уровень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836712"/>
            <a:ext cx="8856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C00000"/>
                </a:solidFill>
              </a:rPr>
              <a:t>Фаза передачи данных.</a:t>
            </a:r>
            <a:endParaRPr lang="ru-RU" sz="1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268760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Продвижение срочных и нормальных Т-БДС должно обеспечиваться так, чтобы срочные Т-БДС не приходили партнеру позже нормальных. </a:t>
            </a:r>
          </a:p>
          <a:p>
            <a:pPr algn="ctr"/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Задержка передачи на интервал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определяется транзитной задержкой.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64" y="2132856"/>
            <a:ext cx="4592968" cy="38106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3140968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С точки зрения пользователя, это означает, что передача срочных данных может значительно ухудшить характеристики потока нормальных данных.</a:t>
            </a:r>
            <a:endParaRPr lang="ru-RU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876805" y="5949280"/>
            <a:ext cx="4460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Соотношение нормальных и срочных данных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509416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/>
              <a:t>Транспортный уровень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908720"/>
            <a:ext cx="8856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C00000"/>
                </a:solidFill>
              </a:rPr>
              <a:t>Фаза разъединения соединения</a:t>
            </a:r>
            <a:endParaRPr lang="ru-RU" sz="16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641" y="1700808"/>
            <a:ext cx="4212468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r>
              <a:rPr lang="ru-RU" sz="20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</a:t>
            </a:r>
            <a:r>
              <a:rPr lang="ru-RU" sz="20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Оповещение о причине разъединения.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Идентификация разъединяемого транспортного соединения.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Передача данных.</a:t>
            </a:r>
          </a:p>
          <a:p>
            <a:endParaRPr lang="ru-RU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80012" y="1700808"/>
            <a:ext cx="4212468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r>
              <a:rPr lang="ru-RU" sz="20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Примитивы</a:t>
            </a:r>
            <a:r>
              <a:rPr lang="ru-RU" sz="2000" dirty="0" smtClean="0"/>
              <a:t>:</a:t>
            </a:r>
          </a:p>
          <a:p>
            <a:r>
              <a:rPr lang="ru-RU" sz="2000" dirty="0" smtClean="0"/>
              <a:t>(с указанием списка параметров)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T-</a:t>
            </a:r>
            <a:r>
              <a:rPr lang="en-US" sz="2000" dirty="0" err="1" smtClean="0"/>
              <a:t>DISCONNECTrequest</a:t>
            </a:r>
            <a:r>
              <a:rPr lang="en-US" sz="2000" dirty="0"/>
              <a:t>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T-</a:t>
            </a:r>
            <a:r>
              <a:rPr lang="en-US" sz="2000" dirty="0" err="1" smtClean="0"/>
              <a:t>DISCONNECTindication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6133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/>
              <a:t>Транспортный уровень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0872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Допустимое и недопустимое следование (упорядочивание) примитивов транспортного сервиса</a:t>
            </a:r>
            <a:endParaRPr lang="ru-RU" sz="16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986801"/>
              </p:ext>
            </p:extLst>
          </p:nvPr>
        </p:nvGraphicFramePr>
        <p:xfrm>
          <a:off x="467544" y="1340768"/>
          <a:ext cx="3168352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345"/>
                <a:gridCol w="2302007"/>
              </a:tblGrid>
              <a:tr h="183293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Номер примитива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Примитив</a:t>
                      </a:r>
                      <a:endParaRPr lang="ru-RU" sz="1100" dirty="0"/>
                    </a:p>
                  </a:txBody>
                  <a:tcPr/>
                </a:tc>
              </a:tr>
              <a:tr h="183293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1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T-</a:t>
                      </a:r>
                      <a:r>
                        <a:rPr lang="en-US" sz="1100" dirty="0" err="1" smtClean="0"/>
                        <a:t>CONNECTrequest</a:t>
                      </a:r>
                      <a:endParaRPr lang="ru-RU" sz="1100" dirty="0"/>
                    </a:p>
                  </a:txBody>
                  <a:tcPr/>
                </a:tc>
              </a:tr>
              <a:tr h="183293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2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T-</a:t>
                      </a:r>
                      <a:r>
                        <a:rPr lang="en-US" sz="1100" dirty="0" err="1" smtClean="0"/>
                        <a:t>CONNECTindication</a:t>
                      </a:r>
                      <a:endParaRPr lang="ru-RU" sz="1100" dirty="0"/>
                    </a:p>
                  </a:txBody>
                  <a:tcPr/>
                </a:tc>
              </a:tr>
              <a:tr h="183293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3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T-</a:t>
                      </a:r>
                      <a:r>
                        <a:rPr lang="en-US" sz="1100" dirty="0" err="1" smtClean="0"/>
                        <a:t>CONNECTresponse</a:t>
                      </a:r>
                      <a:endParaRPr lang="ru-RU" sz="1100" dirty="0"/>
                    </a:p>
                  </a:txBody>
                  <a:tcPr/>
                </a:tc>
              </a:tr>
              <a:tr h="183293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4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T_CONNECTconfirmation</a:t>
                      </a:r>
                      <a:endParaRPr lang="ru-RU" sz="1100" dirty="0"/>
                    </a:p>
                  </a:txBody>
                  <a:tcPr/>
                </a:tc>
              </a:tr>
              <a:tr h="183293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5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T-</a:t>
                      </a:r>
                      <a:r>
                        <a:rPr lang="en-US" sz="1100" dirty="0" err="1" smtClean="0"/>
                        <a:t>DATArequest</a:t>
                      </a:r>
                      <a:endParaRPr lang="ru-RU" sz="1100" dirty="0"/>
                    </a:p>
                  </a:txBody>
                  <a:tcPr/>
                </a:tc>
              </a:tr>
              <a:tr h="183293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6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T-</a:t>
                      </a:r>
                      <a:r>
                        <a:rPr lang="en-US" sz="1100" dirty="0" err="1" smtClean="0"/>
                        <a:t>DATAindication</a:t>
                      </a:r>
                      <a:endParaRPr lang="ru-RU" sz="1100" dirty="0"/>
                    </a:p>
                  </a:txBody>
                  <a:tcPr/>
                </a:tc>
              </a:tr>
              <a:tr h="183293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7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T-EXPEDITED-</a:t>
                      </a:r>
                      <a:r>
                        <a:rPr lang="en-US" sz="1100" dirty="0" err="1" smtClean="0"/>
                        <a:t>DATArequest</a:t>
                      </a:r>
                      <a:endParaRPr lang="ru-RU" sz="1100" dirty="0"/>
                    </a:p>
                  </a:txBody>
                  <a:tcPr/>
                </a:tc>
              </a:tr>
              <a:tr h="183293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8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T-EXPEDITED-</a:t>
                      </a:r>
                      <a:r>
                        <a:rPr lang="en-US" sz="1100" dirty="0" err="1" smtClean="0"/>
                        <a:t>DATAindication</a:t>
                      </a:r>
                      <a:endParaRPr lang="ru-RU" sz="1100" dirty="0"/>
                    </a:p>
                  </a:txBody>
                  <a:tcPr/>
                </a:tc>
              </a:tr>
              <a:tr h="183293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9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T-</a:t>
                      </a:r>
                      <a:r>
                        <a:rPr lang="en-US" sz="1100" dirty="0" err="1" smtClean="0"/>
                        <a:t>DISCONNECTrequest</a:t>
                      </a:r>
                      <a:endParaRPr lang="ru-RU" sz="1100" dirty="0"/>
                    </a:p>
                  </a:txBody>
                  <a:tcPr/>
                </a:tc>
              </a:tr>
              <a:tr h="183293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10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T-</a:t>
                      </a:r>
                      <a:r>
                        <a:rPr lang="en-US" sz="1100" dirty="0" err="1" smtClean="0"/>
                        <a:t>DISCONNECTindication</a:t>
                      </a:r>
                      <a:endParaRPr lang="ru-RU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Овал 19"/>
          <p:cNvSpPr/>
          <p:nvPr/>
        </p:nvSpPr>
        <p:spPr>
          <a:xfrm>
            <a:off x="5544108" y="2141721"/>
            <a:ext cx="864096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9-10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5544108" y="5670113"/>
            <a:ext cx="864096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5-8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779912" y="3365857"/>
            <a:ext cx="864096" cy="432048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4626260" y="4589993"/>
            <a:ext cx="864096" cy="432048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6560604" y="4589993"/>
            <a:ext cx="864096" cy="432048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200292" y="3365857"/>
            <a:ext cx="864096" cy="432048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0" idx="2"/>
            <a:endCxn id="22" idx="0"/>
          </p:cNvCxnSpPr>
          <p:nvPr/>
        </p:nvCxnSpPr>
        <p:spPr>
          <a:xfrm flipH="1">
            <a:off x="4211960" y="2357745"/>
            <a:ext cx="1332148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0" idx="3"/>
            <a:endCxn id="23" idx="0"/>
          </p:cNvCxnSpPr>
          <p:nvPr/>
        </p:nvCxnSpPr>
        <p:spPr>
          <a:xfrm flipH="1">
            <a:off x="5058308" y="2510497"/>
            <a:ext cx="612344" cy="20794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0" idx="4"/>
            <a:endCxn id="21" idx="0"/>
          </p:cNvCxnSpPr>
          <p:nvPr/>
        </p:nvCxnSpPr>
        <p:spPr>
          <a:xfrm>
            <a:off x="5976156" y="2573769"/>
            <a:ext cx="0" cy="3096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0" idx="5"/>
            <a:endCxn id="24" idx="0"/>
          </p:cNvCxnSpPr>
          <p:nvPr/>
        </p:nvCxnSpPr>
        <p:spPr>
          <a:xfrm>
            <a:off x="6281660" y="2510497"/>
            <a:ext cx="710992" cy="20794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0" idx="6"/>
            <a:endCxn id="25" idx="0"/>
          </p:cNvCxnSpPr>
          <p:nvPr/>
        </p:nvCxnSpPr>
        <p:spPr>
          <a:xfrm>
            <a:off x="6408204" y="2357745"/>
            <a:ext cx="1224136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1" idx="7"/>
            <a:endCxn id="24" idx="4"/>
          </p:cNvCxnSpPr>
          <p:nvPr/>
        </p:nvCxnSpPr>
        <p:spPr>
          <a:xfrm flipV="1">
            <a:off x="6281660" y="5022041"/>
            <a:ext cx="710992" cy="711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1" idx="1"/>
            <a:endCxn id="23" idx="4"/>
          </p:cNvCxnSpPr>
          <p:nvPr/>
        </p:nvCxnSpPr>
        <p:spPr>
          <a:xfrm flipH="1" flipV="1">
            <a:off x="5058308" y="5022041"/>
            <a:ext cx="612344" cy="711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3" idx="7"/>
            <a:endCxn id="25" idx="4"/>
          </p:cNvCxnSpPr>
          <p:nvPr/>
        </p:nvCxnSpPr>
        <p:spPr>
          <a:xfrm flipV="1">
            <a:off x="5363812" y="3797905"/>
            <a:ext cx="2268528" cy="8553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4" idx="1"/>
            <a:endCxn id="22" idx="4"/>
          </p:cNvCxnSpPr>
          <p:nvPr/>
        </p:nvCxnSpPr>
        <p:spPr>
          <a:xfrm flipH="1" flipV="1">
            <a:off x="4211960" y="3797905"/>
            <a:ext cx="2475188" cy="8553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Скругленная соединительная линия 44"/>
          <p:cNvCxnSpPr>
            <a:stCxn id="21" idx="3"/>
            <a:endCxn id="21" idx="5"/>
          </p:cNvCxnSpPr>
          <p:nvPr/>
        </p:nvCxnSpPr>
        <p:spPr>
          <a:xfrm rot="16200000" flipH="1">
            <a:off x="5976156" y="5733385"/>
            <a:ext cx="12700" cy="611008"/>
          </a:xfrm>
          <a:prstGeom prst="curvedConnector3">
            <a:avLst>
              <a:gd name="adj1" fmla="val 2298205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363812" y="1781681"/>
            <a:ext cx="1273344" cy="1080120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7228830" y="1412776"/>
            <a:ext cx="1273344" cy="1080120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7537443" y="1552261"/>
            <a:ext cx="639688" cy="260893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sp>
        <p:nvSpPr>
          <p:cNvPr id="51" name="Овал 50"/>
          <p:cNvSpPr/>
          <p:nvPr/>
        </p:nvSpPr>
        <p:spPr>
          <a:xfrm>
            <a:off x="7537443" y="2011274"/>
            <a:ext cx="639688" cy="260893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>
            <a:stCxn id="46" idx="6"/>
            <a:endCxn id="47" idx="2"/>
          </p:cNvCxnSpPr>
          <p:nvPr/>
        </p:nvCxnSpPr>
        <p:spPr>
          <a:xfrm flipV="1">
            <a:off x="6637156" y="1952836"/>
            <a:ext cx="591674" cy="368905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363812" y="5445224"/>
            <a:ext cx="1273344" cy="1080120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1259632" y="5062699"/>
            <a:ext cx="639688" cy="260893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61" name="Овал 60"/>
          <p:cNvSpPr/>
          <p:nvPr/>
        </p:nvSpPr>
        <p:spPr>
          <a:xfrm>
            <a:off x="2843808" y="5062699"/>
            <a:ext cx="639688" cy="260893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62" name="Овал 61"/>
          <p:cNvSpPr/>
          <p:nvPr/>
        </p:nvSpPr>
        <p:spPr>
          <a:xfrm>
            <a:off x="1259632" y="5787965"/>
            <a:ext cx="639688" cy="260893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63" name="Овал 62"/>
          <p:cNvSpPr/>
          <p:nvPr/>
        </p:nvSpPr>
        <p:spPr>
          <a:xfrm>
            <a:off x="2843808" y="5774396"/>
            <a:ext cx="639688" cy="260893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cxnSp>
        <p:nvCxnSpPr>
          <p:cNvPr id="65" name="Прямая со стрелкой 64"/>
          <p:cNvCxnSpPr>
            <a:stCxn id="60" idx="6"/>
            <a:endCxn id="61" idx="2"/>
          </p:cNvCxnSpPr>
          <p:nvPr/>
        </p:nvCxnSpPr>
        <p:spPr>
          <a:xfrm>
            <a:off x="1899320" y="5193146"/>
            <a:ext cx="9444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61" idx="4"/>
            <a:endCxn id="63" idx="0"/>
          </p:cNvCxnSpPr>
          <p:nvPr/>
        </p:nvCxnSpPr>
        <p:spPr>
          <a:xfrm>
            <a:off x="3163652" y="5323592"/>
            <a:ext cx="0" cy="450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62" idx="6"/>
            <a:endCxn id="63" idx="2"/>
          </p:cNvCxnSpPr>
          <p:nvPr/>
        </p:nvCxnSpPr>
        <p:spPr>
          <a:xfrm flipV="1">
            <a:off x="1899320" y="5904843"/>
            <a:ext cx="944488" cy="135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60" idx="4"/>
            <a:endCxn id="62" idx="0"/>
          </p:cNvCxnSpPr>
          <p:nvPr/>
        </p:nvCxnSpPr>
        <p:spPr>
          <a:xfrm>
            <a:off x="1579476" y="5323592"/>
            <a:ext cx="0" cy="4643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62" idx="7"/>
            <a:endCxn id="61" idx="3"/>
          </p:cNvCxnSpPr>
          <p:nvPr/>
        </p:nvCxnSpPr>
        <p:spPr>
          <a:xfrm flipV="1">
            <a:off x="1805640" y="5285385"/>
            <a:ext cx="1131848" cy="5407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3" idx="1"/>
            <a:endCxn id="60" idx="5"/>
          </p:cNvCxnSpPr>
          <p:nvPr/>
        </p:nvCxnSpPr>
        <p:spPr>
          <a:xfrm flipH="1" flipV="1">
            <a:off x="1805640" y="5285385"/>
            <a:ext cx="1131848" cy="5272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Скругленная соединительная линия 76"/>
          <p:cNvCxnSpPr>
            <a:stCxn id="63" idx="4"/>
            <a:endCxn id="63" idx="5"/>
          </p:cNvCxnSpPr>
          <p:nvPr/>
        </p:nvCxnSpPr>
        <p:spPr>
          <a:xfrm rot="5400000" flipH="1" flipV="1">
            <a:off x="3257630" y="5903104"/>
            <a:ext cx="38207" cy="226164"/>
          </a:xfrm>
          <a:prstGeom prst="curvedConnector3">
            <a:avLst>
              <a:gd name="adj1" fmla="val -59832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9" name="Скругленная соединительная линия 78"/>
          <p:cNvCxnSpPr>
            <a:stCxn id="62" idx="4"/>
            <a:endCxn id="62" idx="3"/>
          </p:cNvCxnSpPr>
          <p:nvPr/>
        </p:nvCxnSpPr>
        <p:spPr>
          <a:xfrm rot="5400000" flipH="1">
            <a:off x="1447290" y="5916673"/>
            <a:ext cx="38207" cy="226164"/>
          </a:xfrm>
          <a:prstGeom prst="curvedConnector3">
            <a:avLst>
              <a:gd name="adj1" fmla="val -59832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Скругленная соединительная линия 80"/>
          <p:cNvCxnSpPr>
            <a:stCxn id="61" idx="0"/>
            <a:endCxn id="61" idx="7"/>
          </p:cNvCxnSpPr>
          <p:nvPr/>
        </p:nvCxnSpPr>
        <p:spPr>
          <a:xfrm rot="16200000" flipH="1">
            <a:off x="3257630" y="4968720"/>
            <a:ext cx="38207" cy="226164"/>
          </a:xfrm>
          <a:prstGeom prst="curvedConnector3">
            <a:avLst>
              <a:gd name="adj1" fmla="val -59832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Скругленная соединительная линия 82"/>
          <p:cNvCxnSpPr>
            <a:stCxn id="60" idx="0"/>
            <a:endCxn id="60" idx="1"/>
          </p:cNvCxnSpPr>
          <p:nvPr/>
        </p:nvCxnSpPr>
        <p:spPr>
          <a:xfrm rot="16200000" flipH="1" flipV="1">
            <a:off x="1447290" y="4968720"/>
            <a:ext cx="38207" cy="226164"/>
          </a:xfrm>
          <a:prstGeom prst="curvedConnector3">
            <a:avLst>
              <a:gd name="adj1" fmla="val -59832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548025" y="4653136"/>
            <a:ext cx="3647078" cy="1841340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7" name="Прямая соединительная линия 86"/>
          <p:cNvCxnSpPr/>
          <p:nvPr/>
        </p:nvCxnSpPr>
        <p:spPr>
          <a:xfrm flipH="1" flipV="1">
            <a:off x="4195103" y="5541531"/>
            <a:ext cx="1168709" cy="413014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855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6" grpId="0" animBg="1"/>
      <p:bldP spid="47" grpId="0" animBg="1"/>
      <p:bldP spid="50" grpId="0" animBg="1"/>
      <p:bldP spid="51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8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/>
              <a:t>Транспортный уровень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90872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Диаграмма состояний-переходов</a:t>
            </a:r>
            <a:endParaRPr lang="ru-RU" sz="1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9" y="1412776"/>
            <a:ext cx="6879375" cy="47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12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24" y="99059"/>
            <a:ext cx="6020431" cy="5877086"/>
          </a:xfrm>
        </p:spPr>
      </p:pic>
      <p:sp>
        <p:nvSpPr>
          <p:cNvPr id="5" name="TextBox 4"/>
          <p:cNvSpPr txBox="1"/>
          <p:nvPr/>
        </p:nvSpPr>
        <p:spPr>
          <a:xfrm>
            <a:off x="7236296" y="2852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6059774"/>
            <a:ext cx="8417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+mj-lt"/>
              </a:rPr>
              <a:t>Взаимосвязь между реальной системой, реальной открытой системой, </a:t>
            </a:r>
            <a:endParaRPr lang="ru-RU" sz="2000" b="1" dirty="0" smtClean="0">
              <a:latin typeface="+mj-lt"/>
            </a:endParaRPr>
          </a:p>
          <a:p>
            <a:pPr algn="ctr"/>
            <a:r>
              <a:rPr lang="ru-RU" sz="2000" b="1" dirty="0" smtClean="0">
                <a:latin typeface="+mj-lt"/>
              </a:rPr>
              <a:t>открытой </a:t>
            </a:r>
            <a:r>
              <a:rPr lang="ru-RU" sz="2000" b="1" dirty="0">
                <a:latin typeface="+mj-lt"/>
              </a:rPr>
              <a:t>системой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32793" y="2375882"/>
            <a:ext cx="2243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  <a:latin typeface="+mj-lt"/>
              </a:rPr>
              <a:t>ПП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– прикладной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процесс,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ru-RU" sz="2000" b="1" dirty="0">
                <a:solidFill>
                  <a:srgbClr val="C00000"/>
                </a:solidFill>
                <a:latin typeface="+mj-lt"/>
              </a:rPr>
              <a:t>ОС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– открытая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410356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/>
              <a:t>Транспортный уровень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836712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Транспортный и сетевой уровень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236822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Связь параметров качества сервиса транспортного и сетевого уровней</a:t>
            </a:r>
            <a:endParaRPr lang="ru-RU" sz="1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17" y="1585654"/>
            <a:ext cx="6505973" cy="4363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600" y="5949279"/>
            <a:ext cx="727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/>
              <a:t>___________________________</a:t>
            </a:r>
          </a:p>
          <a:p>
            <a:r>
              <a:rPr lang="ru-RU" sz="1400" i="1" dirty="0" smtClean="0"/>
              <a:t>*ТС – транспортный сервис</a:t>
            </a:r>
          </a:p>
          <a:p>
            <a:r>
              <a:rPr lang="ru-RU" sz="1400" i="1" dirty="0" smtClean="0"/>
              <a:t>  </a:t>
            </a:r>
            <a:r>
              <a:rPr lang="ru-RU" sz="1400" i="1" dirty="0" err="1" smtClean="0"/>
              <a:t>СтС</a:t>
            </a:r>
            <a:r>
              <a:rPr lang="ru-RU" sz="1400" i="1" dirty="0" smtClean="0"/>
              <a:t> – </a:t>
            </a:r>
            <a:r>
              <a:rPr lang="ru-RU" sz="1400" i="1" dirty="0"/>
              <a:t>с</a:t>
            </a:r>
            <a:r>
              <a:rPr lang="ru-RU" sz="1400" i="1" dirty="0" smtClean="0"/>
              <a:t>етевой сервис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2455744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/>
              <a:t>Транспортный уровень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836712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Транспортный и сетевой уровень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236822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Соотношение классов транспортного протокола и типов сетевого сервиса</a:t>
            </a:r>
            <a:endParaRPr lang="ru-RU" sz="1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358816"/>
            <a:ext cx="4315428" cy="2610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8" y="1844824"/>
            <a:ext cx="7627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Транспортный сервис с соединением обеспечивается протоколом «с соединением» и приложениями к нему. Этот протокол фактически содержит </a:t>
            </a:r>
            <a:r>
              <a:rPr lang="ru-RU" sz="1600" i="1" dirty="0" smtClean="0">
                <a:solidFill>
                  <a:srgbClr val="C00000"/>
                </a:solidFill>
              </a:rPr>
              <a:t>5 различных протоколов</a:t>
            </a:r>
            <a:r>
              <a:rPr lang="ru-RU" sz="1600" dirty="0" smtClean="0"/>
              <a:t>,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именуемых классами и ориентированных на разный сетевой сервис (с установлением соединения). Определяются </a:t>
            </a:r>
            <a:r>
              <a:rPr lang="ru-RU" sz="1600" i="1" dirty="0" smtClean="0">
                <a:solidFill>
                  <a:srgbClr val="C00000"/>
                </a:solidFill>
              </a:rPr>
              <a:t>три типа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такого сервиса</a:t>
            </a:r>
            <a:r>
              <a:rPr lang="ru-RU" sz="1600" dirty="0" smtClean="0"/>
              <a:t>: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2922042"/>
            <a:ext cx="3312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 smtClean="0">
                <a:solidFill>
                  <a:srgbClr val="C00000"/>
                </a:solidFill>
              </a:rPr>
              <a:t>А</a:t>
            </a:r>
            <a:r>
              <a:rPr lang="ru-RU" sz="1600" dirty="0" smtClean="0"/>
              <a:t> –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служба с приемлемыми коэффициентами необнаруживаемых и обнаруживаемых ошибок</a:t>
            </a:r>
            <a:r>
              <a:rPr lang="ru-RU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 smtClean="0">
                <a:solidFill>
                  <a:srgbClr val="C00000"/>
                </a:solidFill>
              </a:rPr>
              <a:t>В </a:t>
            </a:r>
            <a:r>
              <a:rPr lang="ru-RU" sz="1600" dirty="0" smtClean="0"/>
              <a:t>–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служба с приемлемыми коэффициентами необнаруживаемых, но с неприемлемым коэффициентом обнаруживаемых ошибок</a:t>
            </a:r>
            <a:r>
              <a:rPr lang="ru-RU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 smtClean="0">
                <a:solidFill>
                  <a:srgbClr val="C00000"/>
                </a:solidFill>
              </a:rPr>
              <a:t>С </a:t>
            </a:r>
            <a:r>
              <a:rPr lang="ru-RU" sz="1600" dirty="0" smtClean="0"/>
              <a:t>–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служба с неприемлемым коэффициентом необнаруживаемых ошибок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14036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8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/>
              <a:t>Транспортный уровень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Получив определенную информацию либо сверху (от пользователя), либо снизу (от поставщика сетевого сервиса), Т-объект генерирует соответствующий Т-БДП.</a:t>
            </a:r>
          </a:p>
          <a:p>
            <a:pPr algn="ctr"/>
            <a:r>
              <a:rPr lang="ru-RU" dirty="0" smtClean="0"/>
              <a:t>Каждый Т-БДП состоит из </a:t>
            </a:r>
            <a:r>
              <a:rPr lang="ru-RU" dirty="0" smtClean="0">
                <a:solidFill>
                  <a:srgbClr val="C00000"/>
                </a:solidFill>
              </a:rPr>
              <a:t>заголовка</a:t>
            </a:r>
            <a:r>
              <a:rPr lang="ru-RU" dirty="0" smtClean="0"/>
              <a:t> (Т-УИП) и </a:t>
            </a:r>
            <a:r>
              <a:rPr lang="ru-RU" dirty="0" smtClean="0">
                <a:solidFill>
                  <a:srgbClr val="C00000"/>
                </a:solidFill>
              </a:rPr>
              <a:t>поля данных пользователя</a:t>
            </a:r>
            <a:r>
              <a:rPr lang="ru-RU" dirty="0" smtClean="0"/>
              <a:t>, если оно имеется.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96" y="2276872"/>
            <a:ext cx="6197807" cy="1555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584" y="4221088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C00000"/>
                </a:solidFill>
              </a:rPr>
              <a:t>ИД</a:t>
            </a:r>
            <a:r>
              <a:rPr lang="ru-RU" i="1" dirty="0" smtClean="0"/>
              <a:t> – индикатор длины заголовка;</a:t>
            </a:r>
          </a:p>
          <a:p>
            <a:r>
              <a:rPr lang="ru-RU" i="1" dirty="0" smtClean="0">
                <a:solidFill>
                  <a:srgbClr val="C00000"/>
                </a:solidFill>
              </a:rPr>
              <a:t>Фиксированная часть </a:t>
            </a:r>
            <a:r>
              <a:rPr lang="ru-RU" i="1" dirty="0" smtClean="0"/>
              <a:t>– содержит обычно используемый набор параметров;</a:t>
            </a:r>
          </a:p>
          <a:p>
            <a:r>
              <a:rPr lang="ru-RU" i="1" dirty="0" smtClean="0">
                <a:solidFill>
                  <a:srgbClr val="C00000"/>
                </a:solidFill>
              </a:rPr>
              <a:t>Переменная часть </a:t>
            </a:r>
            <a:r>
              <a:rPr lang="ru-RU" i="1" dirty="0" smtClean="0"/>
              <a:t>– используется для определения реже встречающихся параметров.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826448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 smtClean="0"/>
              <a:t>Сеансовый уровень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" y="982975"/>
            <a:ext cx="7916380" cy="27340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6507" y="4149080"/>
            <a:ext cx="7916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Сеансовый уровень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отвечает за поддержание сеанса связи, позволяя приложениям взаимодействовать между собой длительное время.</a:t>
            </a:r>
          </a:p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</a:p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Уровень управляет созданием/завершением сеанса, обменом информацией, синхронизацией задач, определением права на передачу данных и поддержанием сеанса в периоды неактивности приложений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9930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 smtClean="0"/>
              <a:t>Сеансовый уровень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20891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Сеансовый уровень </a:t>
            </a:r>
            <a:r>
              <a:rPr lang="ru-RU" sz="2000" dirty="0" smtClean="0"/>
              <a:t>(</a:t>
            </a:r>
            <a:r>
              <a:rPr lang="ru-RU" sz="2000" dirty="0" smtClean="0">
                <a:solidFill>
                  <a:srgbClr val="C00000"/>
                </a:solidFill>
              </a:rPr>
              <a:t>с помощью служб, обеспечиваемых уровнем представления</a:t>
            </a:r>
            <a:r>
              <a:rPr lang="ru-RU" sz="2000" dirty="0" smtClean="0"/>
              <a:t>) 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обеспечивает прикладным объектам следующие средства </a:t>
            </a:r>
            <a:r>
              <a:rPr lang="ru-RU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равноправного, синхронизированного, структурированного взаимодействия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Установление сеансового соединения, синхронизированный обмен данными, упорядоченное и безусловное завершение сеансового соединения;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Согласование использования маркеров обмена данными, синхронизация и завершение взаимодействия, а также фиксация маркеров на одной из взаимодействующих сторон;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Установление точек синхронизации внутри диалога;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Выполнение ресинхронизации сеансового соединения к согласованной с прикладными объектами точке синхронизации;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Прерывание диалога и его возобновление с заранее организованной точки синхронизации.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1852246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90872"/>
          </a:xfrm>
        </p:spPr>
        <p:txBody>
          <a:bodyPr/>
          <a:lstStyle/>
          <a:p>
            <a:r>
              <a:rPr lang="ru-RU" dirty="0" smtClean="0"/>
              <a:t>Сеансовый уровень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844824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Пользователям сеансового уровня может быть предоставлена также служба без установления соединения. Ее поддерживает сеансовый протокол, опирающийся, в свою очередь, на транспортную службу без установления соединения.</a:t>
            </a:r>
          </a:p>
        </p:txBody>
      </p:sp>
    </p:spTree>
    <p:extLst>
      <p:ext uri="{BB962C8B-B14F-4D97-AF65-F5344CB8AC3E}">
        <p14:creationId xmlns:p14="http://schemas.microsoft.com/office/powerpoint/2010/main" val="2100237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Сеансовый уровень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b="1" i="1" dirty="0" smtClean="0">
                <a:solidFill>
                  <a:srgbClr val="C00000"/>
                </a:solidFill>
              </a:rPr>
              <a:t>Маркер</a:t>
            </a:r>
            <a:r>
              <a:rPr lang="ru-RU" dirty="0" smtClean="0"/>
              <a:t> (</a:t>
            </a:r>
            <a:r>
              <a:rPr lang="ru-RU" i="1" dirty="0" smtClean="0"/>
              <a:t>жетон, признак, полномочие, </a:t>
            </a:r>
            <a:r>
              <a:rPr lang="en-US" i="1" dirty="0" smtClean="0"/>
              <a:t>token</a:t>
            </a:r>
            <a:r>
              <a:rPr lang="ru-RU" dirty="0" smtClean="0"/>
              <a:t>) – атрибут сеансового соединения, который динамически назначается одному из взаимодействующий пользователей сеансовой службы (</a:t>
            </a:r>
            <a:r>
              <a:rPr lang="ru-RU" dirty="0" err="1" smtClean="0"/>
              <a:t>СнСл</a:t>
            </a:r>
            <a:r>
              <a:rPr lang="ru-RU" dirty="0" smtClean="0"/>
              <a:t>-пользователей).</a:t>
            </a:r>
          </a:p>
          <a:p>
            <a:pPr marL="0" indent="0">
              <a:buNone/>
            </a:pPr>
            <a:r>
              <a:rPr lang="ru-RU" i="1" dirty="0" smtClean="0"/>
              <a:t>Владелец маркера имеет исключительное право инициировать выполнение услуги, контролируемой данным маркером.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266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Сеансовый уровень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940658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На сеансовом соединении могут быть использованы </a:t>
            </a:r>
            <a:r>
              <a:rPr lang="ru-RU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4 типа маркеров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2348880"/>
            <a:ext cx="93610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DK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131840" y="2348880"/>
            <a:ext cx="93610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220072" y="2348880"/>
            <a:ext cx="93610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308304" y="2348880"/>
            <a:ext cx="93610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34260" y="1836113"/>
            <a:ext cx="90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Маркер </a:t>
            </a:r>
          </a:p>
          <a:p>
            <a:pPr algn="ctr"/>
            <a:r>
              <a:rPr lang="ru-RU" sz="1600" dirty="0" smtClean="0"/>
              <a:t>данных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999384" y="1836113"/>
            <a:ext cx="121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Маркер </a:t>
            </a:r>
          </a:p>
          <a:p>
            <a:pPr algn="ctr"/>
            <a:r>
              <a:rPr lang="ru-RU" sz="1600" dirty="0" smtClean="0"/>
              <a:t>завершения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902824" y="1628800"/>
            <a:ext cx="15413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Маркер </a:t>
            </a:r>
          </a:p>
          <a:p>
            <a:pPr algn="ctr"/>
            <a:r>
              <a:rPr lang="ru-RU" sz="1400" dirty="0" smtClean="0"/>
              <a:t>вспомогательной </a:t>
            </a:r>
          </a:p>
          <a:p>
            <a:pPr algn="ctr"/>
            <a:r>
              <a:rPr lang="ru-RU" sz="1400" dirty="0" smtClean="0"/>
              <a:t>синхронизации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102368" y="1628800"/>
            <a:ext cx="1358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Маркер </a:t>
            </a:r>
          </a:p>
          <a:p>
            <a:pPr algn="ctr"/>
            <a:r>
              <a:rPr lang="ru-RU" sz="1400" dirty="0" smtClean="0"/>
              <a:t>главной </a:t>
            </a:r>
          </a:p>
          <a:p>
            <a:pPr algn="ctr"/>
            <a:r>
              <a:rPr lang="ru-RU" sz="1400" dirty="0" smtClean="0"/>
              <a:t>синхронизации</a:t>
            </a:r>
            <a:endParaRPr lang="ru-RU" sz="1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185648" y="3573016"/>
            <a:ext cx="4978640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Доступен/Недоступен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4725144"/>
            <a:ext cx="396044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Маркер доступен тогда, когда </a:t>
            </a:r>
            <a:r>
              <a:rPr lang="ru-R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СнСл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-пользователи в ходе установления сеансового соединения </a:t>
            </a:r>
            <a:r>
              <a:rPr lang="ru-RU" dirty="0">
                <a:solidFill>
                  <a:srgbClr val="C00000"/>
                </a:solidFill>
              </a:rPr>
              <a:t>согласовали его применение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в процессе предстоящего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взаимодействия.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4008" y="4892967"/>
            <a:ext cx="396044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Маркер, по которому </a:t>
            </a:r>
            <a:r>
              <a:rPr lang="ru-RU" dirty="0" smtClean="0">
                <a:solidFill>
                  <a:srgbClr val="C00000"/>
                </a:solidFill>
              </a:rPr>
              <a:t>не проводилось согласование применения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недоступен и не может быть назначен ни одной из сторон.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Прямая соединительная линия 18"/>
          <p:cNvCxnSpPr>
            <a:stCxn id="7" idx="2"/>
          </p:cNvCxnSpPr>
          <p:nvPr/>
        </p:nvCxnSpPr>
        <p:spPr>
          <a:xfrm>
            <a:off x="1439652" y="2996952"/>
            <a:ext cx="1559732" cy="5760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2"/>
          </p:cNvCxnSpPr>
          <p:nvPr/>
        </p:nvCxnSpPr>
        <p:spPr>
          <a:xfrm>
            <a:off x="3599892" y="2996952"/>
            <a:ext cx="468052" cy="5760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9" idx="2"/>
          </p:cNvCxnSpPr>
          <p:nvPr/>
        </p:nvCxnSpPr>
        <p:spPr>
          <a:xfrm flipH="1">
            <a:off x="5220072" y="2996952"/>
            <a:ext cx="468052" cy="5760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0" idx="2"/>
          </p:cNvCxnSpPr>
          <p:nvPr/>
        </p:nvCxnSpPr>
        <p:spPr>
          <a:xfrm flipH="1">
            <a:off x="6156176" y="2996952"/>
            <a:ext cx="1620180" cy="5760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endCxn id="16" idx="0"/>
          </p:cNvCxnSpPr>
          <p:nvPr/>
        </p:nvCxnSpPr>
        <p:spPr>
          <a:xfrm flipH="1">
            <a:off x="2447764" y="4077072"/>
            <a:ext cx="1386154" cy="648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endCxn id="17" idx="0"/>
          </p:cNvCxnSpPr>
          <p:nvPr/>
        </p:nvCxnSpPr>
        <p:spPr>
          <a:xfrm>
            <a:off x="5292080" y="4077072"/>
            <a:ext cx="1332148" cy="8158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52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Сеансовый уровень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 smtClean="0">
                <a:solidFill>
                  <a:srgbClr val="C00000"/>
                </a:solidFill>
              </a:rPr>
              <a:t>Точки синхронизации </a:t>
            </a:r>
            <a:r>
              <a:rPr lang="ru-RU" dirty="0" smtClean="0"/>
              <a:t>могут размещаться пользователями сеансовой службы в потоке данных. Эти точки идентифицируются последовательными монотонно возрастающими номерами, которые обеспечиваются поставщиком сеансовой службы (</a:t>
            </a:r>
            <a:r>
              <a:rPr lang="ru-RU" i="1" dirty="0" smtClean="0"/>
              <a:t>поставщик сеансовой службы нумерует все (любые) точки последовательно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Фиксацию точек можно выбрать </a:t>
            </a:r>
            <a:r>
              <a:rPr lang="ru-RU" u="sng" dirty="0" smtClean="0"/>
              <a:t>двумя способами</a:t>
            </a:r>
            <a:r>
              <a:rPr lang="ru-RU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1" dirty="0" smtClean="0"/>
              <a:t>Вспомогательная синхронизация </a:t>
            </a:r>
            <a:r>
              <a:rPr lang="ru-RU" dirty="0" smtClean="0"/>
              <a:t>(малой,</a:t>
            </a:r>
            <a:r>
              <a:rPr lang="en-US" dirty="0" smtClean="0"/>
              <a:t> minor);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1" dirty="0" smtClean="0"/>
              <a:t>Главная синхронизация </a:t>
            </a:r>
            <a:r>
              <a:rPr lang="ru-RU" dirty="0" smtClean="0"/>
              <a:t>(большой, </a:t>
            </a:r>
            <a:r>
              <a:rPr lang="en-US" dirty="0" smtClean="0"/>
              <a:t>major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5929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Сеансовый уровень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b="1" i="1" dirty="0" smtClean="0">
                <a:solidFill>
                  <a:srgbClr val="C00000"/>
                </a:solidFill>
              </a:rPr>
              <a:t>Активность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(</a:t>
            </a:r>
            <a:r>
              <a:rPr lang="ru-RU" i="1" dirty="0" smtClean="0"/>
              <a:t>период деятельности, деятельность, </a:t>
            </a:r>
            <a:r>
              <a:rPr lang="en-US" i="1" dirty="0" smtClean="0"/>
              <a:t>activity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логически завершенный фрагмент работы пользователя службы сеансового уровня, выделенный в общем потоке данных этого уровня. Активность образуется </a:t>
            </a:r>
            <a:r>
              <a:rPr lang="ru-RU" i="1" dirty="0" smtClean="0"/>
              <a:t>последовательностью диалоговых элементов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465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положения и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>
                <a:solidFill>
                  <a:srgbClr val="C00000"/>
                </a:solidFill>
              </a:rPr>
              <a:t>Прикладной процесс </a:t>
            </a:r>
            <a:r>
              <a:rPr lang="ru-RU" dirty="0" smtClean="0"/>
              <a:t>– обработка данных для некоторого приложения (обеспечение взаимодействия – прикладные объекты).</a:t>
            </a:r>
          </a:p>
          <a:p>
            <a:r>
              <a:rPr lang="ru-RU" i="1" dirty="0" smtClean="0">
                <a:solidFill>
                  <a:srgbClr val="C00000"/>
                </a:solidFill>
              </a:rPr>
              <a:t>Физическая среда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– среда, предназначенная для обеспечения передачи данных между системами (например, провода).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5797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Сеансовый уровень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b="1" i="1" dirty="0" smtClean="0">
                <a:solidFill>
                  <a:srgbClr val="C00000"/>
                </a:solidFill>
              </a:rPr>
              <a:t>Ресинхронизация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– средство принудительной координации взаимодействующих сторон в рамках сеансового соединения. Может быть инициирована любым </a:t>
            </a:r>
            <a:r>
              <a:rPr lang="ru-RU" dirty="0" err="1" smtClean="0"/>
              <a:t>СнСл</a:t>
            </a:r>
            <a:r>
              <a:rPr lang="ru-RU" dirty="0" smtClean="0"/>
              <a:t>-пользователем в любой момент существования соединения. Возможность </a:t>
            </a:r>
            <a:r>
              <a:rPr lang="ru-RU" i="1" dirty="0" smtClean="0"/>
              <a:t>перераспределять маркеры </a:t>
            </a:r>
            <a:r>
              <a:rPr lang="ru-RU" dirty="0" smtClean="0"/>
              <a:t>и согласовать но</a:t>
            </a:r>
            <a:r>
              <a:rPr lang="ru-RU" i="1" dirty="0" smtClean="0"/>
              <a:t>вое значение последовательного номера точки синхронизации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Поставщик сеансовой службы обеспечивает </a:t>
            </a:r>
            <a:r>
              <a:rPr lang="ru-RU" i="1" u="sng" dirty="0" smtClean="0"/>
              <a:t>три режима согласования</a:t>
            </a:r>
            <a:r>
              <a:rPr lang="ru-RU" dirty="0" smtClean="0"/>
              <a:t> нового номера точки синхронизации: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Отказ (аннулирование, </a:t>
            </a:r>
            <a:r>
              <a:rPr lang="en-US" dirty="0" smtClean="0"/>
              <a:t>abandon</a:t>
            </a:r>
            <a:r>
              <a:rPr lang="ru-RU" dirty="0" smtClean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Рестарт;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Установка (</a:t>
            </a:r>
            <a:r>
              <a:rPr lang="en-US" dirty="0" smtClean="0"/>
              <a:t>set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342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Сеансовый уровень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Фазы и услуги сеансового уровня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1196752"/>
            <a:ext cx="7776864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i="1" u="sng" dirty="0" smtClean="0"/>
              <a:t>Установление соединения</a:t>
            </a:r>
            <a:r>
              <a:rPr lang="ru-RU" dirty="0" smtClean="0"/>
              <a:t>. Услуги: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S-CONNECT</a:t>
            </a:r>
            <a:r>
              <a:rPr lang="ru-RU" dirty="0" smtClean="0"/>
              <a:t> – позволяет согласовать параметры соединения, распределить маркеры, выбрать начальный номер точки синхронизации.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2348880"/>
            <a:ext cx="7776864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i="1" u="sng" dirty="0" smtClean="0"/>
              <a:t>Передача данных</a:t>
            </a:r>
            <a:r>
              <a:rPr lang="ru-RU" dirty="0" smtClean="0"/>
              <a:t>. Услуги: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S-DATA: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S-EXPEDITED-DATA;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S-TYPED-DATA;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S-CAPABILITY-DATA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Каждая услуга используется для передачи своего типа данных, отличающихся видами приоритета и/или наборами условий/ограничений, учитываемых в процессе передачи.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4869160"/>
            <a:ext cx="7776864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i="1" u="sng" dirty="0" smtClean="0"/>
              <a:t>Завершение соединения</a:t>
            </a:r>
            <a:r>
              <a:rPr lang="ru-RU" dirty="0" smtClean="0"/>
              <a:t>. Услуги: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S-RELEASE – </a:t>
            </a:r>
            <a:r>
              <a:rPr lang="ru-RU" dirty="0" smtClean="0"/>
              <a:t>упорядоченное завершение (может быть использован маркер </a:t>
            </a:r>
            <a:r>
              <a:rPr lang="en-US" dirty="0" smtClean="0"/>
              <a:t>TR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S-P-ABORT</a:t>
            </a:r>
            <a:r>
              <a:rPr lang="ru-RU" dirty="0" smtClean="0"/>
              <a:t> – инициируется поставщиком (</a:t>
            </a:r>
            <a:r>
              <a:rPr lang="ru-RU" dirty="0" err="1" smtClean="0"/>
              <a:t>Пс</a:t>
            </a:r>
            <a:r>
              <a:rPr lang="ru-RU" dirty="0" smtClean="0"/>
              <a:t>, </a:t>
            </a:r>
            <a:r>
              <a:rPr lang="en-US" dirty="0" smtClean="0"/>
              <a:t>provider, P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S-</a:t>
            </a:r>
            <a:r>
              <a:rPr lang="en-US" dirty="0"/>
              <a:t>U</a:t>
            </a:r>
            <a:r>
              <a:rPr lang="en-US" dirty="0" smtClean="0"/>
              <a:t>-ABORT – </a:t>
            </a:r>
            <a:r>
              <a:rPr lang="ru-RU" dirty="0" smtClean="0"/>
              <a:t>инициируется пользователем (</a:t>
            </a:r>
            <a:r>
              <a:rPr lang="ru-RU" dirty="0" err="1" smtClean="0"/>
              <a:t>Пл</a:t>
            </a:r>
            <a:r>
              <a:rPr lang="ru-RU" dirty="0" smtClean="0"/>
              <a:t>, </a:t>
            </a:r>
            <a:r>
              <a:rPr lang="en-US" dirty="0" smtClean="0"/>
              <a:t>user, U</a:t>
            </a:r>
            <a:r>
              <a:rPr lang="ru-RU" dirty="0" smtClean="0"/>
              <a:t>).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573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35496"/>
            <a:ext cx="8229600" cy="1600200"/>
          </a:xfrm>
        </p:spPr>
        <p:txBody>
          <a:bodyPr/>
          <a:lstStyle/>
          <a:p>
            <a:r>
              <a:rPr lang="ru-RU" dirty="0" smtClean="0"/>
              <a:t>Сеансовый уровень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54076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b="1" i="1" dirty="0" smtClean="0">
                <a:solidFill>
                  <a:srgbClr val="C00000"/>
                </a:solidFill>
              </a:rPr>
              <a:t>Функциональные группы </a:t>
            </a:r>
            <a:r>
              <a:rPr lang="ru-RU" dirty="0" smtClean="0"/>
              <a:t>– объединения логически связанных услуг. Вводятся с целью согласования требований пользователей в ходе фазы установления сеансового соединения. Имеется 12 функциональных групп: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Функциональные группы (блоки) и стандартные подмножества сеансового сервиса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697882"/>
            <a:ext cx="8064896" cy="35394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600" i="1" dirty="0" smtClean="0">
                <a:solidFill>
                  <a:srgbClr val="C00000"/>
                </a:solidFill>
              </a:rPr>
              <a:t>Базовая функциональная группа </a:t>
            </a:r>
            <a:r>
              <a:rPr lang="ru-RU" sz="1600" dirty="0" smtClean="0"/>
              <a:t>– объединяет основные сеансовые услуги, позволяющие установить сеансовое соединение, осуществить передачу нормальных блоков данных, завершить сеансовое соединение;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 smtClean="0"/>
              <a:t>Функциональная группа согласованного завершения;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 smtClean="0"/>
              <a:t>Функциональная группа полудуплекса;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 smtClean="0"/>
              <a:t>Функциональная группа дуплекса;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 smtClean="0"/>
              <a:t>Функциональная группа срочных данных;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 smtClean="0"/>
              <a:t>Функциональная группа типизированных данных;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 smtClean="0"/>
              <a:t>Функциональная группа обмена данными;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 smtClean="0"/>
              <a:t>Функциональная группа малой синхронизации;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 smtClean="0"/>
              <a:t>Функциональная группа большой синхронизации;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 smtClean="0"/>
              <a:t>Функциональная группа ресинхронизации;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 smtClean="0"/>
              <a:t>Функциональная группа оповещения;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i="1" dirty="0" smtClean="0">
                <a:solidFill>
                  <a:srgbClr val="C00000"/>
                </a:solidFill>
              </a:rPr>
              <a:t>Функциональная группа управления активностью </a:t>
            </a:r>
            <a:r>
              <a:rPr lang="ru-RU" sz="1600" dirty="0" smtClean="0"/>
              <a:t>– включает все услуги управления активностью и услугу передачи управления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39631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35496"/>
            <a:ext cx="8229600" cy="1600200"/>
          </a:xfrm>
        </p:spPr>
        <p:txBody>
          <a:bodyPr/>
          <a:lstStyle/>
          <a:p>
            <a:r>
              <a:rPr lang="ru-RU" dirty="0" smtClean="0"/>
              <a:t>Сеансовый уровень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1" dirty="0" smtClean="0">
                <a:solidFill>
                  <a:srgbClr val="C00000"/>
                </a:solidFill>
              </a:rPr>
              <a:t>Сервисное подмножество </a:t>
            </a:r>
            <a:r>
              <a:rPr lang="ru-RU" dirty="0" smtClean="0"/>
              <a:t>– это комбинация базовой функциональной группы с другими группами, подчиняющаяся некоторым условиям. Стандарт выделяет три сервисных подмножества: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Основное (базовое) </a:t>
            </a:r>
            <a:r>
              <a:rPr lang="ru-RU" i="1" dirty="0" smtClean="0">
                <a:solidFill>
                  <a:srgbClr val="C00000"/>
                </a:solidFill>
              </a:rPr>
              <a:t>комбинированное</a:t>
            </a:r>
            <a:r>
              <a:rPr lang="ru-RU" dirty="0" smtClean="0"/>
              <a:t> подмножество (три группы);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Основное (базовое) подмножество </a:t>
            </a:r>
            <a:r>
              <a:rPr lang="ru-RU" i="1" dirty="0" smtClean="0">
                <a:solidFill>
                  <a:srgbClr val="C00000"/>
                </a:solidFill>
              </a:rPr>
              <a:t>синхронизации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(восемь групп);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Основное (базовое) подмножество </a:t>
            </a:r>
            <a:r>
              <a:rPr lang="ru-RU" i="1" dirty="0" smtClean="0">
                <a:solidFill>
                  <a:srgbClr val="C00000"/>
                </a:solidFill>
              </a:rPr>
              <a:t>активности</a:t>
            </a:r>
            <a:r>
              <a:rPr lang="ru-RU" dirty="0" smtClean="0"/>
              <a:t> (семь групп).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Функциональные группы (блоки) и стандартные подмножества сеансового сервиса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9985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35496"/>
            <a:ext cx="8229600" cy="1600200"/>
          </a:xfrm>
        </p:spPr>
        <p:txBody>
          <a:bodyPr/>
          <a:lstStyle/>
          <a:p>
            <a:r>
              <a:rPr lang="ru-RU" dirty="0" smtClean="0"/>
              <a:t>Сеансовый уровень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805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i="1" dirty="0" smtClean="0">
                <a:solidFill>
                  <a:srgbClr val="C00000"/>
                </a:solidFill>
              </a:rPr>
              <a:t>Переговоры</a:t>
            </a:r>
            <a:r>
              <a:rPr lang="ru-RU" dirty="0" smtClean="0"/>
              <a:t> осуществляются </a:t>
            </a:r>
            <a:r>
              <a:rPr lang="ru-RU" dirty="0" err="1" smtClean="0"/>
              <a:t>СнСл</a:t>
            </a:r>
            <a:r>
              <a:rPr lang="ru-RU" dirty="0" smtClean="0"/>
              <a:t>-пользователями в процессе сеансового соединения. Каждый </a:t>
            </a:r>
            <a:r>
              <a:rPr lang="ru-RU" dirty="0" err="1" smtClean="0"/>
              <a:t>СнСл</a:t>
            </a:r>
            <a:r>
              <a:rPr lang="ru-RU" dirty="0" smtClean="0"/>
              <a:t>-пользователь предлагает необходимые для взаимодействия функциональные группы. Группа выбирается лишь тогда, когда оба </a:t>
            </a:r>
            <a:r>
              <a:rPr lang="ru-RU" dirty="0" err="1" smtClean="0"/>
              <a:t>СнСл</a:t>
            </a:r>
            <a:r>
              <a:rPr lang="ru-RU" dirty="0" smtClean="0"/>
              <a:t>-пользователя включили ее в свое сервисное подмножество, и при этом она может быть обеспечена поставщиком сеансовой службы.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836712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Переговоры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7314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35496"/>
            <a:ext cx="8229600" cy="1600200"/>
          </a:xfrm>
        </p:spPr>
        <p:txBody>
          <a:bodyPr/>
          <a:lstStyle/>
          <a:p>
            <a:r>
              <a:rPr lang="ru-RU" dirty="0" smtClean="0"/>
              <a:t>Сеансовый уровень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54116"/>
            <a:ext cx="8229600" cy="37351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Понятие «</a:t>
            </a:r>
            <a:r>
              <a:rPr lang="ru-RU" b="1" i="1" dirty="0">
                <a:solidFill>
                  <a:srgbClr val="C00000"/>
                </a:solidFill>
              </a:rPr>
              <a:t>качество сервиса</a:t>
            </a:r>
            <a:r>
              <a:rPr lang="ru-RU" dirty="0"/>
              <a:t>» (</a:t>
            </a:r>
            <a:r>
              <a:rPr lang="ru-RU" i="1" dirty="0" err="1"/>
              <a:t>Quality</a:t>
            </a:r>
            <a:r>
              <a:rPr lang="ru-RU" i="1" dirty="0"/>
              <a:t> </a:t>
            </a:r>
            <a:r>
              <a:rPr lang="ru-RU" i="1" dirty="0" err="1"/>
              <a:t>of</a:t>
            </a:r>
            <a:r>
              <a:rPr lang="ru-RU" i="1" dirty="0"/>
              <a:t> </a:t>
            </a:r>
            <a:r>
              <a:rPr lang="ru-RU" i="1" dirty="0" err="1"/>
              <a:t>Service</a:t>
            </a:r>
            <a:r>
              <a:rPr lang="ru-RU" dirty="0"/>
              <a:t>) определяет параметры сеансового соединения, которые касаются исключительно поставщика </a:t>
            </a:r>
            <a:r>
              <a:rPr lang="ru-RU" dirty="0" smtClean="0"/>
              <a:t>сеансовой службы. </a:t>
            </a:r>
            <a:r>
              <a:rPr lang="ru-RU" dirty="0"/>
              <a:t>После того как сеансовое соединение установлено, партнеры должны иметь одинаковое представление о том, какое качество сервиса обеспечивается на данном сеансовом </a:t>
            </a:r>
            <a:r>
              <a:rPr lang="ru-RU" dirty="0" smtClean="0"/>
              <a:t>соединении.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04344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Качество сеансового сервиса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178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35496"/>
            <a:ext cx="8229600" cy="1600200"/>
          </a:xfrm>
        </p:spPr>
        <p:txBody>
          <a:bodyPr/>
          <a:lstStyle/>
          <a:p>
            <a:r>
              <a:rPr lang="ru-RU" dirty="0" smtClean="0"/>
              <a:t>Сеансовый уровень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76470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Качество сеансового сервиса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2474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Качество сеансового сервиса определяется множеством параметров двух типов: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700808"/>
            <a:ext cx="7992888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i="1" dirty="0"/>
              <a:t>Параметры первого типа согласуются в ходе установления сеансового соединения</a:t>
            </a:r>
            <a:r>
              <a:rPr lang="ru-RU" sz="1600" dirty="0"/>
              <a:t>. </a:t>
            </a:r>
            <a:endParaRPr lang="ru-RU" sz="1600" dirty="0" smtClean="0"/>
          </a:p>
          <a:p>
            <a:r>
              <a:rPr lang="ru-RU" sz="1600" u="sng" dirty="0" smtClean="0"/>
              <a:t>К </a:t>
            </a:r>
            <a:r>
              <a:rPr lang="ru-RU" sz="1600" u="sng" dirty="0"/>
              <a:t>ним относятся</a:t>
            </a:r>
            <a:r>
              <a:rPr lang="ru-RU" sz="1600" dirty="0"/>
              <a:t>: 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З</a:t>
            </a:r>
            <a:r>
              <a:rPr lang="ru-RU" sz="1600" dirty="0" smtClean="0"/>
              <a:t>ащита </a:t>
            </a:r>
            <a:r>
              <a:rPr lang="ru-RU" sz="1600" dirty="0"/>
              <a:t>сеансового соединения, его </a:t>
            </a:r>
            <a:r>
              <a:rPr lang="ru-RU" sz="1600" dirty="0" smtClean="0"/>
              <a:t>приоритет</a:t>
            </a:r>
            <a:r>
              <a:rPr lang="ru-RU" sz="1600" dirty="0"/>
              <a:t>;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Т</a:t>
            </a:r>
            <a:r>
              <a:rPr lang="ru-RU" sz="1600" dirty="0" smtClean="0"/>
              <a:t>емп </a:t>
            </a:r>
            <a:r>
              <a:rPr lang="ru-RU" sz="1600" dirty="0"/>
              <a:t>остаточных </a:t>
            </a:r>
            <a:r>
              <a:rPr lang="ru-RU" sz="1600" dirty="0" smtClean="0"/>
              <a:t>ошибок</a:t>
            </a:r>
            <a:r>
              <a:rPr lang="ru-RU" sz="1600" dirty="0"/>
              <a:t>;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</a:t>
            </a:r>
            <a:r>
              <a:rPr lang="ru-RU" sz="1600" dirty="0" smtClean="0"/>
              <a:t>олоса </a:t>
            </a:r>
            <a:r>
              <a:rPr lang="ru-RU" sz="1600" dirty="0"/>
              <a:t>пропускания и задержка передачи для каждого </a:t>
            </a:r>
            <a:r>
              <a:rPr lang="ru-RU" sz="1600" dirty="0" smtClean="0"/>
              <a:t>направления;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</a:t>
            </a:r>
            <a:r>
              <a:rPr lang="ru-RU" sz="1600" dirty="0" smtClean="0"/>
              <a:t>птимизация передачи</a:t>
            </a:r>
            <a:r>
              <a:rPr lang="ru-RU" sz="1600" dirty="0"/>
              <a:t>;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Расширенное управление.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3789040"/>
            <a:ext cx="7992888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i="1" dirty="0"/>
              <a:t>Параметры второго типа не согласуются в течение фазы установления сеансового соединения, но их значение известно либо изначально, либо в результате проведения предварительных измерений. </a:t>
            </a:r>
            <a:endParaRPr lang="ru-RU" sz="1600" i="1" dirty="0" smtClean="0"/>
          </a:p>
          <a:p>
            <a:r>
              <a:rPr lang="ru-RU" sz="1600" u="sng" dirty="0" smtClean="0"/>
              <a:t>К ним относятся</a:t>
            </a:r>
            <a:r>
              <a:rPr lang="ru-RU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З</a:t>
            </a:r>
            <a:r>
              <a:rPr lang="ru-RU" sz="1600" dirty="0" smtClean="0"/>
              <a:t>адержка </a:t>
            </a:r>
            <a:r>
              <a:rPr lang="ru-RU" sz="1600" dirty="0"/>
              <a:t>установления сеансового </a:t>
            </a:r>
            <a:r>
              <a:rPr lang="ru-RU" sz="1600" dirty="0" smtClean="0"/>
              <a:t>соединения;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</a:t>
            </a:r>
            <a:r>
              <a:rPr lang="ru-RU" sz="1600" dirty="0" smtClean="0"/>
              <a:t>ероятность </a:t>
            </a:r>
            <a:r>
              <a:rPr lang="ru-RU" sz="1600" dirty="0"/>
              <a:t>отказа от установления сеансового </a:t>
            </a:r>
            <a:r>
              <a:rPr lang="ru-RU" sz="1600" dirty="0" smtClean="0"/>
              <a:t>соединения;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</a:t>
            </a:r>
            <a:r>
              <a:rPr lang="ru-RU" sz="1600" dirty="0" smtClean="0"/>
              <a:t>ероятность </a:t>
            </a:r>
            <a:r>
              <a:rPr lang="ru-RU" sz="1600" dirty="0"/>
              <a:t>ошибки </a:t>
            </a:r>
            <a:r>
              <a:rPr lang="ru-RU" sz="1600" dirty="0" smtClean="0"/>
              <a:t>передачи;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З</a:t>
            </a:r>
            <a:r>
              <a:rPr lang="ru-RU" sz="1600" dirty="0" smtClean="0"/>
              <a:t>адержка </a:t>
            </a:r>
            <a:r>
              <a:rPr lang="ru-RU" sz="1600" dirty="0"/>
              <a:t>завершения сеансового </a:t>
            </a:r>
            <a:r>
              <a:rPr lang="ru-RU" sz="1600" dirty="0" smtClean="0"/>
              <a:t>соединения;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</a:t>
            </a:r>
            <a:r>
              <a:rPr lang="ru-RU" sz="1600" dirty="0" smtClean="0"/>
              <a:t>ероятность </a:t>
            </a:r>
            <a:r>
              <a:rPr lang="ru-RU" sz="1600" dirty="0"/>
              <a:t>ошибки завершения сеансового </a:t>
            </a:r>
            <a:r>
              <a:rPr lang="ru-RU" sz="1600" dirty="0" smtClean="0"/>
              <a:t>соединения;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Ж</a:t>
            </a:r>
            <a:r>
              <a:rPr lang="ru-RU" sz="1600" dirty="0" smtClean="0"/>
              <a:t>ивучесть </a:t>
            </a:r>
            <a:r>
              <a:rPr lang="ru-RU" sz="1600" dirty="0"/>
              <a:t>сеансового соединения.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227687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1)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43156" y="4725144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2)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21347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0" grpId="0" animBg="1"/>
      <p:bldP spid="12" grpId="0" animBg="1"/>
      <p:bldP spid="13" grpId="0"/>
      <p:bldP spid="1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35496"/>
            <a:ext cx="8229600" cy="1600200"/>
          </a:xfrm>
        </p:spPr>
        <p:txBody>
          <a:bodyPr/>
          <a:lstStyle/>
          <a:p>
            <a:r>
              <a:rPr lang="ru-RU" dirty="0" smtClean="0"/>
              <a:t>Уровень представления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9" y="908720"/>
            <a:ext cx="7859222" cy="3057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2389" y="4471952"/>
            <a:ext cx="7859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  <a:latin typeface="+mj-lt"/>
              </a:rPr>
              <a:t>Уровень представления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обеспечивает представление передаваемой по сети информации, не меняя при этом ее содержания.</a:t>
            </a:r>
          </a:p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Основная задача уровня представления данных – преобразование данных во взаимно согласованные форматы (синтаксис обмена), понятные всем сетевым приложениям и компьютерам, на которых работают приложения.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3702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Уровень представления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В разных устройствах используется различное внутреннее представление хранимой информации. Для </a:t>
            </a:r>
            <a:r>
              <a:rPr lang="ru-RU" i="1" dirty="0" smtClean="0"/>
              <a:t>обеспечения их взаимодействия модель </a:t>
            </a:r>
            <a:r>
              <a:rPr lang="ru-RU" dirty="0" smtClean="0"/>
              <a:t>ВОС содержит уровень представления (представительный уровень).</a:t>
            </a:r>
          </a:p>
          <a:p>
            <a:pPr marL="0" indent="0" algn="ctr">
              <a:buNone/>
            </a:pPr>
            <a:r>
              <a:rPr lang="ru-RU" dirty="0" smtClean="0"/>
              <a:t>В процессе своего функционирования,  объекты уровня представления используют </a:t>
            </a:r>
            <a:r>
              <a:rPr lang="ru-RU" dirty="0" smtClean="0">
                <a:solidFill>
                  <a:srgbClr val="C00000"/>
                </a:solidFill>
              </a:rPr>
              <a:t>протокол</a:t>
            </a:r>
            <a:r>
              <a:rPr lang="ru-RU" dirty="0" smtClean="0"/>
              <a:t>, который позволяет </a:t>
            </a:r>
            <a:r>
              <a:rPr lang="ru-RU" i="1" dirty="0" smtClean="0"/>
              <a:t>согласовать различия в синтаксисе данных</a:t>
            </a:r>
            <a:r>
              <a:rPr lang="ru-RU" dirty="0" smtClean="0"/>
              <a:t> с помощью преобразования местного внутреннего представления (локальный синтаксис) </a:t>
            </a:r>
            <a:r>
              <a:rPr lang="ru-RU" i="1" dirty="0" smtClean="0"/>
              <a:t>в синтаксис передачи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325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Уровень представления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115452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Представительный уровень в ходе согласования имеет дело с двумя аспектами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474312"/>
            <a:ext cx="8928992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latin typeface="+mj-lt"/>
              </a:rPr>
              <a:t>Абстрактный синтаксис</a:t>
            </a:r>
          </a:p>
          <a:p>
            <a:pPr algn="ctr"/>
            <a:r>
              <a:rPr lang="ru-RU" sz="1200" b="1" dirty="0" smtClean="0">
                <a:solidFill>
                  <a:srgbClr val="C00000"/>
                </a:solidFill>
                <a:latin typeface="+mj-lt"/>
              </a:rPr>
              <a:t>Множество значений представительных данных.</a:t>
            </a:r>
          </a:p>
          <a:p>
            <a:pPr algn="ctr"/>
            <a:r>
              <a:rPr lang="ru-RU" sz="1200" b="1" dirty="0" smtClean="0">
                <a:solidFill>
                  <a:srgbClr val="C00000"/>
                </a:solidFill>
                <a:latin typeface="+mj-lt"/>
              </a:rPr>
              <a:t>Идентификатор множества – имя синтаксиса</a:t>
            </a:r>
          </a:p>
          <a:p>
            <a:pPr algn="ctr"/>
            <a:r>
              <a:rPr lang="ru-RU" b="1" dirty="0" smtClean="0">
                <a:solidFill>
                  <a:srgbClr val="C00000"/>
                </a:solidFill>
                <a:latin typeface="+mj-lt"/>
              </a:rPr>
              <a:t>Синтаксис передачи</a:t>
            </a:r>
          </a:p>
          <a:p>
            <a:pPr algn="ctr"/>
            <a:r>
              <a:rPr lang="ru-RU" sz="1200" b="1" dirty="0" smtClean="0">
                <a:solidFill>
                  <a:srgbClr val="C00000"/>
                </a:solidFill>
                <a:latin typeface="+mj-lt"/>
              </a:rPr>
              <a:t>Представление множества значений данных как потока битов – имя синтаксиса</a:t>
            </a:r>
            <a:endParaRPr lang="ru-RU" sz="12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3269883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Предоставляет возможность прикладным системам выполнять спецификацию передаваемых данных способом, не зависящим от конкретных методов кодирования, используемых для представления данных.</a:t>
            </a:r>
            <a:endParaRPr lang="ru-RU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3280916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Определяет правила кодирования, которые  задают спецификацию представления данных во время их передачи между открытыми системами. Он имеет дело со способом, которым фактически представляются эти данные в виде последовательности нулей и единиц.</a:t>
            </a:r>
            <a:endParaRPr lang="ru-RU" i="1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195736" y="1628800"/>
            <a:ext cx="1800200" cy="8455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860032" y="1628800"/>
            <a:ext cx="1656184" cy="8455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87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положения и понятия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7664" y="612765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Основные элементы среды ВОС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14795"/>
            <a:ext cx="8290933" cy="4498850"/>
          </a:xfrm>
        </p:spPr>
      </p:pic>
    </p:spTree>
    <p:extLst>
      <p:ext uri="{BB962C8B-B14F-4D97-AF65-F5344CB8AC3E}">
        <p14:creationId xmlns:p14="http://schemas.microsoft.com/office/powerpoint/2010/main" val="2501580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Уровень представления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Соответствие между именем абстрактного синтаксиса и именем синтаксиса передачи называется </a:t>
            </a:r>
            <a:r>
              <a:rPr lang="ru-RU" b="1" i="1" dirty="0" smtClean="0">
                <a:solidFill>
                  <a:srgbClr val="C00000"/>
                </a:solidFill>
              </a:rPr>
              <a:t>представительным контекстом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i="1" u="sng" dirty="0" smtClean="0"/>
              <a:t>Контекст по умолчанию</a:t>
            </a:r>
            <a:r>
              <a:rPr lang="ru-RU" dirty="0" smtClean="0"/>
              <a:t>:</a:t>
            </a:r>
          </a:p>
          <a:p>
            <a:r>
              <a:rPr lang="ru-RU" dirty="0" smtClean="0"/>
              <a:t>Всегда известен поставщику и обоим пользователям представительной службы;</a:t>
            </a:r>
          </a:p>
          <a:p>
            <a:r>
              <a:rPr lang="ru-RU" dirty="0" smtClean="0"/>
              <a:t>Используется всегда при передаче срочных данных;</a:t>
            </a:r>
          </a:p>
          <a:p>
            <a:r>
              <a:rPr lang="ru-RU" dirty="0" smtClean="0"/>
              <a:t>Может быть определен с использованием услуги установления представительного соединения или установлен по предварительному соглашению.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78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Уровень представления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980728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  <a:latin typeface="+mj-lt"/>
              </a:rPr>
              <a:t>Функции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Согласование синтаксиса передачи;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Преобразование между абстрактным синтаксисом и синтаксисом передачи (это преобразование выполняется в рамках представительного объекта невидимым со стороны представительного протокола способом);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Запрос на установление и прекращение сеанса;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Передачи данных.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485907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Возможности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предоставляемые уровнем представления своим пользователям, </a:t>
            </a:r>
            <a:r>
              <a:rPr 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отнесены к следующим категориям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каждая из которых объединяет ряд функционально схожих услуг: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Установление и завершение соединения;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Управление контекстами;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Передача информации;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Управление диалогом.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7112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Уровень представления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771965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Функциональные группы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4121785"/>
            <a:ext cx="8280920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r>
              <a:rPr lang="ru-RU" sz="2000" dirty="0" smtClean="0"/>
              <a:t>Функциональная группа </a:t>
            </a:r>
            <a:r>
              <a:rPr lang="ru-RU" sz="2000" b="1" i="1" dirty="0" smtClean="0">
                <a:solidFill>
                  <a:srgbClr val="C00000"/>
                </a:solidFill>
              </a:rPr>
              <a:t>восстановления</a:t>
            </a:r>
            <a:r>
              <a:rPr lang="ru-RU" sz="2000" dirty="0" smtClean="0"/>
              <a:t> явно заказывается и согласовывается при установлении представительного соединения, причем в этом случае также должна быть заказана функциональная группа управления контекстами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8280920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/>
              <a:t>Функциональная группа </a:t>
            </a:r>
            <a:r>
              <a:rPr lang="ru-RU" sz="2000" b="1" i="1" dirty="0">
                <a:solidFill>
                  <a:srgbClr val="C00000"/>
                </a:solidFill>
              </a:rPr>
              <a:t>ядра</a:t>
            </a:r>
            <a:r>
              <a:rPr lang="ru-RU" sz="2000" dirty="0"/>
              <a:t> доступна всегда, она обеспечивает услуги установления соединения, передачи информации и завершения соединения.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2773377"/>
            <a:ext cx="8280920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/>
              <a:t>Функциональная группа </a:t>
            </a:r>
            <a:r>
              <a:rPr lang="ru-RU" sz="2000" b="1" i="1" dirty="0">
                <a:solidFill>
                  <a:srgbClr val="C00000"/>
                </a:solidFill>
              </a:rPr>
              <a:t>управления контекстами</a:t>
            </a:r>
            <a:r>
              <a:rPr lang="ru-RU" sz="2000" dirty="0"/>
              <a:t> должна явно заказываться и согласовываться при установлении представительного соединения.</a:t>
            </a:r>
          </a:p>
        </p:txBody>
      </p:sp>
    </p:spTree>
    <p:extLst>
      <p:ext uri="{BB962C8B-B14F-4D97-AF65-F5344CB8AC3E}">
        <p14:creationId xmlns:p14="http://schemas.microsoft.com/office/powerpoint/2010/main" val="785965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6" grpId="0" animBg="1"/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Уровень представления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Выбор </a:t>
            </a:r>
            <a:r>
              <a:rPr lang="ru-RU" i="1" dirty="0"/>
              <a:t>функциональной группы восстановления </a:t>
            </a:r>
            <a:r>
              <a:rPr lang="ru-RU" dirty="0"/>
              <a:t>дает возможность запоминать множества заданных контекстов в специфицированных точках во время существования представительного соединения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/>
              <a:t>Точками запоминаний </a:t>
            </a:r>
            <a:r>
              <a:rPr lang="ru-RU" dirty="0"/>
              <a:t>могут </a:t>
            </a:r>
            <a:r>
              <a:rPr lang="ru-RU" dirty="0" smtClean="0"/>
              <a:t>служить: </a:t>
            </a:r>
          </a:p>
          <a:p>
            <a:r>
              <a:rPr lang="ru-RU" dirty="0"/>
              <a:t>Т</a:t>
            </a:r>
            <a:r>
              <a:rPr lang="ru-RU" dirty="0" smtClean="0"/>
              <a:t>очки </a:t>
            </a:r>
            <a:r>
              <a:rPr lang="ru-RU" dirty="0"/>
              <a:t>главной или вспомогательной </a:t>
            </a:r>
            <a:r>
              <a:rPr lang="ru-RU" dirty="0" smtClean="0"/>
              <a:t>синхронизации;</a:t>
            </a:r>
          </a:p>
          <a:p>
            <a:r>
              <a:rPr lang="ru-RU" dirty="0" smtClean="0"/>
              <a:t>Точки прерывания активности;</a:t>
            </a:r>
          </a:p>
          <a:p>
            <a:r>
              <a:rPr lang="ru-RU" dirty="0" smtClean="0"/>
              <a:t>Точки установления </a:t>
            </a:r>
            <a:r>
              <a:rPr lang="ru-RU" dirty="0"/>
              <a:t>соединения.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76470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Функциональные группы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0015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Уровень представления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971436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Услуги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Услуга называется </a:t>
            </a:r>
            <a:r>
              <a:rPr lang="ru-RU" b="1" i="1" dirty="0" smtClean="0">
                <a:solidFill>
                  <a:srgbClr val="C00000"/>
                </a:solidFill>
              </a:rPr>
              <a:t>разрушающей</a:t>
            </a:r>
            <a:r>
              <a:rPr lang="ru-RU" dirty="0" smtClean="0"/>
              <a:t>, если на </a:t>
            </a:r>
            <a:r>
              <a:rPr lang="ru-RU" i="1" dirty="0" smtClean="0"/>
              <a:t>может уничтожить другие услуги</a:t>
            </a:r>
            <a:r>
              <a:rPr lang="ru-RU" dirty="0" smtClean="0"/>
              <a:t>, находящиеся в процессе исполнения, и </a:t>
            </a:r>
            <a:r>
              <a:rPr lang="ru-RU" b="1" i="1" dirty="0" smtClean="0">
                <a:solidFill>
                  <a:srgbClr val="C00000"/>
                </a:solidFill>
              </a:rPr>
              <a:t>неразрушающей</a:t>
            </a:r>
            <a:r>
              <a:rPr lang="ru-RU" dirty="0" smtClean="0"/>
              <a:t> – в противном случае. </a:t>
            </a:r>
          </a:p>
          <a:p>
            <a:pPr marL="0" indent="0" algn="ctr">
              <a:buNone/>
            </a:pPr>
            <a:r>
              <a:rPr lang="ru-RU" dirty="0" smtClean="0"/>
              <a:t>Услуга называется </a:t>
            </a:r>
            <a:r>
              <a:rPr lang="ru-RU" b="1" i="1" dirty="0" smtClean="0">
                <a:solidFill>
                  <a:srgbClr val="C00000"/>
                </a:solidFill>
              </a:rPr>
              <a:t>последовательной</a:t>
            </a:r>
            <a:r>
              <a:rPr lang="ru-RU" dirty="0" smtClean="0"/>
              <a:t>, если она может применяться только </a:t>
            </a:r>
            <a:r>
              <a:rPr lang="ru-RU" i="1" dirty="0" smtClean="0"/>
              <a:t>после завершения ранее начатых услуг</a:t>
            </a:r>
            <a:r>
              <a:rPr lang="ru-RU" dirty="0" smtClean="0"/>
              <a:t>, и </a:t>
            </a:r>
            <a:r>
              <a:rPr lang="ru-RU" b="1" i="1" dirty="0" smtClean="0">
                <a:solidFill>
                  <a:srgbClr val="C00000"/>
                </a:solidFill>
              </a:rPr>
              <a:t>непоследовательной</a:t>
            </a:r>
            <a:r>
              <a:rPr lang="ru-RU" dirty="0" smtClean="0"/>
              <a:t> – в противном случае.</a:t>
            </a:r>
          </a:p>
          <a:p>
            <a:pPr marL="0" indent="0" algn="ctr">
              <a:buNone/>
            </a:pPr>
            <a:r>
              <a:rPr lang="ru-RU" u="sng" dirty="0" smtClean="0"/>
              <a:t>Услуга </a:t>
            </a:r>
            <a:r>
              <a:rPr lang="en-US" u="sng" dirty="0" smtClean="0"/>
              <a:t>P-CONNECT</a:t>
            </a:r>
            <a:r>
              <a:rPr lang="ru-RU" u="sng" dirty="0" smtClean="0"/>
              <a:t> </a:t>
            </a:r>
            <a:r>
              <a:rPr lang="ru-RU" dirty="0" smtClean="0"/>
              <a:t>предназначена для установления представительного соединения с начальным множеством заданных контекстов (подтверждаемая, последовательная, неразрушающая).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991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68895"/>
            <a:ext cx="892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+mj-lt"/>
              </a:rPr>
              <a:t>Соответствие параметров примитивов услуги</a:t>
            </a:r>
            <a:r>
              <a:rPr lang="en-US" sz="1400" b="1" dirty="0" smtClean="0">
                <a:latin typeface="+mj-lt"/>
              </a:rPr>
              <a:t> P-CONNECT</a:t>
            </a:r>
            <a:r>
              <a:rPr lang="ru-RU" sz="1400" b="1" dirty="0" smtClean="0">
                <a:latin typeface="+mj-lt"/>
              </a:rPr>
              <a:t> </a:t>
            </a:r>
            <a:endParaRPr lang="ru-RU" sz="1400" b="1" dirty="0">
              <a:latin typeface="+mj-lt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744432"/>
              </p:ext>
            </p:extLst>
          </p:nvPr>
        </p:nvGraphicFramePr>
        <p:xfrm>
          <a:off x="0" y="706328"/>
          <a:ext cx="9144000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3927"/>
                <a:gridCol w="1296144"/>
                <a:gridCol w="1296144"/>
                <a:gridCol w="1296144"/>
                <a:gridCol w="1331641"/>
              </a:tblGrid>
              <a:tr h="449597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Параметр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P-CONNECT request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P-CONNECT indication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P-CONNECT response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P-CONNECT confirmation</a:t>
                      </a:r>
                      <a:endParaRPr lang="ru-RU" sz="1400" b="1" dirty="0"/>
                    </a:p>
                  </a:txBody>
                  <a:tcPr/>
                </a:tc>
              </a:tr>
              <a:tr h="29773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Вызывающий представительный адрес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C00000"/>
                          </a:solidFill>
                        </a:rPr>
                        <a:t>О</a:t>
                      </a:r>
                      <a:endParaRPr lang="ru-RU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C00000"/>
                          </a:solidFill>
                        </a:rPr>
                        <a:t>О</a:t>
                      </a:r>
                      <a:r>
                        <a:rPr lang="ru-RU" sz="1400" dirty="0" smtClean="0">
                          <a:solidFill>
                            <a:srgbClr val="FFC000"/>
                          </a:solidFill>
                        </a:rPr>
                        <a:t>(=)</a:t>
                      </a:r>
                      <a:endParaRPr lang="ru-RU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</a:tr>
              <a:tr h="29773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Вызываемый представительный адрес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C00000"/>
                          </a:solidFill>
                        </a:rPr>
                        <a:t>О</a:t>
                      </a:r>
                      <a:endParaRPr lang="ru-RU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C00000"/>
                          </a:solidFill>
                        </a:rPr>
                        <a:t>О</a:t>
                      </a:r>
                      <a:r>
                        <a:rPr lang="ru-RU" sz="1400" dirty="0" smtClean="0">
                          <a:solidFill>
                            <a:srgbClr val="FFC000"/>
                          </a:solidFill>
                        </a:rPr>
                        <a:t>(=)</a:t>
                      </a:r>
                      <a:endParaRPr lang="ru-RU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</a:tr>
              <a:tr h="29773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Альтернативный</a:t>
                      </a:r>
                      <a:r>
                        <a:rPr lang="ru-RU" sz="1400" baseline="0" dirty="0" smtClean="0"/>
                        <a:t> представительный адрес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П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П</a:t>
                      </a:r>
                      <a:r>
                        <a:rPr lang="ru-RU" sz="1400" dirty="0" smtClean="0">
                          <a:solidFill>
                            <a:srgbClr val="FFC000"/>
                          </a:solidFill>
                        </a:rPr>
                        <a:t>(=)</a:t>
                      </a:r>
                      <a:endParaRPr lang="ru-RU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29773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Мультиконтекстность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П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</a:tr>
              <a:tr h="44959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Список задаваемых представительных контекстов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П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</a:t>
                      </a:r>
                      <a:r>
                        <a:rPr lang="ru-RU" sz="1400" dirty="0" smtClean="0">
                          <a:solidFill>
                            <a:srgbClr val="FFC000"/>
                          </a:solidFill>
                        </a:rPr>
                        <a:t>(=)</a:t>
                      </a:r>
                      <a:endParaRPr lang="ru-RU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</a:tr>
              <a:tr h="44959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Результирующий список представительных контекстов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</a:t>
                      </a:r>
                      <a:r>
                        <a:rPr lang="ru-RU" sz="1400" dirty="0" smtClean="0">
                          <a:solidFill>
                            <a:srgbClr val="FFC000"/>
                          </a:solidFill>
                        </a:rPr>
                        <a:t>(=)</a:t>
                      </a:r>
                      <a:endParaRPr lang="ru-RU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29773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Имя контекста умолчания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П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</a:t>
                      </a:r>
                      <a:r>
                        <a:rPr lang="ru-RU" sz="1400" dirty="0" smtClean="0">
                          <a:solidFill>
                            <a:srgbClr val="FFC000"/>
                          </a:solidFill>
                        </a:rPr>
                        <a:t>(=)</a:t>
                      </a:r>
                      <a:endParaRPr lang="ru-RU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</a:tr>
              <a:tr h="29773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Результат для контекста умолчания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</a:t>
                      </a:r>
                      <a:r>
                        <a:rPr lang="ru-RU" sz="1400" dirty="0" smtClean="0">
                          <a:solidFill>
                            <a:srgbClr val="FFC000"/>
                          </a:solidFill>
                        </a:rPr>
                        <a:t>(=)</a:t>
                      </a:r>
                      <a:endParaRPr lang="ru-RU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29773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Качество обслуживания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9773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Необязательные</a:t>
                      </a:r>
                      <a:r>
                        <a:rPr lang="ru-RU" sz="1400" baseline="0" dirty="0" smtClean="0"/>
                        <a:t> функциональные группы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П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П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</a:t>
                      </a:r>
                      <a:r>
                        <a:rPr lang="ru-RU" sz="1400" dirty="0" smtClean="0">
                          <a:solidFill>
                            <a:srgbClr val="FFC000"/>
                          </a:solidFill>
                        </a:rPr>
                        <a:t>(=)</a:t>
                      </a:r>
                      <a:endParaRPr lang="ru-RU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29773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Сеансовые функциональные группы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44959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Порядковый номер начальной точки синхронизации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9773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Начально распределение</a:t>
                      </a:r>
                      <a:r>
                        <a:rPr lang="ru-RU" sz="1400" baseline="0" dirty="0" smtClean="0"/>
                        <a:t> маркеров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9773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Идентификатор сеансового соединения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9773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Данные пользователя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П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</a:t>
                      </a:r>
                      <a:r>
                        <a:rPr lang="ru-RU" sz="1400" dirty="0" smtClean="0">
                          <a:solidFill>
                            <a:srgbClr val="FFC000"/>
                          </a:solidFill>
                        </a:rPr>
                        <a:t>(=)</a:t>
                      </a:r>
                      <a:endParaRPr lang="ru-RU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П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</a:t>
                      </a:r>
                      <a:r>
                        <a:rPr lang="ru-RU" sz="1400" dirty="0" smtClean="0">
                          <a:solidFill>
                            <a:srgbClr val="FFC000"/>
                          </a:solidFill>
                        </a:rPr>
                        <a:t>(=)</a:t>
                      </a:r>
                      <a:endParaRPr lang="ru-RU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29773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Результат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C00000"/>
                          </a:solidFill>
                        </a:rPr>
                        <a:t>О</a:t>
                      </a:r>
                      <a:endParaRPr lang="ru-RU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C00000"/>
                          </a:solidFill>
                        </a:rPr>
                        <a:t>О</a:t>
                      </a:r>
                      <a:r>
                        <a:rPr lang="ru-RU" sz="1400" dirty="0" smtClean="0">
                          <a:solidFill>
                            <a:srgbClr val="FFC000"/>
                          </a:solidFill>
                        </a:rPr>
                        <a:t>(=)</a:t>
                      </a:r>
                      <a:endParaRPr lang="ru-RU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986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Уровень представления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764704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Краткий обзор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ANS.1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(Abstract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Syntax Notation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One. </a:t>
            </a:r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Язык для описания абстрактного синтаксиса данных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628800"/>
            <a:ext cx="1836204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Базовый набор простых (встроенных) </a:t>
            </a:r>
            <a:r>
              <a:rPr lang="ru-RU" sz="1400" b="1" i="1" dirty="0" smtClean="0">
                <a:solidFill>
                  <a:srgbClr val="C00000"/>
                </a:solidFill>
              </a:rPr>
              <a:t>типов</a:t>
            </a:r>
            <a:r>
              <a:rPr lang="ru-RU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BOOLEAN;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INTEGER;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BITSTRING;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OCTETSTRING;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NULL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75756" y="1628800"/>
            <a:ext cx="1980220" cy="2893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Имеется пять </a:t>
            </a:r>
            <a:r>
              <a:rPr lang="ru-RU" sz="1400" b="1" i="1" dirty="0" smtClean="0">
                <a:solidFill>
                  <a:srgbClr val="C00000"/>
                </a:solidFill>
              </a:rPr>
              <a:t>способов структурирования</a:t>
            </a:r>
            <a:r>
              <a:rPr lang="ru-RU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Списком (</a:t>
            </a:r>
            <a:r>
              <a:rPr lang="en-US" sz="1400" dirty="0" smtClean="0"/>
              <a:t>SEQUENCE</a:t>
            </a:r>
            <a:r>
              <a:rPr lang="ru-RU" sz="1400" dirty="0" smtClean="0"/>
              <a:t>)</a:t>
            </a:r>
            <a:r>
              <a:rPr lang="en-US" sz="14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Списком из (</a:t>
            </a:r>
            <a:r>
              <a:rPr lang="en-US" sz="1400" dirty="0" smtClean="0"/>
              <a:t>SEQUENCE</a:t>
            </a:r>
            <a:r>
              <a:rPr lang="ru-RU" sz="1400" dirty="0" smtClean="0"/>
              <a:t> </a:t>
            </a:r>
            <a:r>
              <a:rPr lang="en-US" sz="1400" dirty="0" smtClean="0"/>
              <a:t>OF</a:t>
            </a:r>
            <a:r>
              <a:rPr lang="ru-RU" sz="1400" dirty="0" smtClean="0"/>
              <a:t>)</a:t>
            </a:r>
            <a:r>
              <a:rPr lang="en-US" sz="14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Множеством</a:t>
            </a:r>
            <a:r>
              <a:rPr lang="en-US" sz="1400" dirty="0" smtClean="0"/>
              <a:t> (SET)</a:t>
            </a:r>
            <a:r>
              <a:rPr lang="ru-RU" sz="14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Множеством из</a:t>
            </a:r>
            <a:r>
              <a:rPr lang="en-US" sz="1400" dirty="0" smtClean="0"/>
              <a:t> (SET OF)</a:t>
            </a:r>
            <a:r>
              <a:rPr lang="ru-RU" sz="14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Выбором</a:t>
            </a:r>
            <a:r>
              <a:rPr lang="en-US" sz="1400" dirty="0" smtClean="0"/>
              <a:t> (CHOICE)</a:t>
            </a:r>
            <a:r>
              <a:rPr lang="ru-RU" sz="14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Вырезкой</a:t>
            </a:r>
            <a:r>
              <a:rPr lang="en-US" sz="1400" dirty="0" smtClean="0"/>
              <a:t> (SEELCTION)</a:t>
            </a:r>
            <a:r>
              <a:rPr lang="ru-RU" sz="14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7984" y="1628800"/>
            <a:ext cx="1980220" cy="1600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Имеется четыре </a:t>
            </a:r>
            <a:r>
              <a:rPr lang="ru-RU" sz="1400" b="1" i="1" dirty="0" smtClean="0">
                <a:solidFill>
                  <a:srgbClr val="C00000"/>
                </a:solidFill>
              </a:rPr>
              <a:t>класса тэгов</a:t>
            </a:r>
            <a:r>
              <a:rPr lang="ru-RU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UNIVERSAL;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APPLICATION;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PRIVATE;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CONTEXT-SPECIFIC</a:t>
            </a:r>
            <a:endParaRPr lang="ru-RU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80212" y="1628800"/>
            <a:ext cx="1980220" cy="1600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При структуризации возможно </a:t>
            </a:r>
            <a:r>
              <a:rPr lang="ru-RU" sz="1400" b="1" i="1" dirty="0" smtClean="0">
                <a:solidFill>
                  <a:srgbClr val="C00000"/>
                </a:solidFill>
              </a:rPr>
              <a:t>использование указаний</a:t>
            </a:r>
            <a:r>
              <a:rPr lang="ru-RU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</a:t>
            </a:r>
            <a:r>
              <a:rPr lang="en-US" sz="1400" dirty="0" smtClean="0"/>
              <a:t>PTIONAL;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DEFAULT.</a:t>
            </a:r>
            <a:endParaRPr lang="ru-RU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67544" y="3501008"/>
            <a:ext cx="1836204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b="1" i="1" dirty="0" smtClean="0">
                <a:solidFill>
                  <a:srgbClr val="C00000"/>
                </a:solidFill>
              </a:rPr>
              <a:t>Служебные слова</a:t>
            </a:r>
            <a:r>
              <a:rPr lang="ru-RU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ANY;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EXTERNAL;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IMPLICIT;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MACRO;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TYPE NOTATION;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VALUE NOTATION;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DEFINITION.</a:t>
            </a:r>
            <a:endParaRPr lang="ru-RU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3339569"/>
            <a:ext cx="4032448" cy="1169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Для структуризации описаний </a:t>
            </a:r>
            <a:r>
              <a:rPr lang="en-US" sz="1400" dirty="0" smtClean="0"/>
              <a:t>ASN.1 </a:t>
            </a:r>
            <a:r>
              <a:rPr lang="ru-RU" sz="1400" dirty="0" smtClean="0"/>
              <a:t>относящихся к одной предметной области, вводятся </a:t>
            </a:r>
            <a:r>
              <a:rPr lang="ru-RU" sz="1400" b="1" i="1" dirty="0" smtClean="0">
                <a:solidFill>
                  <a:srgbClr val="C00000"/>
                </a:solidFill>
              </a:rPr>
              <a:t>модули</a:t>
            </a:r>
            <a:r>
              <a:rPr lang="ru-RU" sz="1400" dirty="0" smtClean="0"/>
              <a:t>. Тело модуля охватывается скобками </a:t>
            </a:r>
            <a:r>
              <a:rPr lang="en-US" sz="1400" dirty="0" smtClean="0"/>
              <a:t>BEGIN</a:t>
            </a:r>
            <a:r>
              <a:rPr lang="ru-RU" sz="1400" dirty="0" smtClean="0"/>
              <a:t> и</a:t>
            </a:r>
            <a:r>
              <a:rPr lang="en-US" sz="1400" dirty="0" smtClean="0"/>
              <a:t> END</a:t>
            </a:r>
            <a:r>
              <a:rPr lang="ru-RU" sz="1400" dirty="0" smtClean="0"/>
              <a:t> и </a:t>
            </a:r>
            <a:r>
              <a:rPr lang="en-US" sz="1400" dirty="0"/>
              <a:t>c</a:t>
            </a:r>
            <a:r>
              <a:rPr lang="ru-RU" sz="1400" dirty="0" smtClean="0"/>
              <a:t>одержит определения </a:t>
            </a:r>
            <a:r>
              <a:rPr lang="en-US" sz="1400" dirty="0" smtClean="0"/>
              <a:t>ASN.1.</a:t>
            </a:r>
            <a:endParaRPr lang="ru-RU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67544" y="5877272"/>
            <a:ext cx="7992888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b="1" i="1" dirty="0" smtClean="0">
                <a:solidFill>
                  <a:srgbClr val="C00000"/>
                </a:solidFill>
              </a:rPr>
              <a:t>Идентификатор</a:t>
            </a:r>
            <a:r>
              <a:rPr lang="ru-RU" sz="1400" dirty="0" smtClean="0"/>
              <a:t> – это тэг типа значения, то есть класс и номер типа. Правила его кодирования описывают размещение кодов класс и номера в нужном количестве октетов в определенном порядке.</a:t>
            </a:r>
            <a:endParaRPr lang="ru-RU" sz="14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06" y="4581128"/>
            <a:ext cx="6080126" cy="8306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39752" y="5456257"/>
            <a:ext cx="6732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Общие форматы кодирования: с явным указ. длины и с признаком конца содержимого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2913674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Прикладной уровень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9" y="859696"/>
            <a:ext cx="7859222" cy="4153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226" y="5157192"/>
            <a:ext cx="7859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C00000"/>
                </a:solidFill>
                <a:latin typeface="+mj-lt"/>
              </a:rPr>
              <a:t>Прикладной уровень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обеспечивает взаимодействие пользовательских приложений с сетью и представляет собой набор разнообразных протоколов , с помощью которых пользователи сети получают доступ к разделяемым ресурсам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523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Прикладной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прикладном уровне осуществляется окончательное и естественное погружение механизмов взаимосвязи, объявленных в модели,  в вычислительную среду с ее понятийным построением.</a:t>
            </a:r>
          </a:p>
          <a:p>
            <a:pPr marL="0" indent="0">
              <a:buNone/>
            </a:pPr>
            <a:r>
              <a:rPr lang="ru-RU" b="1" i="1" dirty="0" smtClean="0">
                <a:solidFill>
                  <a:srgbClr val="C00000"/>
                </a:solidFill>
              </a:rPr>
              <a:t>Прикладной процесс </a:t>
            </a:r>
            <a:r>
              <a:rPr lang="ru-RU" i="1" dirty="0" smtClean="0"/>
              <a:t>(</a:t>
            </a:r>
            <a:r>
              <a:rPr lang="en-US" i="1" dirty="0" smtClean="0"/>
              <a:t>application process, AP</a:t>
            </a:r>
            <a:r>
              <a:rPr lang="ru-RU" i="1" dirty="0" smtClean="0"/>
              <a:t>) </a:t>
            </a:r>
            <a:r>
              <a:rPr lang="ru-RU" dirty="0" smtClean="0"/>
              <a:t>– это идентифицируемый объект в рамках реальной открытой системы, ведущий обработку информации и ответственный за согласование правил среды своего существования с законами модели ВОС.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-1836712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0133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Прикладной уровень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-1836712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83768" y="1100200"/>
            <a:ext cx="4256856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Прикладной процесс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87761" y="1872067"/>
            <a:ext cx="4252863" cy="548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Прикладные объекты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483768" y="2677492"/>
            <a:ext cx="4252864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Совокупность элементов прикладных служб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11660" y="3789040"/>
            <a:ext cx="1944216" cy="9361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ОЭПС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637506" y="3789040"/>
            <a:ext cx="1944216" cy="9361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СЭПС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768516" y="3789040"/>
            <a:ext cx="1944216" cy="9361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ЭП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15653" y="5157192"/>
            <a:ext cx="1944216" cy="9361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ЭСУА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6" idx="2"/>
            <a:endCxn id="7" idx="0"/>
          </p:cNvCxnSpPr>
          <p:nvPr/>
        </p:nvCxnSpPr>
        <p:spPr>
          <a:xfrm>
            <a:off x="4612196" y="1604256"/>
            <a:ext cx="1997" cy="2678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7" idx="2"/>
            <a:endCxn id="8" idx="0"/>
          </p:cNvCxnSpPr>
          <p:nvPr/>
        </p:nvCxnSpPr>
        <p:spPr>
          <a:xfrm flipH="1">
            <a:off x="4610200" y="2420888"/>
            <a:ext cx="3993" cy="2566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8" idx="2"/>
            <a:endCxn id="9" idx="0"/>
          </p:cNvCxnSpPr>
          <p:nvPr/>
        </p:nvCxnSpPr>
        <p:spPr>
          <a:xfrm flipH="1">
            <a:off x="2483768" y="3397572"/>
            <a:ext cx="2126432" cy="391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2"/>
            <a:endCxn id="10" idx="0"/>
          </p:cNvCxnSpPr>
          <p:nvPr/>
        </p:nvCxnSpPr>
        <p:spPr>
          <a:xfrm flipH="1">
            <a:off x="4609614" y="3397572"/>
            <a:ext cx="586" cy="391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2"/>
            <a:endCxn id="11" idx="0"/>
          </p:cNvCxnSpPr>
          <p:nvPr/>
        </p:nvCxnSpPr>
        <p:spPr>
          <a:xfrm>
            <a:off x="4610200" y="3397572"/>
            <a:ext cx="2130424" cy="391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9" idx="2"/>
            <a:endCxn id="12" idx="0"/>
          </p:cNvCxnSpPr>
          <p:nvPr/>
        </p:nvCxnSpPr>
        <p:spPr>
          <a:xfrm>
            <a:off x="2483768" y="4725144"/>
            <a:ext cx="3993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333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положения и понятия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5775176"/>
            <a:ext cx="307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Уровни ЭМВОС</a:t>
            </a:r>
            <a:endParaRPr lang="ru-RU" b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4" r="13899"/>
          <a:stretch/>
        </p:blipFill>
        <p:spPr>
          <a:xfrm>
            <a:off x="899592" y="1628800"/>
            <a:ext cx="2374710" cy="4168787"/>
          </a:xfrm>
        </p:spPr>
      </p:pic>
      <p:sp>
        <p:nvSpPr>
          <p:cNvPr id="9" name="TextBox 8"/>
          <p:cNvSpPr txBox="1"/>
          <p:nvPr/>
        </p:nvSpPr>
        <p:spPr>
          <a:xfrm>
            <a:off x="3563888" y="1628800"/>
            <a:ext cx="4896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  <a:latin typeface="+mj-lt"/>
              </a:rPr>
              <a:t>Модель ВОС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состоит из 7 уровней, каждому из которых соответствуют определенные задачи и процедуры обработки. </a:t>
            </a:r>
          </a:p>
          <a:p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Одним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из главных требований остается то, чтобы на передающем конце каждый из уровней взаимодействовал только с таким же уровнем на приемном конце и с уровнями выше и ниже этого на передающем.</a:t>
            </a:r>
          </a:p>
          <a:p>
            <a:r>
              <a:rPr lang="ru-RU" dirty="0">
                <a:solidFill>
                  <a:srgbClr val="C00000"/>
                </a:solidFill>
                <a:latin typeface="+mj-lt"/>
              </a:rPr>
              <a:t>Это важное свойство позволяет упростить построение каждого из уровней и не загружать его лишними задачами и интерфейсами к другим уровням и системам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8306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Прикладной уровень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-1836712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36" y="1201523"/>
            <a:ext cx="6087325" cy="366763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7504" y="76470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Элементы прикладных служб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5232102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Прикладное взаимодействие базируется на представительном соединении, которое создается и завершается поставщиком общего прикладного сервиса. Поэтому у пользователя нет необходимости устанавливать представительное соединение прямым выходом на представительный уровень в помощью примитива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P-CONNECT.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0668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35496"/>
            <a:ext cx="8229600" cy="1600200"/>
          </a:xfrm>
        </p:spPr>
        <p:txBody>
          <a:bodyPr/>
          <a:lstStyle/>
          <a:p>
            <a:r>
              <a:rPr lang="ru-RU" dirty="0" smtClean="0"/>
              <a:t>Прикладной уровень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A-ASSOCIATE</a:t>
            </a:r>
          </a:p>
          <a:p>
            <a:r>
              <a:rPr lang="en-US" dirty="0" smtClean="0"/>
              <a:t>A-RELEASE</a:t>
            </a:r>
          </a:p>
          <a:p>
            <a:r>
              <a:rPr lang="en-US" dirty="0" smtClean="0"/>
              <a:t>A-U-ABORT</a:t>
            </a:r>
          </a:p>
          <a:p>
            <a:r>
              <a:rPr lang="en-US" dirty="0" smtClean="0"/>
              <a:t>A-P-ABORT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ru-RU" i="1" dirty="0" smtClean="0"/>
              <a:t>В параметрическом отношении общая функциональная ориентация всех трёх верхних уровней ЭМВОС (на приложения) проявляется в том, что многие параметры, связанные с примитивами, отображаются непосредственно с одного уровня на другой.</a:t>
            </a:r>
            <a:endParaRPr lang="ru-RU" i="1" dirty="0"/>
          </a:p>
        </p:txBody>
      </p:sp>
      <p:sp>
        <p:nvSpPr>
          <p:cNvPr id="3" name="TextBox 2"/>
          <p:cNvSpPr txBox="1"/>
          <p:nvPr/>
        </p:nvSpPr>
        <p:spPr>
          <a:xfrm>
            <a:off x="-1836712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07504" y="76470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Услуги предоставляемые ЭСУА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9402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35496"/>
            <a:ext cx="8229600" cy="1600200"/>
          </a:xfrm>
        </p:spPr>
        <p:txBody>
          <a:bodyPr/>
          <a:lstStyle/>
          <a:p>
            <a:r>
              <a:rPr lang="ru-RU" dirty="0" smtClean="0"/>
              <a:t>Прикладной уровень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-1836712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07504" y="764704"/>
            <a:ext cx="892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Схема формирования параметров услуг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A-ASSOCIATE, P-CONNECT </a:t>
            </a:r>
            <a:r>
              <a:rPr lang="ru-RU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и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S-CONNECT</a:t>
            </a:r>
            <a:endParaRPr lang="ru-RU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935842"/>
              </p:ext>
            </p:extLst>
          </p:nvPr>
        </p:nvGraphicFramePr>
        <p:xfrm>
          <a:off x="1727684" y="1103258"/>
          <a:ext cx="5688632" cy="5204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Точечный рисунок" r:id="rId4" imgW="5210902" imgH="4761905" progId="Paint.Picture">
                  <p:embed/>
                </p:oleObj>
              </mc:Choice>
              <mc:Fallback>
                <p:oleObj name="Точечный рисунок" r:id="rId4" imgW="5210902" imgH="4761905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684" y="1103258"/>
                        <a:ext cx="5688632" cy="52044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7518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Прикладной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b="1" i="1" dirty="0" smtClean="0">
                <a:solidFill>
                  <a:srgbClr val="C00000"/>
                </a:solidFill>
              </a:rPr>
              <a:t>УЗПВ</a:t>
            </a:r>
            <a:r>
              <a:rPr lang="ru-RU" dirty="0" smtClean="0"/>
              <a:t> </a:t>
            </a:r>
            <a:r>
              <a:rPr lang="en-US" dirty="0" smtClean="0"/>
              <a:t>(CCR)</a:t>
            </a:r>
            <a:r>
              <a:rPr lang="ru-RU" dirty="0" smtClean="0"/>
              <a:t> – управление завершением (присвоением, фиксацией, </a:t>
            </a:r>
            <a:r>
              <a:rPr lang="en-US" dirty="0" smtClean="0"/>
              <a:t>commitment</a:t>
            </a:r>
            <a:r>
              <a:rPr lang="ru-RU" dirty="0" smtClean="0"/>
              <a:t>), параллельностью (соревнованием, </a:t>
            </a:r>
            <a:r>
              <a:rPr lang="en-US" dirty="0" smtClean="0"/>
              <a:t>concurrency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восстановлением (</a:t>
            </a:r>
            <a:r>
              <a:rPr lang="en-US" dirty="0" smtClean="0"/>
              <a:t>recovery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r>
              <a:rPr lang="ru-RU" dirty="0"/>
              <a:t> </a:t>
            </a:r>
            <a:r>
              <a:rPr lang="ru-RU" dirty="0" smtClean="0"/>
              <a:t>Еще один общий элемент прикладной службы.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В основе УЗПВ лежит понятие </a:t>
            </a:r>
            <a:r>
              <a:rPr lang="ru-RU" b="1" i="1" dirty="0">
                <a:solidFill>
                  <a:srgbClr val="C00000"/>
                </a:solidFill>
              </a:rPr>
              <a:t>а</a:t>
            </a:r>
            <a:r>
              <a:rPr lang="ru-RU" b="1" i="1" dirty="0" smtClean="0">
                <a:solidFill>
                  <a:srgbClr val="C00000"/>
                </a:solidFill>
              </a:rPr>
              <a:t>томарного (неделимого) действия (АД)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-1836712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933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Прикладной уровень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-1836712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i="1" u="sng" dirty="0" smtClean="0"/>
              <a:t>АД</a:t>
            </a:r>
            <a:r>
              <a:rPr lang="ru-RU" i="1" dirty="0" smtClean="0"/>
              <a:t> – последовательность операций, выполняемых распределенным приложением. Свойства: </a:t>
            </a:r>
          </a:p>
          <a:p>
            <a:r>
              <a:rPr lang="ru-RU" dirty="0" smtClean="0"/>
              <a:t>АД прямо или косвенно управляется единственным прикладным объектом;</a:t>
            </a:r>
          </a:p>
          <a:p>
            <a:r>
              <a:rPr lang="ru-RU" dirty="0" smtClean="0"/>
              <a:t>На выполнение АД не влияют внешние воздействия;</a:t>
            </a:r>
          </a:p>
          <a:p>
            <a:r>
              <a:rPr lang="ru-RU" dirty="0" smtClean="0"/>
              <a:t>Части АД, выполняемые различными прикладными объектами и, возможно, в других открытых системах, либо все успешно завершаются, либо все завершаются без изменения соответствующих данных, а управляющий прикладной объект получает диагностические сообщения от вовлеченных в это АД прикладных объектов.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169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Прикладной уровень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-1836712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95536" y="1052736"/>
            <a:ext cx="8291264" cy="89269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i="1" dirty="0">
                <a:solidFill>
                  <a:srgbClr val="C00000"/>
                </a:solidFill>
              </a:rPr>
              <a:t>Завершение АД переводит данные</a:t>
            </a:r>
            <a:r>
              <a:rPr lang="ru-RU" dirty="0"/>
              <a:t>, над которыми оно производится, в конечное состояние и завершает взаимосвязь между прикладными объектами по поддержанию службы УЗПВ (прекращает ЗПВ-отношения между ними). </a:t>
            </a:r>
          </a:p>
        </p:txBody>
      </p:sp>
      <p:sp>
        <p:nvSpPr>
          <p:cNvPr id="6" name="Объект 3"/>
          <p:cNvSpPr txBox="1">
            <a:spLocks/>
          </p:cNvSpPr>
          <p:nvPr/>
        </p:nvSpPr>
        <p:spPr>
          <a:xfrm>
            <a:off x="395536" y="2204864"/>
            <a:ext cx="8291264" cy="18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i="1" dirty="0">
                <a:solidFill>
                  <a:srgbClr val="C00000"/>
                </a:solidFill>
              </a:rPr>
              <a:t>Управление параллельностью гарантирует, что АД не завершится до тех пор, пока не выполняться следующие условия</a:t>
            </a:r>
            <a:r>
              <a:rPr lang="ru-RU" dirty="0"/>
              <a:t>:</a:t>
            </a:r>
          </a:p>
          <a:p>
            <a:pPr lvl="0"/>
            <a:r>
              <a:rPr lang="ru-RU" dirty="0"/>
              <a:t>Н</a:t>
            </a:r>
            <a:r>
              <a:rPr lang="ru-RU" dirty="0" smtClean="0"/>
              <a:t>е </a:t>
            </a:r>
            <a:r>
              <a:rPr lang="ru-RU" dirty="0"/>
              <a:t>завершатся все АД, которые обрабатывали те же данные до их периода использования рассматриваемым АД;</a:t>
            </a:r>
          </a:p>
          <a:p>
            <a:pPr lvl="0"/>
            <a:r>
              <a:rPr lang="ru-RU" dirty="0"/>
              <a:t>Н</a:t>
            </a:r>
            <a:r>
              <a:rPr lang="ru-RU" dirty="0" smtClean="0"/>
              <a:t>икаких </a:t>
            </a:r>
            <a:r>
              <a:rPr lang="ru-RU" dirty="0"/>
              <a:t>изменений значений данных в течение их периода использования не произойдет, за исключением тех, которые планируются данным АД.</a:t>
            </a:r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395536" y="4293096"/>
            <a:ext cx="8291264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i="1" dirty="0">
                <a:solidFill>
                  <a:srgbClr val="C00000"/>
                </a:solidFill>
              </a:rPr>
              <a:t>Управление восстановлением гарантирует правильное выполнение АД </a:t>
            </a:r>
            <a:r>
              <a:rPr lang="ru-RU" dirty="0"/>
              <a:t>даже при наличии отказов прикладных объектов и среды передачи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5301208"/>
            <a:ext cx="8291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Установление ЗПВ-отношения подразумевает разделение его участников на ведущего (старшего) (прикладной объект, инициировавший ЗПВ-отношение) и ведомого (младшего) (прикладной объект, принявший ЗПВ-отношение)</a:t>
            </a:r>
          </a:p>
        </p:txBody>
      </p:sp>
    </p:spTree>
    <p:extLst>
      <p:ext uri="{BB962C8B-B14F-4D97-AF65-F5344CB8AC3E}">
        <p14:creationId xmlns:p14="http://schemas.microsoft.com/office/powerpoint/2010/main" val="3206547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7" grpId="0" animBg="1"/>
      <p:bldP spid="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Прикладной уровень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-1836712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892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600" i="1" dirty="0"/>
              <a:t>АД, вовлекая в свой ход множество прикладных объектов, образует дерево атомарного действия, ветвями которого являются ЗПВ-отношения, развивающиеся на существующих двунаправленных </a:t>
            </a:r>
            <a:r>
              <a:rPr lang="ru-RU" sz="1600" i="1" dirty="0" smtClean="0"/>
              <a:t>ассоциациях.</a:t>
            </a:r>
            <a:endParaRPr lang="ru-RU" sz="1600" i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48" y="1998132"/>
            <a:ext cx="5792009" cy="35342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504" y="5754742"/>
            <a:ext cx="892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Дерево АД</a:t>
            </a:r>
            <a:endParaRPr lang="ru-RU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982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Прикладной уровень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-1836712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46856" y="764704"/>
            <a:ext cx="8229600" cy="82068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dirty="0"/>
              <a:t>Придание свойства атомарности некоторому действию достигается с помощью выполнения этого действия в две фазы.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2654910"/>
            <a:ext cx="3168352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И</a:t>
            </a:r>
            <a:r>
              <a:rPr lang="ru-RU" dirty="0" smtClean="0"/>
              <a:t>сточник </a:t>
            </a:r>
            <a:r>
              <a:rPr lang="ru-RU" dirty="0"/>
              <a:t>действия определяет, все ли ведомые способны выполнить его завершение. Только после получения от всех ведомых отчетов о готовности к выполнению завершения действия принимается решение о том, выполнять ли </a:t>
            </a:r>
            <a:r>
              <a:rPr lang="ru-RU" dirty="0" smtClean="0"/>
              <a:t>завершение.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2649686"/>
            <a:ext cx="3168352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В</a:t>
            </a:r>
            <a:r>
              <a:rPr lang="ru-RU" dirty="0" smtClean="0"/>
              <a:t>едомые </a:t>
            </a:r>
            <a:r>
              <a:rPr lang="ru-RU" dirty="0"/>
              <a:t>осуществляют либо завершение, либо откат в соответствии с решением </a:t>
            </a:r>
          </a:p>
        </p:txBody>
      </p:sp>
      <p:cxnSp>
        <p:nvCxnSpPr>
          <p:cNvPr id="8" name="Прямая со стрелкой 7"/>
          <p:cNvCxnSpPr>
            <a:stCxn id="4" idx="2"/>
            <a:endCxn id="6" idx="0"/>
          </p:cNvCxnSpPr>
          <p:nvPr/>
        </p:nvCxnSpPr>
        <p:spPr>
          <a:xfrm flipH="1">
            <a:off x="2483768" y="1585392"/>
            <a:ext cx="2077888" cy="1069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2"/>
            <a:endCxn id="11" idx="0"/>
          </p:cNvCxnSpPr>
          <p:nvPr/>
        </p:nvCxnSpPr>
        <p:spPr>
          <a:xfrm>
            <a:off x="4561656" y="1585392"/>
            <a:ext cx="2098576" cy="1064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658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Прикладной уровень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-1836712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472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i="1" dirty="0"/>
              <a:t>С</a:t>
            </a:r>
            <a:r>
              <a:rPr lang="ru-RU" i="1" dirty="0" smtClean="0"/>
              <a:t>хема </a:t>
            </a:r>
            <a:r>
              <a:rPr lang="ru-RU" i="1" dirty="0"/>
              <a:t>обеспечения свойства атомарности действует при соблюдении следующих </a:t>
            </a:r>
            <a:r>
              <a:rPr lang="ru-RU" i="1" dirty="0" smtClean="0"/>
              <a:t>условий</a:t>
            </a:r>
            <a:r>
              <a:rPr lang="ru-RU" dirty="0" smtClean="0"/>
              <a:t>:</a:t>
            </a:r>
          </a:p>
          <a:p>
            <a:pPr lvl="0"/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фазе завершения АД не должно существовать возможностей изменения ее результатов;</a:t>
            </a:r>
          </a:p>
          <a:p>
            <a:pPr lvl="0"/>
            <a:r>
              <a:rPr lang="ru-RU" dirty="0"/>
              <a:t>В</a:t>
            </a:r>
            <a:r>
              <a:rPr lang="ru-RU" dirty="0" smtClean="0"/>
              <a:t>едущий </a:t>
            </a:r>
            <a:r>
              <a:rPr lang="ru-RU" dirty="0"/>
              <a:t>может потребовать выполнения возврата к начальному состоянию в любое время до выдачи запроса на завершение действия;</a:t>
            </a:r>
          </a:p>
          <a:p>
            <a:pPr lvl="0"/>
            <a:r>
              <a:rPr lang="ru-RU" dirty="0"/>
              <a:t>В</a:t>
            </a:r>
            <a:r>
              <a:rPr lang="ru-RU" dirty="0" smtClean="0"/>
              <a:t>едущий </a:t>
            </a:r>
            <a:r>
              <a:rPr lang="ru-RU" dirty="0"/>
              <a:t>не может требовать выполнения завершения от ведомого до тех пор, пока не получит от него согласия на это;</a:t>
            </a:r>
          </a:p>
          <a:p>
            <a:pPr lvl="0"/>
            <a:r>
              <a:rPr lang="ru-RU" dirty="0"/>
              <a:t>Е</a:t>
            </a:r>
            <a:r>
              <a:rPr lang="ru-RU" dirty="0" smtClean="0"/>
              <a:t>сли </a:t>
            </a:r>
            <a:r>
              <a:rPr lang="ru-RU" dirty="0"/>
              <a:t>ведомый сообщил о своей готовности завершить действие, то он не может отказаться от требования выполнить завершение;</a:t>
            </a:r>
          </a:p>
          <a:p>
            <a:pPr lvl="0"/>
            <a:r>
              <a:rPr lang="ru-RU" dirty="0" smtClean="0"/>
              <a:t>Ведомый </a:t>
            </a:r>
            <a:r>
              <a:rPr lang="ru-RU" dirty="0"/>
              <a:t>может отказаться от завершения в любое время вплоть до момента выдачи своего согласия на него;</a:t>
            </a:r>
          </a:p>
          <a:p>
            <a:pPr lvl="0"/>
            <a:r>
              <a:rPr lang="ru-RU" dirty="0"/>
              <a:t>В</a:t>
            </a:r>
            <a:r>
              <a:rPr lang="ru-RU" dirty="0" smtClean="0"/>
              <a:t>едущий </a:t>
            </a:r>
            <a:r>
              <a:rPr lang="ru-RU" dirty="0"/>
              <a:t>должен потребовать выполнить возврат к исходному (начальному) состоянию от ведомого, указавшего на невозможность завершения.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0641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1600200"/>
          </a:xfrm>
        </p:spPr>
        <p:txBody>
          <a:bodyPr/>
          <a:lstStyle/>
          <a:p>
            <a:r>
              <a:rPr lang="ru-RU" dirty="0" smtClean="0"/>
              <a:t>Прикладной уровень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-1836712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u="sng" dirty="0" smtClean="0"/>
              <a:t>Услуги УЗПВ:</a:t>
            </a:r>
          </a:p>
          <a:p>
            <a:r>
              <a:rPr lang="ru-RU" dirty="0" smtClean="0"/>
              <a:t>C-BEGIN;</a:t>
            </a:r>
          </a:p>
          <a:p>
            <a:r>
              <a:rPr lang="ru-RU" dirty="0" smtClean="0"/>
              <a:t>C-REFUSE;</a:t>
            </a:r>
          </a:p>
          <a:p>
            <a:r>
              <a:rPr lang="ru-RU" dirty="0" smtClean="0"/>
              <a:t>C-PREPARE; </a:t>
            </a:r>
          </a:p>
          <a:p>
            <a:r>
              <a:rPr lang="ru-RU" dirty="0" smtClean="0"/>
              <a:t>C-READY</a:t>
            </a:r>
            <a:r>
              <a:rPr lang="ru-RU" dirty="0"/>
              <a:t>;</a:t>
            </a:r>
            <a:r>
              <a:rPr lang="ru-RU" dirty="0" smtClean="0"/>
              <a:t> </a:t>
            </a:r>
          </a:p>
          <a:p>
            <a:r>
              <a:rPr lang="ru-RU" dirty="0" smtClean="0"/>
              <a:t>C-COMMIT</a:t>
            </a:r>
            <a:r>
              <a:rPr lang="ru-RU" dirty="0"/>
              <a:t>;</a:t>
            </a:r>
            <a:r>
              <a:rPr lang="ru-RU" dirty="0" smtClean="0"/>
              <a:t> </a:t>
            </a:r>
          </a:p>
          <a:p>
            <a:r>
              <a:rPr lang="ru-RU" dirty="0" smtClean="0"/>
              <a:t>C-ROLLBACK</a:t>
            </a:r>
            <a:r>
              <a:rPr lang="ru-RU" dirty="0"/>
              <a:t>;</a:t>
            </a:r>
            <a:r>
              <a:rPr lang="ru-RU" dirty="0" smtClean="0"/>
              <a:t> </a:t>
            </a:r>
          </a:p>
          <a:p>
            <a:r>
              <a:rPr lang="ru-RU" dirty="0" smtClean="0"/>
              <a:t>C-RESTART;</a:t>
            </a:r>
          </a:p>
          <a:p>
            <a:r>
              <a:rPr lang="en-US" dirty="0" smtClean="0"/>
              <a:t>P-ALTER-CONTEXT (</a:t>
            </a:r>
            <a:r>
              <a:rPr lang="ru-RU" dirty="0" smtClean="0"/>
              <a:t>УЗПВ-БДП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800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500"/>
                            </p:stCondLst>
                            <p:childTnLst>
                              <p:par>
                                <p:cTn id="1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500"/>
                            </p:stCondLst>
                            <p:childTnLst>
                              <p:par>
                                <p:cTn id="12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15294</TotalTime>
  <Words>6155</Words>
  <Application>Microsoft Office PowerPoint</Application>
  <PresentationFormat>Экран (4:3)</PresentationFormat>
  <Paragraphs>861</Paragraphs>
  <Slides>115</Slides>
  <Notes>36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115</vt:i4>
      </vt:variant>
    </vt:vector>
  </HeadingPairs>
  <TitlesOfParts>
    <vt:vector size="117" baseType="lpstr">
      <vt:lpstr>Исполнительная</vt:lpstr>
      <vt:lpstr>Точечный рисунок</vt:lpstr>
      <vt:lpstr>Взаимосвязь открытых систем</vt:lpstr>
      <vt:lpstr>Эталонная модель ВОС</vt:lpstr>
      <vt:lpstr>Общие положения и понятия</vt:lpstr>
      <vt:lpstr>Общие положения и понятия</vt:lpstr>
      <vt:lpstr>Общие положения и понятия</vt:lpstr>
      <vt:lpstr>Презентация PowerPoint</vt:lpstr>
      <vt:lpstr>Общие положения и понятия</vt:lpstr>
      <vt:lpstr>Общие положения и понятия</vt:lpstr>
      <vt:lpstr>Общие положения и понятия</vt:lpstr>
      <vt:lpstr>Презентация PowerPoint</vt:lpstr>
      <vt:lpstr>Общие положения и понятия</vt:lpstr>
      <vt:lpstr>Общие положения и понятия</vt:lpstr>
      <vt:lpstr>Общие положения и понятия</vt:lpstr>
      <vt:lpstr>Общие положения и понятия</vt:lpstr>
      <vt:lpstr>Общие положения и понятия</vt:lpstr>
      <vt:lpstr>Общие положения и понятия</vt:lpstr>
      <vt:lpstr>Общие положения и понятия</vt:lpstr>
      <vt:lpstr>Функции уровня</vt:lpstr>
      <vt:lpstr>Сервис уровня</vt:lpstr>
      <vt:lpstr>Сервис уровня</vt:lpstr>
      <vt:lpstr>Сервис уровня</vt:lpstr>
      <vt:lpstr>Сервис уровня</vt:lpstr>
      <vt:lpstr>Сервис уровня</vt:lpstr>
      <vt:lpstr>Сервис уровня</vt:lpstr>
      <vt:lpstr>Сервис уровня</vt:lpstr>
      <vt:lpstr>Формализмы описания сервиса и протоколов</vt:lpstr>
      <vt:lpstr>Формализмы описания сервиса и протоколов</vt:lpstr>
      <vt:lpstr>Формализмы описания сервисов и протоколов</vt:lpstr>
      <vt:lpstr>Формализмы описания сервисов и протоколов</vt:lpstr>
      <vt:lpstr>Формализмы описания сервисов и протоколов</vt:lpstr>
      <vt:lpstr>UML state diagrams</vt:lpstr>
      <vt:lpstr>Наша нотация</vt:lpstr>
      <vt:lpstr>Наша нотация</vt:lpstr>
      <vt:lpstr>UML Sequence diagram</vt:lpstr>
      <vt:lpstr>Наша нотация</vt:lpstr>
      <vt:lpstr>Взаимодействие уровней и пользователей служб</vt:lpstr>
      <vt:lpstr>Взаимодействие уровней и пользователей служб</vt:lpstr>
      <vt:lpstr>Взаимодействие уровней и пользователей служб</vt:lpstr>
      <vt:lpstr>Презентация PowerPoint</vt:lpstr>
      <vt:lpstr>Взаимодействие уровней и пользователей служб</vt:lpstr>
      <vt:lpstr>Конец</vt:lpstr>
      <vt:lpstr>Уровни эталонной модели ВОС</vt:lpstr>
      <vt:lpstr>Сетезависимые уровни</vt:lpstr>
      <vt:lpstr>Сетезависимые уровни</vt:lpstr>
      <vt:lpstr>Сетезависимые уровни</vt:lpstr>
      <vt:lpstr>Сетезависимые уровни</vt:lpstr>
      <vt:lpstr>Сетезависимые уровни</vt:lpstr>
      <vt:lpstr>Сетезависимые уровни</vt:lpstr>
      <vt:lpstr>Сетезависимые уровни</vt:lpstr>
      <vt:lpstr>Сетезависимые уровни</vt:lpstr>
      <vt:lpstr>Сетезависимые уровни</vt:lpstr>
      <vt:lpstr>Транспортный уровень</vt:lpstr>
      <vt:lpstr>Транспортный уровень</vt:lpstr>
      <vt:lpstr>Транспортный уровень</vt:lpstr>
      <vt:lpstr>Транспортный уровень</vt:lpstr>
      <vt:lpstr>Транспортный уровень</vt:lpstr>
      <vt:lpstr>Транспортный уровень</vt:lpstr>
      <vt:lpstr>Транспортный уровень</vt:lpstr>
      <vt:lpstr>Транспортный уровень</vt:lpstr>
      <vt:lpstr>Транспортный уровень</vt:lpstr>
      <vt:lpstr>Транспортный уровень</vt:lpstr>
      <vt:lpstr>Транспортный уровень</vt:lpstr>
      <vt:lpstr>Сеансовый уровень</vt:lpstr>
      <vt:lpstr>Сеансовый уровень</vt:lpstr>
      <vt:lpstr>Сеансовый уровень</vt:lpstr>
      <vt:lpstr>Сеансовый уровень</vt:lpstr>
      <vt:lpstr>Сеансовый уровень</vt:lpstr>
      <vt:lpstr>Сеансовый уровень</vt:lpstr>
      <vt:lpstr>Сеансовый уровень</vt:lpstr>
      <vt:lpstr>Сеансовый уровень</vt:lpstr>
      <vt:lpstr>Сеансовый уровень</vt:lpstr>
      <vt:lpstr>Сеансовый уровень</vt:lpstr>
      <vt:lpstr>Сеансовый уровень</vt:lpstr>
      <vt:lpstr>Сеансовый уровень</vt:lpstr>
      <vt:lpstr>Сеансовый уровень</vt:lpstr>
      <vt:lpstr>Сеансовый уровень</vt:lpstr>
      <vt:lpstr>Уровень представления</vt:lpstr>
      <vt:lpstr>Уровень представления</vt:lpstr>
      <vt:lpstr>Уровень представления</vt:lpstr>
      <vt:lpstr>Уровень представления</vt:lpstr>
      <vt:lpstr>Уровень представления</vt:lpstr>
      <vt:lpstr>Уровень представления</vt:lpstr>
      <vt:lpstr>Уровень представления</vt:lpstr>
      <vt:lpstr>Уровень представления</vt:lpstr>
      <vt:lpstr>Презентация PowerPoint</vt:lpstr>
      <vt:lpstr>Уровень представления</vt:lpstr>
      <vt:lpstr>Прикладной уровень</vt:lpstr>
      <vt:lpstr>Прикладной уровень</vt:lpstr>
      <vt:lpstr>Прикладной уровень</vt:lpstr>
      <vt:lpstr>Прикладной уровень</vt:lpstr>
      <vt:lpstr>Прикладной уровень</vt:lpstr>
      <vt:lpstr>Прикладной уровень</vt:lpstr>
      <vt:lpstr>Прикладной уровень</vt:lpstr>
      <vt:lpstr>Прикладной уровень</vt:lpstr>
      <vt:lpstr>Прикладной уровень</vt:lpstr>
      <vt:lpstr>Прикладной уровень</vt:lpstr>
      <vt:lpstr>Прикладной уровень</vt:lpstr>
      <vt:lpstr>Прикладной уровень</vt:lpstr>
      <vt:lpstr>Прикладной уровень</vt:lpstr>
      <vt:lpstr>Конец</vt:lpstr>
      <vt:lpstr>Специальные элементы прикладных служб и реализация открытых систем</vt:lpstr>
      <vt:lpstr>О программной реализации</vt:lpstr>
      <vt:lpstr>О программной реализации</vt:lpstr>
      <vt:lpstr>О программной реализации</vt:lpstr>
      <vt:lpstr>О программной реализации</vt:lpstr>
      <vt:lpstr>Управление ВОС</vt:lpstr>
      <vt:lpstr>Управление ВОС</vt:lpstr>
      <vt:lpstr>Управление ВОС</vt:lpstr>
      <vt:lpstr>Управление ВОС</vt:lpstr>
      <vt:lpstr>Служба справочника</vt:lpstr>
      <vt:lpstr>Служба справочника</vt:lpstr>
      <vt:lpstr>Служба справочника</vt:lpstr>
      <vt:lpstr>Служба справочника</vt:lpstr>
      <vt:lpstr>Служба справочника</vt:lpstr>
      <vt:lpstr>Конец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Взаимосвязь открытых систем</dc:title>
  <dc:creator>Елена Пшиченко</dc:creator>
  <cp:lastModifiedBy>Андрей Никифоров</cp:lastModifiedBy>
  <cp:revision>231</cp:revision>
  <dcterms:created xsi:type="dcterms:W3CDTF">2014-10-02T06:22:39Z</dcterms:created>
  <dcterms:modified xsi:type="dcterms:W3CDTF">2025-09-17T20:08:45Z</dcterms:modified>
</cp:coreProperties>
</file>