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klusējuma sadaļa" id="{C2573CD1-FF08-4945-9012-EDD13445705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886622A-B487-4D64-8AEB-70C2AF3DE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73556669-0A5F-4187-B9D8-A9AA86B0F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9819881E-3FA6-42E0-AC01-A69DD74A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1995-566B-45D0-B00D-A17BFFEFC51D}" type="datetimeFigureOut">
              <a:rPr lang="lv-LV" smtClean="0"/>
              <a:t>27.04.2022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CDD0ABE1-A6F6-4AE7-8AF7-D1555AA1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3254BA3C-EFD2-43D3-BD0E-9A99A5AC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ACC-ED3A-40CA-ACDC-5AD5D5B0741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3029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956CE45-09F5-4FFD-8420-31224CA5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8D0EFE81-18CF-47A9-A383-C675EC75E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A79A0550-790C-4636-A50A-43FDC800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1995-566B-45D0-B00D-A17BFFEFC51D}" type="datetimeFigureOut">
              <a:rPr lang="lv-LV" smtClean="0"/>
              <a:t>27.04.2022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607A5A4B-DB60-4982-86FF-B6FB4C69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7FBC5F41-9302-4A26-9087-AB51D002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ACC-ED3A-40CA-ACDC-5AD5D5B0741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1345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>
            <a:extLst>
              <a:ext uri="{FF2B5EF4-FFF2-40B4-BE49-F238E27FC236}">
                <a16:creationId xmlns:a16="http://schemas.microsoft.com/office/drawing/2014/main" id="{B8154FDA-F5E0-4ECA-9831-CF5541E1F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BCB342C3-FC91-4703-94CB-5DC013927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B0AC3B89-EF98-4D91-9DF5-F6166BCD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1995-566B-45D0-B00D-A17BFFEFC51D}" type="datetimeFigureOut">
              <a:rPr lang="lv-LV" smtClean="0"/>
              <a:t>27.04.2022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973C0C29-4AA3-4866-88E8-976A21AA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FA233A3A-ECA4-4D71-90BC-EA8D90DE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ACC-ED3A-40CA-ACDC-5AD5D5B0741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2691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D7E7C46D-2007-4A7E-9A5A-63958E09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B2DDCA0-D2E7-4957-A278-2021CEF06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9FA448E9-80C4-4724-861D-35FAFCD7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1995-566B-45D0-B00D-A17BFFEFC51D}" type="datetimeFigureOut">
              <a:rPr lang="lv-LV" smtClean="0"/>
              <a:t>27.04.2022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BB3DC1CF-0ECA-4439-98D9-652359EA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A4ADB7E4-6FF2-48A8-8D0F-855150B7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ACC-ED3A-40CA-ACDC-5AD5D5B0741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7710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D4F7524-AE08-4A3A-B3CA-FC14CFF8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38C5F19F-471C-46D9-907E-552B0C69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476E4549-6299-4086-A587-C5CC31E6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1995-566B-45D0-B00D-A17BFFEFC51D}" type="datetimeFigureOut">
              <a:rPr lang="lv-LV" smtClean="0"/>
              <a:t>27.04.2022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4AA09EA0-DED2-4AEF-B9B1-30809B82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BB2FC04E-F0B7-41FA-85A9-2EEF269B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ACC-ED3A-40CA-ACDC-5AD5D5B0741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3300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0751F37-3EA1-4AEB-80BB-1BA3CBC6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4BB5E69D-9114-4636-8CBC-379975324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FAFFB9C6-869F-47E2-AAFB-630E2E56D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FCD20935-D543-4D9C-8EA0-DCD52743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1995-566B-45D0-B00D-A17BFFEFC51D}" type="datetimeFigureOut">
              <a:rPr lang="lv-LV" smtClean="0"/>
              <a:t>27.04.2022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672A67C1-103E-4272-BE82-FE7B10AF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0095C171-013B-4318-B369-08DA99CA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ACC-ED3A-40CA-ACDC-5AD5D5B0741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5943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D1DC2C1-0C4B-46EB-A3D0-57681FAC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3F08AD1C-648D-4356-8B6E-9FBCE5D5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52F22DE8-77C9-415B-A35E-7B5B7582D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Teksta vietturis 4">
            <a:extLst>
              <a:ext uri="{FF2B5EF4-FFF2-40B4-BE49-F238E27FC236}">
                <a16:creationId xmlns:a16="http://schemas.microsoft.com/office/drawing/2014/main" id="{D2B20872-A909-43F1-8CD9-0EC9818F3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Satura vietturis 5">
            <a:extLst>
              <a:ext uri="{FF2B5EF4-FFF2-40B4-BE49-F238E27FC236}">
                <a16:creationId xmlns:a16="http://schemas.microsoft.com/office/drawing/2014/main" id="{C04D48BD-07F0-460E-B9EF-31062E58A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7" name="Datuma vietturis 6">
            <a:extLst>
              <a:ext uri="{FF2B5EF4-FFF2-40B4-BE49-F238E27FC236}">
                <a16:creationId xmlns:a16="http://schemas.microsoft.com/office/drawing/2014/main" id="{04D89312-C9F7-48EB-9280-41709537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1995-566B-45D0-B00D-A17BFFEFC51D}" type="datetimeFigureOut">
              <a:rPr lang="lv-LV" smtClean="0"/>
              <a:t>27.04.2022</a:t>
            </a:fld>
            <a:endParaRPr lang="lv-LV"/>
          </a:p>
        </p:txBody>
      </p:sp>
      <p:sp>
        <p:nvSpPr>
          <p:cNvPr id="8" name="Kājenes vietturis 7">
            <a:extLst>
              <a:ext uri="{FF2B5EF4-FFF2-40B4-BE49-F238E27FC236}">
                <a16:creationId xmlns:a16="http://schemas.microsoft.com/office/drawing/2014/main" id="{8E185394-A8BF-42E1-AB10-BD33F0CD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aida numura vietturis 8">
            <a:extLst>
              <a:ext uri="{FF2B5EF4-FFF2-40B4-BE49-F238E27FC236}">
                <a16:creationId xmlns:a16="http://schemas.microsoft.com/office/drawing/2014/main" id="{9077E809-86B8-462C-9BCB-EF08F544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ACC-ED3A-40CA-ACDC-5AD5D5B0741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2001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40AC254-261F-429B-9C82-91D45DF9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C71E360B-9014-47A2-AA7C-D89145BC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1995-566B-45D0-B00D-A17BFFEFC51D}" type="datetimeFigureOut">
              <a:rPr lang="lv-LV" smtClean="0"/>
              <a:t>27.04.2022</a:t>
            </a:fld>
            <a:endParaRPr lang="lv-LV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7EB312DC-31A7-4E37-8707-01F5BBD4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FD3383BF-EBCB-4B42-BB36-A7FA08B7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ACC-ED3A-40CA-ACDC-5AD5D5B0741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4785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8C9A1030-62DC-4867-9CEB-4CA204F0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1995-566B-45D0-B00D-A17BFFEFC51D}" type="datetimeFigureOut">
              <a:rPr lang="lv-LV" smtClean="0"/>
              <a:t>27.04.2022</a:t>
            </a:fld>
            <a:endParaRPr lang="lv-LV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7D4D569E-23D3-41CE-AFE0-885EDA0E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F6CEFE3-B868-4339-AD63-B06EABCA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ACC-ED3A-40CA-ACDC-5AD5D5B0741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7278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8457A911-8993-4D0B-93C4-0E1DF3D2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42C8D750-D826-4D40-8341-44B315055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2035E37A-2B13-4557-ABD9-A7A37D1D6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16862EEF-BCD0-4163-9CAD-CC1AB4A9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1995-566B-45D0-B00D-A17BFFEFC51D}" type="datetimeFigureOut">
              <a:rPr lang="lv-LV" smtClean="0"/>
              <a:t>27.04.2022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4DBBD52C-88EA-4881-954B-3E27B7E6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BBC4B162-2AD4-42B1-BAA0-105BEA74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ACC-ED3A-40CA-ACDC-5AD5D5B0741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6728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2764370-072F-42C1-9C55-F3FD986E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ttēla vietturis 2">
            <a:extLst>
              <a:ext uri="{FF2B5EF4-FFF2-40B4-BE49-F238E27FC236}">
                <a16:creationId xmlns:a16="http://schemas.microsoft.com/office/drawing/2014/main" id="{4B07F4D4-460F-4723-8831-626E58ED7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1857B0D0-E700-44A4-9A45-B034D4FB2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F1C6831E-E1B1-451A-B14C-D7ABF7FA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1995-566B-45D0-B00D-A17BFFEFC51D}" type="datetimeFigureOut">
              <a:rPr lang="lv-LV" smtClean="0"/>
              <a:t>27.04.2022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3F8EB34B-3177-4E8C-ACD4-827FDD0A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9E201D71-E119-49E7-B34E-F6D1A4B8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ACC-ED3A-40CA-ACDC-5AD5D5B0741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8188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>
            <a:extLst>
              <a:ext uri="{FF2B5EF4-FFF2-40B4-BE49-F238E27FC236}">
                <a16:creationId xmlns:a16="http://schemas.microsoft.com/office/drawing/2014/main" id="{D25F0412-9C43-4C5F-9084-318940E0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CCE4AC87-F18C-4682-ABFD-16794C347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BA6D57E4-045F-4C91-B4AB-E5DAA336B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1995-566B-45D0-B00D-A17BFFEFC51D}" type="datetimeFigureOut">
              <a:rPr lang="lv-LV" smtClean="0"/>
              <a:t>27.04.2022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526B3F34-248F-4B48-9561-93D7D2EE1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5ECAD3E7-0D86-431D-83F3-FC29525CE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BEACC-ED3A-40CA-ACDC-5AD5D5B0741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4293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221,580 Wood Log Stock Photos, Pictures &amp; Royalty-Free Images - iStock">
            <a:extLst>
              <a:ext uri="{FF2B5EF4-FFF2-40B4-BE49-F238E27FC236}">
                <a16:creationId xmlns:a16="http://schemas.microsoft.com/office/drawing/2014/main" id="{7C67B6F0-71DB-458F-B9A2-4A66D5EE0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" r="13968" b="-1"/>
          <a:stretch/>
        </p:blipFill>
        <p:spPr bwMode="auto">
          <a:xfrm rot="10800000">
            <a:off x="6222311" y="267285"/>
            <a:ext cx="5799096" cy="4714147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DD07EF-2FCC-4BF9-93F7-9917CF1EED44}"/>
              </a:ext>
            </a:extLst>
          </p:cNvPr>
          <p:cNvSpPr txBox="1"/>
          <p:nvPr/>
        </p:nvSpPr>
        <p:spPr>
          <a:xfrm>
            <a:off x="9228406" y="5964702"/>
            <a:ext cx="284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dirty="0">
                <a:latin typeface="Bahnschrift SemiBold SemiConden" panose="020B0502040204020203" pitchFamily="34" charset="0"/>
              </a:rPr>
              <a:t>Autors: Artis </a:t>
            </a:r>
            <a:r>
              <a:rPr lang="lv-LV" sz="2400" dirty="0" err="1">
                <a:latin typeface="Bahnschrift SemiBold SemiConden" panose="020B0502040204020203" pitchFamily="34" charset="0"/>
              </a:rPr>
              <a:t>Anspoks</a:t>
            </a:r>
            <a:endParaRPr lang="lv-LV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15" name="Virsraksts 1">
            <a:extLst>
              <a:ext uri="{FF2B5EF4-FFF2-40B4-BE49-F238E27FC236}">
                <a16:creationId xmlns:a16="http://schemas.microsoft.com/office/drawing/2014/main" id="{4BCA5C5C-B0C7-4F9C-BE28-0BB5D2BBC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304" y="1561514"/>
            <a:ext cx="5472333" cy="956603"/>
          </a:xfrm>
          <a:noFill/>
        </p:spPr>
        <p:txBody>
          <a:bodyPr anchor="ctr">
            <a:normAutofit/>
          </a:bodyPr>
          <a:lstStyle/>
          <a:p>
            <a:r>
              <a:rPr lang="lv-LV" b="1" dirty="0">
                <a:solidFill>
                  <a:srgbClr val="080808"/>
                </a:solidFill>
                <a:latin typeface="Bodoni MT" panose="02070603080606020203" pitchFamily="18" charset="0"/>
                <a:cs typeface="Aharoni" panose="020B0604020202020204" pitchFamily="2" charset="-79"/>
              </a:rPr>
              <a:t>A|A </a:t>
            </a:r>
            <a:r>
              <a:rPr lang="lv-LV" b="1" dirty="0" err="1">
                <a:solidFill>
                  <a:srgbClr val="080808"/>
                </a:solidFill>
                <a:latin typeface="Bodoni MT" panose="02070603080606020203" pitchFamily="18" charset="0"/>
                <a:cs typeface="Aharoni" panose="020B0604020202020204" pitchFamily="2" charset="-79"/>
              </a:rPr>
              <a:t>design</a:t>
            </a:r>
            <a:endParaRPr lang="lv-LV" b="1" dirty="0">
              <a:solidFill>
                <a:srgbClr val="080808"/>
              </a:solidFill>
              <a:latin typeface="Bodoni MT" panose="02070603080606020203" pitchFamily="18" charset="0"/>
              <a:cs typeface="Aharoni" panose="020B0604020202020204" pitchFamily="2" charset="-79"/>
            </a:endParaRPr>
          </a:p>
        </p:txBody>
      </p:sp>
      <p:graphicFrame>
        <p:nvGraphicFramePr>
          <p:cNvPr id="16" name="Tabula 15">
            <a:extLst>
              <a:ext uri="{FF2B5EF4-FFF2-40B4-BE49-F238E27FC236}">
                <a16:creationId xmlns:a16="http://schemas.microsoft.com/office/drawing/2014/main" id="{B5113E50-8BC5-497C-A245-A8F918D7E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04660"/>
              </p:ext>
            </p:extLst>
          </p:nvPr>
        </p:nvGraphicFramePr>
        <p:xfrm>
          <a:off x="253217" y="4407579"/>
          <a:ext cx="8173329" cy="1807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74720">
                  <a:extLst>
                    <a:ext uri="{9D8B030D-6E8A-4147-A177-3AD203B41FA5}">
                      <a16:colId xmlns:a16="http://schemas.microsoft.com/office/drawing/2014/main" val="547004823"/>
                    </a:ext>
                  </a:extLst>
                </a:gridCol>
                <a:gridCol w="4698609">
                  <a:extLst>
                    <a:ext uri="{9D8B030D-6E8A-4147-A177-3AD203B41FA5}">
                      <a16:colId xmlns:a16="http://schemas.microsoft.com/office/drawing/2014/main" val="3986110237"/>
                    </a:ext>
                  </a:extLst>
                </a:gridCol>
              </a:tblGrid>
              <a:tr h="214418">
                <a:tc>
                  <a:txBody>
                    <a:bodyPr/>
                    <a:lstStyle/>
                    <a:p>
                      <a:pPr algn="l" fontAlgn="ctr"/>
                      <a:r>
                        <a:rPr lang="lv-LV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Izglītības iestādes nosaukums:   </a:t>
                      </a:r>
                      <a:endParaRPr lang="lv-LV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30" marR="4730" marT="47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SIA "Mācību centrs plus"</a:t>
                      </a:r>
                      <a:endParaRPr lang="lv-LV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30" marR="4730" marT="4730" marB="0" anchor="ctr"/>
                </a:tc>
                <a:extLst>
                  <a:ext uri="{0D108BD9-81ED-4DB2-BD59-A6C34878D82A}">
                    <a16:rowId xmlns:a16="http://schemas.microsoft.com/office/drawing/2014/main" val="2253017828"/>
                  </a:ext>
                </a:extLst>
              </a:tr>
              <a:tr h="179208">
                <a:tc>
                  <a:txBody>
                    <a:bodyPr/>
                    <a:lstStyle/>
                    <a:p>
                      <a:pPr algn="l" fontAlgn="ctr"/>
                      <a:r>
                        <a:rPr lang="lv-LV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Izglītības programmas veids:</a:t>
                      </a:r>
                      <a:endParaRPr lang="lv-LV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30" marR="4730" marT="47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Profesionālās pilnveides izglītības programma</a:t>
                      </a:r>
                      <a:endParaRPr lang="lv-LV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30" marR="4730" marT="4730" marB="0" anchor="ctr"/>
                </a:tc>
                <a:extLst>
                  <a:ext uri="{0D108BD9-81ED-4DB2-BD59-A6C34878D82A}">
                    <a16:rowId xmlns:a16="http://schemas.microsoft.com/office/drawing/2014/main" val="3199294331"/>
                  </a:ext>
                </a:extLst>
              </a:tr>
              <a:tr h="186201">
                <a:tc>
                  <a:txBody>
                    <a:bodyPr/>
                    <a:lstStyle/>
                    <a:p>
                      <a:pPr algn="l" fontAlgn="ctr"/>
                      <a:r>
                        <a:rPr lang="lv-LV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Izglītības programmas nosaukums:</a:t>
                      </a:r>
                      <a:endParaRPr lang="lv-LV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30" marR="4730" marT="47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Biznesa projektu un komandas vadība</a:t>
                      </a:r>
                      <a:endParaRPr lang="lv-LV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30" marR="4730" marT="4730" marB="0" anchor="ctr"/>
                </a:tc>
                <a:extLst>
                  <a:ext uri="{0D108BD9-81ED-4DB2-BD59-A6C34878D82A}">
                    <a16:rowId xmlns:a16="http://schemas.microsoft.com/office/drawing/2014/main" val="4234179278"/>
                  </a:ext>
                </a:extLst>
              </a:tr>
              <a:tr h="165059">
                <a:tc>
                  <a:txBody>
                    <a:bodyPr/>
                    <a:lstStyle/>
                    <a:p>
                      <a:pPr algn="l" fontAlgn="ctr"/>
                      <a:r>
                        <a:rPr lang="lv-LV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Programmas īstenošanas kārta:</a:t>
                      </a:r>
                      <a:endParaRPr lang="lv-LV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30" marR="4730" marT="47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kārta</a:t>
                      </a:r>
                      <a:endParaRPr lang="lv-LV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30" marR="4730" marT="4730" marB="0" anchor="ctr"/>
                </a:tc>
                <a:extLst>
                  <a:ext uri="{0D108BD9-81ED-4DB2-BD59-A6C34878D82A}">
                    <a16:rowId xmlns:a16="http://schemas.microsoft.com/office/drawing/2014/main" val="1969954868"/>
                  </a:ext>
                </a:extLst>
              </a:tr>
              <a:tr h="186120">
                <a:tc>
                  <a:txBody>
                    <a:bodyPr/>
                    <a:lstStyle/>
                    <a:p>
                      <a:pPr algn="l" fontAlgn="ctr"/>
                      <a:r>
                        <a:rPr lang="lv-LV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Uzņemšanas rīkojuma datums, Nr.:</a:t>
                      </a:r>
                      <a:endParaRPr lang="lv-LV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30" marR="4730" marT="47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25.03.2022, 06.7.1-4.1/2022/3</a:t>
                      </a:r>
                      <a:endParaRPr lang="lv-LV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30" marR="4730" marT="4730" marB="0" anchor="ctr"/>
                </a:tc>
                <a:extLst>
                  <a:ext uri="{0D108BD9-81ED-4DB2-BD59-A6C34878D82A}">
                    <a16:rowId xmlns:a16="http://schemas.microsoft.com/office/drawing/2014/main" val="502256925"/>
                  </a:ext>
                </a:extLst>
              </a:tr>
              <a:tr h="207181">
                <a:tc>
                  <a:txBody>
                    <a:bodyPr/>
                    <a:lstStyle/>
                    <a:p>
                      <a:pPr algn="l" fontAlgn="ctr"/>
                      <a:r>
                        <a:rPr lang="lv-LV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Mācību grupa:</a:t>
                      </a:r>
                      <a:endParaRPr lang="lv-LV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30" marR="4730" marT="47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DS/VIAA/7/BPK</a:t>
                      </a:r>
                      <a:endParaRPr lang="lv-LV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30" marR="4730" marT="4730" marB="0" anchor="ctr"/>
                </a:tc>
                <a:extLst>
                  <a:ext uri="{0D108BD9-81ED-4DB2-BD59-A6C34878D82A}">
                    <a16:rowId xmlns:a16="http://schemas.microsoft.com/office/drawing/2014/main" val="3264757965"/>
                  </a:ext>
                </a:extLst>
              </a:tr>
              <a:tr h="157903">
                <a:tc>
                  <a:txBody>
                    <a:bodyPr/>
                    <a:lstStyle/>
                    <a:p>
                      <a:pPr algn="l" fontAlgn="ctr"/>
                      <a:r>
                        <a:rPr lang="lv-LV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Izglītības programmas apjoms:</a:t>
                      </a:r>
                      <a:endParaRPr lang="lv-LV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30" marR="4730" marT="47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 stundas</a:t>
                      </a:r>
                      <a:endParaRPr lang="lv-LV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30" marR="4730" marT="4730" marB="0" anchor="ctr"/>
                </a:tc>
                <a:extLst>
                  <a:ext uri="{0D108BD9-81ED-4DB2-BD59-A6C34878D82A}">
                    <a16:rowId xmlns:a16="http://schemas.microsoft.com/office/drawing/2014/main" val="2875297353"/>
                  </a:ext>
                </a:extLst>
              </a:tr>
              <a:tr h="280876">
                <a:tc>
                  <a:txBody>
                    <a:bodyPr/>
                    <a:lstStyle/>
                    <a:p>
                      <a:pPr algn="l" fontAlgn="t"/>
                      <a:r>
                        <a:rPr lang="lv-LV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Izglītības programmas īstenošanas periods:</a:t>
                      </a:r>
                      <a:endParaRPr lang="lv-LV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30" marR="4730" marT="473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25.03.2022-29.07.2022</a:t>
                      </a:r>
                      <a:endParaRPr lang="lv-LV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30" marR="4730" marT="4730" marB="0"/>
                </a:tc>
                <a:extLst>
                  <a:ext uri="{0D108BD9-81ED-4DB2-BD59-A6C34878D82A}">
                    <a16:rowId xmlns:a16="http://schemas.microsoft.com/office/drawing/2014/main" val="4170230222"/>
                  </a:ext>
                </a:extLst>
              </a:tr>
            </a:tbl>
          </a:graphicData>
        </a:graphic>
      </p:graphicFrame>
      <p:pic>
        <p:nvPicPr>
          <p:cNvPr id="17" name="Picture 2">
            <a:extLst>
              <a:ext uri="{FF2B5EF4-FFF2-40B4-BE49-F238E27FC236}">
                <a16:creationId xmlns:a16="http://schemas.microsoft.com/office/drawing/2014/main" id="{FC6608E2-CF68-4D45-806D-A64FD452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85000"/>
          </a:blip>
          <a:srcRect/>
          <a:stretch>
            <a:fillRect/>
          </a:stretch>
        </p:blipFill>
        <p:spPr bwMode="auto">
          <a:xfrm>
            <a:off x="0" y="0"/>
            <a:ext cx="36195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083A0459-048C-4E27-BA20-083A08FB1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9947" y="123310"/>
            <a:ext cx="2362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75D112-C93E-4CC5-9AA6-E76DA466E575}"/>
              </a:ext>
            </a:extLst>
          </p:cNvPr>
          <p:cNvSpPr txBox="1"/>
          <p:nvPr/>
        </p:nvSpPr>
        <p:spPr>
          <a:xfrm>
            <a:off x="4093698" y="2672861"/>
            <a:ext cx="223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/>
              <a:t>Biznesa plāns</a:t>
            </a:r>
          </a:p>
        </p:txBody>
      </p:sp>
    </p:spTree>
    <p:extLst>
      <p:ext uri="{BB962C8B-B14F-4D97-AF65-F5344CB8AC3E}">
        <p14:creationId xmlns:p14="http://schemas.microsoft.com/office/powerpoint/2010/main" val="22696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2606D92-D9DC-4A77-BC62-B9D217A0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Nepieciešamie darbinieki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B21DEA5-3C0C-4CC1-B62A-1587CB0F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6672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2606D92-D9DC-4A77-BC62-B9D217A0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Ienākumu un </a:t>
            </a:r>
            <a:r>
              <a:rPr lang="lv-LV" dirty="0" err="1"/>
              <a:t>izvdevumu</a:t>
            </a:r>
            <a:r>
              <a:rPr lang="lv-LV" dirty="0"/>
              <a:t> uzskaite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B21DEA5-3C0C-4CC1-B62A-1587CB0F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5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2606D92-D9DC-4A77-BC62-B9D217A0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Attīstības plāns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B21DEA5-3C0C-4CC1-B62A-1587CB0F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6719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2606D92-D9DC-4A77-BC62-B9D217A0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Bilnace</a:t>
            </a:r>
            <a:endParaRPr lang="lv-LV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B21DEA5-3C0C-4CC1-B62A-1587CB0F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353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2606D92-D9DC-4A77-BC62-B9D217A0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Mērķa tirgus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B21DEA5-3C0C-4CC1-B62A-1587CB0F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8632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2606D92-D9DC-4A77-BC62-B9D217A0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Konkurentu analīze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B21DEA5-3C0C-4CC1-B62A-1587CB0F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3745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2606D92-D9DC-4A77-BC62-B9D217A0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Uzņēmuma struktūra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B21DEA5-3C0C-4CC1-B62A-1587CB0F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94982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2606D92-D9DC-4A77-BC62-B9D217A0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Secinājumi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B21DEA5-3C0C-4CC1-B62A-1587CB0F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1845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2606D92-D9DC-4A77-BC62-B9D217A0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Interneta resursi</a:t>
            </a:r>
            <a:endParaRPr lang="lv-LV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B21DEA5-3C0C-4CC1-B62A-1587CB0F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9396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Box 4">
            <a:extLst>
              <a:ext uri="{FF2B5EF4-FFF2-40B4-BE49-F238E27FC236}">
                <a16:creationId xmlns:a16="http://schemas.microsoft.com/office/drawing/2014/main" id="{A60272FB-B263-41C6-B7D7-704D2B79E662}"/>
              </a:ext>
            </a:extLst>
          </p:cNvPr>
          <p:cNvSpPr txBox="1"/>
          <p:nvPr/>
        </p:nvSpPr>
        <p:spPr>
          <a:xfrm>
            <a:off x="317695" y="526292"/>
            <a:ext cx="6772422" cy="6331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Titullapa</a:t>
            </a: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Saturs</a:t>
            </a: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Biznesa</a:t>
            </a:r>
            <a:r>
              <a:rPr lang="en-US" sz="2400" dirty="0"/>
              <a:t> </a:t>
            </a:r>
            <a:r>
              <a:rPr lang="en-US" sz="2400" dirty="0" err="1"/>
              <a:t>plāna</a:t>
            </a:r>
            <a:r>
              <a:rPr lang="en-US" sz="2400" dirty="0"/>
              <a:t> </a:t>
            </a:r>
            <a:r>
              <a:rPr lang="en-US" sz="2400" dirty="0" err="1"/>
              <a:t>mērķis</a:t>
            </a:r>
            <a:r>
              <a:rPr lang="en-US" sz="2400" dirty="0"/>
              <a:t>, </a:t>
            </a:r>
            <a:r>
              <a:rPr lang="en-US" sz="2400" dirty="0" err="1"/>
              <a:t>īss</a:t>
            </a:r>
            <a:r>
              <a:rPr lang="en-US" sz="2400" dirty="0"/>
              <a:t> </a:t>
            </a:r>
            <a:r>
              <a:rPr lang="en-US" sz="2400" dirty="0" err="1"/>
              <a:t>apraksts</a:t>
            </a: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SVID </a:t>
            </a:r>
            <a:r>
              <a:rPr lang="en-US" sz="2400" dirty="0" err="1"/>
              <a:t>analīze</a:t>
            </a: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Īss</a:t>
            </a:r>
            <a:r>
              <a:rPr lang="en-US" sz="2400" dirty="0"/>
              <a:t> </a:t>
            </a:r>
            <a:r>
              <a:rPr lang="en-US" sz="2400" dirty="0" err="1"/>
              <a:t>apraksts</a:t>
            </a:r>
            <a:r>
              <a:rPr lang="en-US" sz="2400" dirty="0"/>
              <a:t> par </a:t>
            </a:r>
            <a:r>
              <a:rPr lang="lv-LV" sz="2400" dirty="0"/>
              <a:t>darba galda ražošanu</a:t>
            </a: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lv-LV" sz="2400" dirty="0"/>
              <a:t>Darbagaldu ergonomika</a:t>
            </a: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Riska</a:t>
            </a:r>
            <a:r>
              <a:rPr lang="en-US" sz="2400" dirty="0"/>
              <a:t> </a:t>
            </a:r>
            <a:r>
              <a:rPr lang="en-US" sz="2400" dirty="0" err="1"/>
              <a:t>faktori</a:t>
            </a: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Riska</a:t>
            </a:r>
            <a:r>
              <a:rPr lang="en-US" sz="2400" dirty="0"/>
              <a:t> </a:t>
            </a:r>
            <a:r>
              <a:rPr lang="en-US" sz="2400" dirty="0" err="1"/>
              <a:t>faktoru</a:t>
            </a:r>
            <a:r>
              <a:rPr lang="en-US" sz="2400" dirty="0"/>
              <a:t> </a:t>
            </a:r>
            <a:r>
              <a:rPr lang="en-US" sz="2400" dirty="0" err="1"/>
              <a:t>novēršana</a:t>
            </a: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lv-LV" sz="2400" dirty="0"/>
              <a:t>Ražošanas izmaksas</a:t>
            </a: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Nepieciešamie</a:t>
            </a:r>
            <a:r>
              <a:rPr lang="en-US" sz="2400" dirty="0"/>
              <a:t> </a:t>
            </a:r>
            <a:r>
              <a:rPr lang="en-US" sz="2400" dirty="0" err="1"/>
              <a:t>darbinieki</a:t>
            </a: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Ienākumu</a:t>
            </a:r>
            <a:r>
              <a:rPr lang="en-US" sz="2400" dirty="0"/>
              <a:t> un </a:t>
            </a:r>
            <a:r>
              <a:rPr lang="en-US" sz="2400" dirty="0" err="1"/>
              <a:t>izdevumu</a:t>
            </a:r>
            <a:r>
              <a:rPr lang="en-US" sz="2400" dirty="0"/>
              <a:t> </a:t>
            </a:r>
            <a:r>
              <a:rPr lang="en-US" sz="2400" dirty="0" err="1"/>
              <a:t>uzskaite</a:t>
            </a: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Attīstības</a:t>
            </a:r>
            <a:r>
              <a:rPr lang="en-US" sz="2400" dirty="0"/>
              <a:t> </a:t>
            </a:r>
            <a:r>
              <a:rPr lang="en-US" sz="2400" dirty="0" err="1"/>
              <a:t>plāns</a:t>
            </a: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Bilance</a:t>
            </a: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Mērķa</a:t>
            </a:r>
            <a:r>
              <a:rPr lang="en-US" sz="2400" dirty="0"/>
              <a:t> tirgus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Konkurentu</a:t>
            </a:r>
            <a:r>
              <a:rPr lang="en-US" sz="2400" dirty="0"/>
              <a:t> </a:t>
            </a:r>
            <a:r>
              <a:rPr lang="en-US" sz="2400" dirty="0" err="1"/>
              <a:t>analīze</a:t>
            </a: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Uzņēmuma</a:t>
            </a:r>
            <a:r>
              <a:rPr lang="en-US" sz="2400" dirty="0"/>
              <a:t> </a:t>
            </a:r>
            <a:r>
              <a:rPr lang="en-US" sz="2400" dirty="0" err="1"/>
              <a:t>struktūra</a:t>
            </a: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Secinājumi</a:t>
            </a: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Interneta</a:t>
            </a:r>
            <a:r>
              <a:rPr lang="en-US" sz="2400" dirty="0"/>
              <a:t> </a:t>
            </a:r>
            <a:r>
              <a:rPr lang="en-US" sz="2400" dirty="0" err="1"/>
              <a:t>resursi</a:t>
            </a:r>
            <a:endParaRPr lang="en-US" sz="2400" dirty="0"/>
          </a:p>
        </p:txBody>
      </p:sp>
      <p:pic>
        <p:nvPicPr>
          <p:cNvPr id="2050" name="Picture 2" descr="221,580 Wood Log Stock Photos, Pictures &amp; Royalty-Free Images - iStock">
            <a:extLst>
              <a:ext uri="{FF2B5EF4-FFF2-40B4-BE49-F238E27FC236}">
                <a16:creationId xmlns:a16="http://schemas.microsoft.com/office/drawing/2014/main" id="{16ED9606-CAD1-444B-AF8F-CC8D5D22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2" r="25915" b="-1"/>
          <a:stretch/>
        </p:blipFill>
        <p:spPr bwMode="auto">
          <a:xfrm>
            <a:off x="6679591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E5087-2C97-49BF-A04F-978758817F8F}"/>
              </a:ext>
            </a:extLst>
          </p:cNvPr>
          <p:cNvSpPr txBox="1"/>
          <p:nvPr/>
        </p:nvSpPr>
        <p:spPr>
          <a:xfrm>
            <a:off x="2686930" y="140677"/>
            <a:ext cx="244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4000" b="1" dirty="0"/>
              <a:t>Saturs</a:t>
            </a:r>
            <a:r>
              <a:rPr lang="lv-LV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4281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94F5CC6-A63F-413C-BFB2-263C860D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Biznesa mērķis, īss apraksts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5BC9F51D-1ED3-4D77-B6DA-E3C279B3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0967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2606D92-D9DC-4A77-BC62-B9D217A0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SVID analīze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B21DEA5-3C0C-4CC1-B62A-1587CB0F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2966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2606D92-D9DC-4A77-BC62-B9D217A0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Īss apraksts par darba galdu ražošanu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B21DEA5-3C0C-4CC1-B62A-1587CB0F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0597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2606D92-D9DC-4A77-BC62-B9D217A0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Darbagaldu ergonomika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B21DEA5-3C0C-4CC1-B62A-1587CB0F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0640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2606D92-D9DC-4A77-BC62-B9D217A0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Riska faktori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B21DEA5-3C0C-4CC1-B62A-1587CB0F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9155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2606D92-D9DC-4A77-BC62-B9D217A0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Riska faktoru novēršana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B21DEA5-3C0C-4CC1-B62A-1587CB0F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1299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2606D92-D9DC-4A77-BC62-B9D217A0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Ražošanas izmaksas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B21DEA5-3C0C-4CC1-B62A-1587CB0F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7782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160</Words>
  <Application>Microsoft Office PowerPoint</Application>
  <PresentationFormat>Platekrāna</PresentationFormat>
  <Paragraphs>54</Paragraphs>
  <Slides>18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5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18</vt:i4>
      </vt:variant>
    </vt:vector>
  </HeadingPairs>
  <TitlesOfParts>
    <vt:vector size="24" baseType="lpstr">
      <vt:lpstr>Arial</vt:lpstr>
      <vt:lpstr>Bahnschrift SemiBold SemiConden</vt:lpstr>
      <vt:lpstr>Bodoni MT</vt:lpstr>
      <vt:lpstr>Calibri</vt:lpstr>
      <vt:lpstr>Calibri Light</vt:lpstr>
      <vt:lpstr>Office dizains</vt:lpstr>
      <vt:lpstr>A|A design</vt:lpstr>
      <vt:lpstr>PowerPoint prezentācija</vt:lpstr>
      <vt:lpstr>Biznesa mērķis, īss apraksts</vt:lpstr>
      <vt:lpstr>SVID analīze</vt:lpstr>
      <vt:lpstr>Īss apraksts par darba galdu ražošanu</vt:lpstr>
      <vt:lpstr>Darbagaldu ergonomika</vt:lpstr>
      <vt:lpstr>Riska faktori</vt:lpstr>
      <vt:lpstr>Riska faktoru novēršana</vt:lpstr>
      <vt:lpstr>Ražošanas izmaksas</vt:lpstr>
      <vt:lpstr>Nepieciešamie darbinieki</vt:lpstr>
      <vt:lpstr>Ienākumu un izvdevumu uzskaite</vt:lpstr>
      <vt:lpstr>Attīstības plāns</vt:lpstr>
      <vt:lpstr>Bilnace</vt:lpstr>
      <vt:lpstr>Mērķa tirgus</vt:lpstr>
      <vt:lpstr>Konkurentu analīze</vt:lpstr>
      <vt:lpstr>Uzņēmuma struktūra</vt:lpstr>
      <vt:lpstr>Secinājumi</vt:lpstr>
      <vt:lpstr>Interneta resursi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A|A design</dc:title>
  <dc:creator>Elīna Anspoka (SD)</dc:creator>
  <cp:lastModifiedBy>Elīna Anspoka (SD)</cp:lastModifiedBy>
  <cp:revision>2</cp:revision>
  <dcterms:created xsi:type="dcterms:W3CDTF">2022-04-26T17:04:59Z</dcterms:created>
  <dcterms:modified xsi:type="dcterms:W3CDTF">2022-04-27T06:18:31Z</dcterms:modified>
</cp:coreProperties>
</file>