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5050"/>
    <a:srgbClr val="0099FF"/>
    <a:srgbClr val="CC9900"/>
    <a:srgbClr val="66FFCC"/>
    <a:srgbClr val="99CC00"/>
    <a:srgbClr val="9900FF"/>
    <a:srgbClr val="E7EBF5"/>
    <a:srgbClr val="CCD5EA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44" d="100"/>
          <a:sy n="44" d="100"/>
        </p:scale>
        <p:origin x="27" y="1071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can be combined with a loop to keep asking the user for an integer, but we’ll explore that in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5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While Loops and Increment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619A-40E2-4BA1-A9B4-F5DD8F4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AD7A-F933-4962-90CE-EC62751C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5943599" cy="4984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time: </a:t>
            </a:r>
            <a:r>
              <a:rPr lang="en-US" dirty="0">
                <a:latin typeface="Consolas" panose="020B0609020204030204" pitchFamily="49" charset="0"/>
              </a:rPr>
              <a:t>counter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so execute the loop block</a:t>
            </a:r>
          </a:p>
          <a:p>
            <a:r>
              <a:rPr lang="en-US" dirty="0"/>
              <a:t>At end of loop block, evaluate </a:t>
            </a:r>
            <a:r>
              <a:rPr lang="en-US" dirty="0">
                <a:latin typeface="Consolas" panose="020B0609020204030204" pitchFamily="49" charset="0"/>
              </a:rPr>
              <a:t>counter &lt;= 3</a:t>
            </a:r>
            <a:r>
              <a:rPr lang="en-US" dirty="0"/>
              <a:t> again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counter</a:t>
            </a:r>
            <a:r>
              <a:rPr lang="en-US" dirty="0"/>
              <a:t> is 1, so execute the loop block again</a:t>
            </a:r>
          </a:p>
          <a:p>
            <a:r>
              <a:rPr lang="en-US" dirty="0"/>
              <a:t>Last iteration: after printing “3”, increment </a:t>
            </a:r>
            <a:r>
              <a:rPr lang="en-US" dirty="0">
                <a:latin typeface="Consolas" panose="020B0609020204030204" pitchFamily="49" charset="0"/>
              </a:rPr>
              <a:t>counter</a:t>
            </a:r>
            <a:r>
              <a:rPr lang="en-US" dirty="0"/>
              <a:t> to 4</a:t>
            </a:r>
          </a:p>
          <a:p>
            <a:r>
              <a:rPr lang="en-US" dirty="0"/>
              <a:t>Now </a:t>
            </a:r>
            <a:r>
              <a:rPr lang="en-US" dirty="0">
                <a:latin typeface="Consolas" panose="020B0609020204030204" pitchFamily="49" charset="0"/>
              </a:rPr>
              <a:t>counter &lt;= 3 </a:t>
            </a:r>
            <a:r>
              <a:rPr lang="en-US" dirty="0"/>
              <a:t>is false, so skip the loop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8D0C-7EF9-4243-92D3-74AF2658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F0990-D442-43A0-AF50-F538842F130C}"/>
              </a:ext>
            </a:extLst>
          </p:cNvPr>
          <p:cNvSpPr txBox="1"/>
          <p:nvPr/>
        </p:nvSpPr>
        <p:spPr>
          <a:xfrm>
            <a:off x="6170612" y="2120707"/>
            <a:ext cx="5791200" cy="31295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(counter &lt;=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(counter);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counter++;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272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D7DB-EB24-49DD-A654-C0E1C9EB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6A19-A5E0-442D-A629-AF6A904A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 may execute zero times!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Just like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code block is skipped if condition is false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CA5C4-02F4-4C3A-AF92-7DB8C3DA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9ACA4-6F8F-457A-9C66-14EFFB248458}"/>
              </a:ext>
            </a:extLst>
          </p:cNvPr>
          <p:cNvSpPr txBox="1"/>
          <p:nvPr/>
        </p:nvSpPr>
        <p:spPr>
          <a:xfrm>
            <a:off x="1306698" y="2151953"/>
            <a:ext cx="5791200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counter =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(counter &lt;=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(counter);</a:t>
            </a:r>
          </a:p>
          <a:p>
            <a:r>
              <a:rPr lang="en-US" dirty="0">
                <a:solidFill>
                  <a:schemeClr val="tx1"/>
                </a:solidFill>
              </a:rPr>
              <a:t>  counter++;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0390446-A826-44BE-A03C-5B636832F4C2}"/>
              </a:ext>
            </a:extLst>
          </p:cNvPr>
          <p:cNvSpPr/>
          <p:nvPr/>
        </p:nvSpPr>
        <p:spPr>
          <a:xfrm>
            <a:off x="7447833" y="3285636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6BA6C-7C04-4C9E-BEEA-CC2273125D7B}"/>
              </a:ext>
            </a:extLst>
          </p:cNvPr>
          <p:cNvSpPr/>
          <p:nvPr/>
        </p:nvSpPr>
        <p:spPr>
          <a:xfrm>
            <a:off x="8609012" y="3276600"/>
            <a:ext cx="2293352" cy="54243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76889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6C92-3CEA-4572-94A9-D03EBFB1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7620-D92E-41A0-9083-F604085E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 in loop body </a:t>
            </a:r>
            <a:r>
              <a:rPr lang="en-US" b="1" dirty="0"/>
              <a:t>must</a:t>
            </a:r>
            <a:r>
              <a:rPr lang="en-US" dirty="0"/>
              <a:t> change a variable in the condition</a:t>
            </a:r>
          </a:p>
          <a:p>
            <a:r>
              <a:rPr lang="en-US" dirty="0"/>
              <a:t>Otherwise the program will never end!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DB978-D9CD-49DC-A23F-988D77D2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40E27-4445-4438-968A-E82B15DD6B32}"/>
              </a:ext>
            </a:extLst>
          </p:cNvPr>
          <p:cNvSpPr txBox="1"/>
          <p:nvPr/>
        </p:nvSpPr>
        <p:spPr>
          <a:xfrm>
            <a:off x="2513012" y="3024187"/>
            <a:ext cx="5791200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(counter &lt;=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(counter);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E85FA-C0C1-46C9-BB09-90E39CE84455}"/>
              </a:ext>
            </a:extLst>
          </p:cNvPr>
          <p:cNvSpPr txBox="1"/>
          <p:nvPr/>
        </p:nvSpPr>
        <p:spPr>
          <a:xfrm>
            <a:off x="5970116" y="2917884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condition uses </a:t>
            </a:r>
            <a:r>
              <a:rPr lang="en-US" dirty="0">
                <a:latin typeface="Consolas" panose="020B0609020204030204" pitchFamily="49" charset="0"/>
              </a:rPr>
              <a:t>counter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213A33-0B1F-4F0A-BD15-91B422467492}"/>
              </a:ext>
            </a:extLst>
          </p:cNvPr>
          <p:cNvSpPr/>
          <p:nvPr/>
        </p:nvSpPr>
        <p:spPr>
          <a:xfrm>
            <a:off x="8512820" y="40386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1CA1D-8D7C-473F-B3E7-189F264C6C2A}"/>
              </a:ext>
            </a:extLst>
          </p:cNvPr>
          <p:cNvSpPr/>
          <p:nvPr/>
        </p:nvSpPr>
        <p:spPr>
          <a:xfrm>
            <a:off x="9483429" y="2590800"/>
            <a:ext cx="2293352" cy="3352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E8EA2-35FC-4961-B847-2F3AA24F6F82}"/>
              </a:ext>
            </a:extLst>
          </p:cNvPr>
          <p:cNvSpPr txBox="1"/>
          <p:nvPr/>
        </p:nvSpPr>
        <p:spPr>
          <a:xfrm>
            <a:off x="74613" y="401146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body never changes </a:t>
            </a:r>
            <a:r>
              <a:rPr lang="en-US" dirty="0">
                <a:latin typeface="Consolas" panose="020B0609020204030204" pitchFamily="49" charset="0"/>
              </a:rPr>
              <a:t>counter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4ADD4A-E7F1-4820-AB71-E706067482D7}"/>
              </a:ext>
            </a:extLst>
          </p:cNvPr>
          <p:cNvCxnSpPr/>
          <p:nvPr/>
        </p:nvCxnSpPr>
        <p:spPr>
          <a:xfrm flipH="1">
            <a:off x="5027612" y="32004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E0A25B-9B8D-4D08-98BF-264697E13D5A}"/>
              </a:ext>
            </a:extLst>
          </p:cNvPr>
          <p:cNvCxnSpPr/>
          <p:nvPr/>
        </p:nvCxnSpPr>
        <p:spPr>
          <a:xfrm>
            <a:off x="2360612" y="4426958"/>
            <a:ext cx="457200" cy="145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F99513-24F5-460A-B27B-44B43AACB9F9}"/>
                  </a:ext>
                </a:extLst>
              </p:cNvPr>
              <p:cNvSpPr txBox="1"/>
              <p:nvPr/>
            </p:nvSpPr>
            <p:spPr>
              <a:xfrm>
                <a:off x="4722812" y="5656750"/>
                <a:ext cx="43455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Loop continues forever because </a:t>
                </a:r>
                <a:r>
                  <a:rPr lang="en-US" dirty="0">
                    <a:latin typeface="Consolas" panose="020B0609020204030204" pitchFamily="49" charset="0"/>
                  </a:rPr>
                  <a:t>counter</a:t>
                </a:r>
                <a:r>
                  <a:rPr lang="en-US" dirty="0"/>
                  <a:t> is always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F99513-24F5-460A-B27B-44B43AACB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812" y="5656750"/>
                <a:ext cx="4345578" cy="830997"/>
              </a:xfrm>
              <a:prstGeom prst="rect">
                <a:avLst/>
              </a:prstGeom>
              <a:blipFill>
                <a:blip r:embed="rId2"/>
                <a:stretch>
                  <a:fillRect l="-2244" t="-5882" r="-294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CAFBF3-625F-495E-AA3C-97B201AD50B9}"/>
              </a:ext>
            </a:extLst>
          </p:cNvPr>
          <p:cNvCxnSpPr/>
          <p:nvPr/>
        </p:nvCxnSpPr>
        <p:spPr>
          <a:xfrm flipV="1">
            <a:off x="8990012" y="5592703"/>
            <a:ext cx="493417" cy="255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8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65-C864-4F58-8DCF-93065B0A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Write 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C2B75-FF74-48D2-A13E-AB9CD8B4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5714999" cy="4754564"/>
          </a:xfrm>
        </p:spPr>
        <p:txBody>
          <a:bodyPr/>
          <a:lstStyle/>
          <a:p>
            <a:r>
              <a:rPr lang="en-US" dirty="0"/>
              <a:t>Changing a different variable, not the one in the condition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Changing the variable in the wrong “direction” for the condition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C59A4-C163-4FA9-B081-A0502C01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BD0A8-6A7A-483F-9A26-65291765CB62}"/>
              </a:ext>
            </a:extLst>
          </p:cNvPr>
          <p:cNvSpPr txBox="1"/>
          <p:nvPr/>
        </p:nvSpPr>
        <p:spPr>
          <a:xfrm>
            <a:off x="6056312" y="1524000"/>
            <a:ext cx="5791200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num1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, num2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(num1 &lt;=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(num1);</a:t>
            </a:r>
          </a:p>
          <a:p>
            <a:r>
              <a:rPr lang="en-US" dirty="0">
                <a:solidFill>
                  <a:schemeClr val="tx1"/>
                </a:solidFill>
              </a:rPr>
              <a:t>  num2++;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7164D-3BA5-42FB-8823-06572A90526F}"/>
              </a:ext>
            </a:extLst>
          </p:cNvPr>
          <p:cNvSpPr txBox="1"/>
          <p:nvPr/>
        </p:nvSpPr>
        <p:spPr>
          <a:xfrm>
            <a:off x="6056312" y="4259264"/>
            <a:ext cx="5791200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number =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(number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(number);</a:t>
            </a:r>
          </a:p>
          <a:p>
            <a:r>
              <a:rPr lang="en-US" dirty="0">
                <a:solidFill>
                  <a:schemeClr val="tx1"/>
                </a:solidFill>
              </a:rPr>
              <a:t>  number++;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8A6E8E-A530-478F-ABB0-9C8491BB2EEC}"/>
              </a:ext>
            </a:extLst>
          </p:cNvPr>
          <p:cNvCxnSpPr>
            <a:cxnSpLocks/>
          </p:cNvCxnSpPr>
          <p:nvPr/>
        </p:nvCxnSpPr>
        <p:spPr>
          <a:xfrm>
            <a:off x="5713412" y="3438395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145C60-CEFF-46B4-A038-B8993C2D3ACC}"/>
              </a:ext>
            </a:extLst>
          </p:cNvPr>
          <p:cNvSpPr txBox="1"/>
          <p:nvPr/>
        </p:nvSpPr>
        <p:spPr>
          <a:xfrm>
            <a:off x="3503612" y="3032978"/>
            <a:ext cx="266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num2</a:t>
            </a:r>
            <a:r>
              <a:rPr lang="en-US" dirty="0"/>
              <a:t> isn’t in the loop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4521A-ACE0-4DF4-AD16-91FB472D09AF}"/>
              </a:ext>
            </a:extLst>
          </p:cNvPr>
          <p:cNvSpPr txBox="1"/>
          <p:nvPr/>
        </p:nvSpPr>
        <p:spPr>
          <a:xfrm>
            <a:off x="2616591" y="5691189"/>
            <a:ext cx="329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decrement </a:t>
            </a:r>
            <a:r>
              <a:rPr lang="en-US" dirty="0">
                <a:latin typeface="Consolas" panose="020B0609020204030204" pitchFamily="49" charset="0"/>
              </a:rPr>
              <a:t>number</a:t>
            </a:r>
            <a:r>
              <a:rPr lang="en-US" dirty="0"/>
              <a:t>, not increment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CC4AE-C1E3-41A7-827D-62641DB8718A}"/>
              </a:ext>
            </a:extLst>
          </p:cNvPr>
          <p:cNvSpPr txBox="1"/>
          <p:nvPr/>
        </p:nvSpPr>
        <p:spPr>
          <a:xfrm>
            <a:off x="9360029" y="4118401"/>
            <a:ext cx="2763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ends when </a:t>
            </a:r>
            <a:r>
              <a:rPr lang="en-US" dirty="0">
                <a:latin typeface="Consolas" panose="020B0609020204030204" pitchFamily="49" charset="0"/>
              </a:rPr>
              <a:t>number</a:t>
            </a:r>
            <a:r>
              <a:rPr lang="en-US" dirty="0"/>
              <a:t> is negative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535BBF-239E-4C16-B3E2-0ECFB8E98B0E}"/>
              </a:ext>
            </a:extLst>
          </p:cNvPr>
          <p:cNvCxnSpPr/>
          <p:nvPr/>
        </p:nvCxnSpPr>
        <p:spPr>
          <a:xfrm flipH="1">
            <a:off x="8609012" y="4419600"/>
            <a:ext cx="7620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4421F2-8017-4AF7-9F4C-F14709C7AC40}"/>
              </a:ext>
            </a:extLst>
          </p:cNvPr>
          <p:cNvCxnSpPr>
            <a:cxnSpLocks/>
          </p:cNvCxnSpPr>
          <p:nvPr/>
        </p:nvCxnSpPr>
        <p:spPr>
          <a:xfrm>
            <a:off x="5408612" y="6019800"/>
            <a:ext cx="959785" cy="133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7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BEA6-CE07-4568-8CFB-A3D50EAC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8FF9-6AA9-42AD-92DE-84F7FA5B1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to ask when writing a while loop: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(under what condition) do I want the loop to continue?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(under what condition) do I want the loop to stop?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will the body of the loop bring it closer to its ending condition?</a:t>
            </a:r>
          </a:p>
          <a:p>
            <a:endParaRPr lang="en-US" dirty="0"/>
          </a:p>
          <a:p>
            <a:r>
              <a:rPr lang="en-US" dirty="0"/>
              <a:t>Write a loop condition that will be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in circumstances described by (1), and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in circumstances described by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987E-33D6-4923-97FF-A9EB1158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88523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  <a:p>
            <a:r>
              <a:rPr lang="en-US" dirty="0"/>
              <a:t>While Loop Basics</a:t>
            </a:r>
          </a:p>
          <a:p>
            <a:r>
              <a:rPr lang="en-US" b="1" dirty="0"/>
              <a:t>Loops and User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228727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63-F4E7-4C6B-8914-7CF5728F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Input is Valid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01EEF-8F75-475E-9EC3-9A8E48E3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057400"/>
          </a:xfrm>
        </p:spPr>
        <p:txBody>
          <a:bodyPr/>
          <a:lstStyle/>
          <a:p>
            <a:r>
              <a:rPr lang="en-US" dirty="0"/>
              <a:t>Data in a program might have limited “good” or “valid” values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price</a:t>
            </a:r>
            <a:r>
              <a:rPr lang="en-US" dirty="0"/>
              <a:t> attribute of </a:t>
            </a:r>
            <a:r>
              <a:rPr lang="en-US" dirty="0">
                <a:latin typeface="Consolas" panose="020B0609020204030204" pitchFamily="49" charset="0"/>
              </a:rPr>
              <a:t>Item</a:t>
            </a:r>
            <a:r>
              <a:rPr lang="en-US" dirty="0"/>
              <a:t> class should be positive</a:t>
            </a:r>
          </a:p>
          <a:p>
            <a:r>
              <a:rPr lang="en-US" dirty="0"/>
              <a:t>What if the user provides a “bad” value as input?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6112F-BC27-4450-9232-C8DE1B95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CC0D6-E74A-4AA9-A38C-B29426A5A7BA}"/>
              </a:ext>
            </a:extLst>
          </p:cNvPr>
          <p:cNvSpPr txBox="1"/>
          <p:nvPr/>
        </p:nvSpPr>
        <p:spPr>
          <a:xfrm>
            <a:off x="2223389" y="3277619"/>
            <a:ext cx="79248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the item's price."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 = </a:t>
            </a:r>
            <a:r>
              <a:rPr lang="en-US" dirty="0" err="1"/>
              <a:t>decimal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myItem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(desc, price);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E31DE-E993-4DB8-9A36-4BF98A0C5E84}"/>
              </a:ext>
            </a:extLst>
          </p:cNvPr>
          <p:cNvSpPr txBox="1"/>
          <p:nvPr/>
        </p:nvSpPr>
        <p:spPr>
          <a:xfrm>
            <a:off x="2436812" y="4754928"/>
            <a:ext cx="7497954" cy="17851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initDesc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description = </a:t>
            </a:r>
            <a:r>
              <a:rPr lang="en-US" dirty="0" err="1">
                <a:solidFill>
                  <a:schemeClr val="tx1"/>
                </a:solidFill>
              </a:rPr>
              <a:t>initDesc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price = (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89DE1C-85C7-4DB0-A263-FA0FD527965E}"/>
              </a:ext>
            </a:extLst>
          </p:cNvPr>
          <p:cNvCxnSpPr/>
          <p:nvPr/>
        </p:nvCxnSpPr>
        <p:spPr>
          <a:xfrm flipH="1">
            <a:off x="4265612" y="4343400"/>
            <a:ext cx="12192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17C510-3698-476C-A04B-DEFE009CB1C6}"/>
              </a:ext>
            </a:extLst>
          </p:cNvPr>
          <p:cNvSpPr txBox="1"/>
          <p:nvPr/>
        </p:nvSpPr>
        <p:spPr>
          <a:xfrm>
            <a:off x="8913812" y="5255567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invalid values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53852A-3CAD-41A3-BF4F-53E1BE44A933}"/>
              </a:ext>
            </a:extLst>
          </p:cNvPr>
          <p:cNvCxnSpPr>
            <a:stCxn id="11" idx="1"/>
          </p:cNvCxnSpPr>
          <p:nvPr/>
        </p:nvCxnSpPr>
        <p:spPr>
          <a:xfrm flipH="1">
            <a:off x="6856412" y="5486400"/>
            <a:ext cx="20574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3AD7-8B03-47F2-A329-85E279FA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Input is Valid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AEB2B-7B8A-4D06-BDB9-BB29E5E6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approach: Ask user to re-enter data until it is valid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836D2-EC24-4CF0-9520-0C1439D6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62A5B-8635-4E8A-8985-7B7A5238A7E0}"/>
              </a:ext>
            </a:extLst>
          </p:cNvPr>
          <p:cNvSpPr txBox="1"/>
          <p:nvPr/>
        </p:nvSpPr>
        <p:spPr>
          <a:xfrm>
            <a:off x="2132012" y="2294315"/>
            <a:ext cx="79248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the item's price."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 = </a:t>
            </a:r>
            <a:r>
              <a:rPr lang="en-US" dirty="0" err="1"/>
              <a:t>decimal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(price &lt;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"Invalid price. Please enter"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>
                <a:solidFill>
                  <a:srgbClr val="FF5050"/>
                </a:solidFill>
              </a:rPr>
              <a:t>" a non-negative price."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price = </a:t>
            </a:r>
            <a:r>
              <a:rPr lang="en-US" dirty="0" err="1"/>
              <a:t>decimal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myItem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(desc, price);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FB0DA-373C-4F3D-8859-A8F9D305259D}"/>
              </a:ext>
            </a:extLst>
          </p:cNvPr>
          <p:cNvSpPr txBox="1"/>
          <p:nvPr/>
        </p:nvSpPr>
        <p:spPr>
          <a:xfrm>
            <a:off x="3631" y="3263811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Skips the block if </a:t>
            </a:r>
            <a:r>
              <a:rPr lang="en-US" dirty="0">
                <a:latin typeface="Consolas" panose="020B0609020204030204" pitchFamily="49" charset="0"/>
              </a:rPr>
              <a:t>price</a:t>
            </a:r>
            <a:r>
              <a:rPr lang="en-US" dirty="0"/>
              <a:t> is already valid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93005F-275D-490B-BA57-D782238940AA}"/>
              </a:ext>
            </a:extLst>
          </p:cNvPr>
          <p:cNvCxnSpPr>
            <a:cxnSpLocks/>
          </p:cNvCxnSpPr>
          <p:nvPr/>
        </p:nvCxnSpPr>
        <p:spPr>
          <a:xfrm flipV="1">
            <a:off x="1446212" y="3352800"/>
            <a:ext cx="7620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34E7BB-849C-454C-82E3-BD60862723B0}"/>
              </a:ext>
            </a:extLst>
          </p:cNvPr>
          <p:cNvSpPr txBox="1"/>
          <p:nvPr/>
        </p:nvSpPr>
        <p:spPr>
          <a:xfrm>
            <a:off x="2208212" y="5703150"/>
            <a:ext cx="537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this point, </a:t>
            </a:r>
            <a:r>
              <a:rPr lang="en-US" dirty="0">
                <a:latin typeface="Consolas" panose="020B0609020204030204" pitchFamily="49" charset="0"/>
              </a:rPr>
              <a:t>price &lt; 0 </a:t>
            </a:r>
            <a:r>
              <a:rPr lang="en-US" dirty="0"/>
              <a:t>must be false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6CB374-8B54-4340-8A65-FCD72D5FCAA4}"/>
              </a:ext>
            </a:extLst>
          </p:cNvPr>
          <p:cNvCxnSpPr/>
          <p:nvPr/>
        </p:nvCxnSpPr>
        <p:spPr>
          <a:xfrm flipV="1">
            <a:off x="2436812" y="5334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0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CDDA-1B75-4F12-A07A-6C79ABEA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Parsing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F925-E12A-4D53-A4BB-FEEB9896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asked for a number, the user might not enter a number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int.Parse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assumes the string is a valid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Current behavior: Program crashes if user enters “hello”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43DDA-15D7-4249-8141-7D2E7207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D99AC-CAD7-4B96-BDDD-C6ECD8397903}"/>
              </a:ext>
            </a:extLst>
          </p:cNvPr>
          <p:cNvSpPr txBox="1"/>
          <p:nvPr/>
        </p:nvSpPr>
        <p:spPr>
          <a:xfrm>
            <a:off x="2360612" y="2687053"/>
            <a:ext cx="7924800" cy="2123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"Guess a number."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guess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(guess == </a:t>
            </a:r>
            <a:r>
              <a:rPr lang="en-US" dirty="0" err="1">
                <a:solidFill>
                  <a:schemeClr val="tx1"/>
                </a:solidFill>
              </a:rPr>
              <a:t>favoriteNumber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"That's my favorite number!"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050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CAC8-E2BC-4121-9B37-F36E2AB0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TryParse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D5A8-4530-4686-9748-23B27B7E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Indicates failure by returning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, not crashing</a:t>
            </a:r>
          </a:p>
          <a:p>
            <a:r>
              <a:rPr lang="en-US" dirty="0"/>
              <a:t>Result of parsing is assigned to “out parameter,” not method’s return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65123-B7A6-4F0D-B033-AA887A10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B25A3-A2DB-455B-B4F5-1DC9E99CB7E8}"/>
              </a:ext>
            </a:extLst>
          </p:cNvPr>
          <p:cNvSpPr txBox="1"/>
          <p:nvPr/>
        </p:nvSpPr>
        <p:spPr>
          <a:xfrm>
            <a:off x="2055812" y="3733800"/>
            <a:ext cx="80772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string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intVar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/>
          </a:p>
          <a:p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success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intVar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B8A52-0967-4668-A3A7-9DF9FACE3F91}"/>
              </a:ext>
            </a:extLst>
          </p:cNvPr>
          <p:cNvSpPr txBox="1"/>
          <p:nvPr/>
        </p:nvSpPr>
        <p:spPr>
          <a:xfrm>
            <a:off x="7099300" y="5202198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 string conversion assigned to this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1803C-8400-43BD-8073-85887B38F1EE}"/>
              </a:ext>
            </a:extLst>
          </p:cNvPr>
          <p:cNvSpPr txBox="1"/>
          <p:nvPr/>
        </p:nvSpPr>
        <p:spPr>
          <a:xfrm>
            <a:off x="1355725" y="5202198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if parsing succeeded,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if it failed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9579B8-0FA1-4A74-B96E-A4706E6581AE}"/>
              </a:ext>
            </a:extLst>
          </p:cNvPr>
          <p:cNvCxnSpPr/>
          <p:nvPr/>
        </p:nvCxnSpPr>
        <p:spPr>
          <a:xfrm flipV="1">
            <a:off x="3579812" y="4744998"/>
            <a:ext cx="2286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D6B13A-FA84-4D57-89EF-9F789839F4CC}"/>
              </a:ext>
            </a:extLst>
          </p:cNvPr>
          <p:cNvCxnSpPr/>
          <p:nvPr/>
        </p:nvCxnSpPr>
        <p:spPr>
          <a:xfrm flipV="1">
            <a:off x="9218612" y="4744998"/>
            <a:ext cx="762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8BD9A6-5EB7-4733-A60B-C885D9404579}"/>
              </a:ext>
            </a:extLst>
          </p:cNvPr>
          <p:cNvSpPr txBox="1"/>
          <p:nvPr/>
        </p:nvSpPr>
        <p:spPr>
          <a:xfrm>
            <a:off x="8609012" y="2903447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out</a:t>
            </a:r>
            <a:r>
              <a:rPr lang="en-US" dirty="0"/>
              <a:t>: indicates a “parameter” that is used for </a:t>
            </a:r>
            <a:r>
              <a:rPr lang="en-US" b="1" dirty="0"/>
              <a:t>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953828-BCD1-4845-A796-458D976B0F3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380412" y="3503612"/>
            <a:ext cx="228600" cy="982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6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  <a:p>
            <a:r>
              <a:rPr lang="en-US" dirty="0"/>
              <a:t>While Loop Basics</a:t>
            </a:r>
          </a:p>
          <a:p>
            <a:r>
              <a:rPr lang="en-US" dirty="0"/>
              <a:t>Loops and User Input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E6A7-91B7-4695-8C5F-0C87FC5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TryParse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37609-8808-444F-A7F3-D1266B12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97A0B-5D18-4CFF-9FFD-2E0F755B3F25}"/>
              </a:ext>
            </a:extLst>
          </p:cNvPr>
          <p:cNvSpPr txBox="1"/>
          <p:nvPr/>
        </p:nvSpPr>
        <p:spPr>
          <a:xfrm>
            <a:off x="836612" y="1447800"/>
            <a:ext cx="10744200" cy="44935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"Please enter an integer"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intVar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/>
          </a:p>
          <a:p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success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intVar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(success)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value entered was an integer: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intVar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$"\"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userInput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\" was not an integer"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intVar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CD881E-7E80-4558-8052-B4A5DC8DA481}"/>
              </a:ext>
            </a:extLst>
          </p:cNvPr>
          <p:cNvCxnSpPr>
            <a:cxnSpLocks/>
          </p:cNvCxnSpPr>
          <p:nvPr/>
        </p:nvCxnSpPr>
        <p:spPr>
          <a:xfrm flipH="1">
            <a:off x="10056812" y="3244345"/>
            <a:ext cx="1524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49CB1D-6BA5-47F9-AF34-C0A0170ECC73}"/>
              </a:ext>
            </a:extLst>
          </p:cNvPr>
          <p:cNvSpPr txBox="1"/>
          <p:nvPr/>
        </p:nvSpPr>
        <p:spPr>
          <a:xfrm>
            <a:off x="9218612" y="2438400"/>
            <a:ext cx="324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intVar</a:t>
            </a:r>
            <a:r>
              <a:rPr lang="en-US" dirty="0"/>
              <a:t> is now the parsed integer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0D322-3394-4734-AB3D-8DF203AB6DAF}"/>
              </a:ext>
            </a:extLst>
          </p:cNvPr>
          <p:cNvSpPr txBox="1"/>
          <p:nvPr/>
        </p:nvSpPr>
        <p:spPr>
          <a:xfrm>
            <a:off x="2817812" y="4114800"/>
            <a:ext cx="4907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TryParse</a:t>
            </a:r>
            <a:r>
              <a:rPr lang="en-US" dirty="0"/>
              <a:t> failed, so it returned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01D65-6B61-4EAE-B3D7-040482A30D5A}"/>
              </a:ext>
            </a:extLst>
          </p:cNvPr>
          <p:cNvCxnSpPr>
            <a:stCxn id="11" idx="1"/>
          </p:cNvCxnSpPr>
          <p:nvPr/>
        </p:nvCxnSpPr>
        <p:spPr>
          <a:xfrm flipH="1">
            <a:off x="1674812" y="4345633"/>
            <a:ext cx="1143000" cy="73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DD6717-F778-41A4-A97F-CDC994793ECF}"/>
              </a:ext>
            </a:extLst>
          </p:cNvPr>
          <p:cNvSpPr txBox="1"/>
          <p:nvPr/>
        </p:nvSpPr>
        <p:spPr>
          <a:xfrm>
            <a:off x="5561012" y="5602039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if </a:t>
            </a:r>
            <a:r>
              <a:rPr lang="en-US" dirty="0" err="1"/>
              <a:t>TryParse</a:t>
            </a:r>
            <a:r>
              <a:rPr lang="en-US" dirty="0"/>
              <a:t> failed, </a:t>
            </a:r>
            <a:r>
              <a:rPr lang="en-US" dirty="0" err="1">
                <a:latin typeface="Consolas" panose="020B0609020204030204" pitchFamily="49" charset="0"/>
              </a:rPr>
              <a:t>intVar</a:t>
            </a:r>
            <a:r>
              <a:rPr lang="en-US" dirty="0"/>
              <a:t> still has a value: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35EEF5-4257-4D2D-9D09-83600773133E}"/>
              </a:ext>
            </a:extLst>
          </p:cNvPr>
          <p:cNvCxnSpPr/>
          <p:nvPr/>
        </p:nvCxnSpPr>
        <p:spPr>
          <a:xfrm flipH="1" flipV="1">
            <a:off x="4951412" y="5733347"/>
            <a:ext cx="685800" cy="134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86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850E-E756-44E2-8592-7BD97A25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 Loop with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FEEB-46AF-4985-93AF-0DA94350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aren’t always for validation</a:t>
            </a:r>
          </a:p>
          <a:p>
            <a:r>
              <a:rPr lang="en-US" dirty="0"/>
              <a:t>User input can indicate when the loop should be done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842F5-ADB7-441C-B183-BEA24AFD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93BFA-868D-4AA1-B4FC-4EB5ADCA9951}"/>
              </a:ext>
            </a:extLst>
          </p:cNvPr>
          <p:cNvSpPr txBox="1"/>
          <p:nvPr/>
        </p:nvSpPr>
        <p:spPr>
          <a:xfrm>
            <a:off x="2125167" y="2819400"/>
            <a:ext cx="79248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string."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input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(input != </a:t>
            </a:r>
            <a:r>
              <a:rPr lang="en-US" dirty="0">
                <a:solidFill>
                  <a:srgbClr val="FF5050"/>
                </a:solidFill>
              </a:rPr>
              <a:t>"quit"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$"Your string was: </a:t>
            </a:r>
            <a:r>
              <a:rPr lang="en-US" dirty="0">
                <a:solidFill>
                  <a:srgbClr val="99CCFF"/>
                </a:solidFill>
              </a:rPr>
              <a:t>{input}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another string, 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"or enter \"quit\" to quit."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input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162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341B-41E9-4E08-866C-1EC8630C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Input: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355F-96F3-4FE1-A8AF-93F86E24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guessing game from Lab 9:</a:t>
            </a:r>
          </a:p>
          <a:p>
            <a:pPr lvl="1"/>
            <a:r>
              <a:rPr lang="en-US" dirty="0"/>
              <a:t>Ask the user to enter a number</a:t>
            </a:r>
          </a:p>
          <a:p>
            <a:pPr lvl="1"/>
            <a:r>
              <a:rPr lang="en-US" dirty="0"/>
              <a:t>Display “You guessed correctly!” if it equals your favorite number</a:t>
            </a:r>
          </a:p>
          <a:p>
            <a:pPr lvl="1"/>
            <a:r>
              <a:rPr lang="en-US" dirty="0"/>
              <a:t>Display “Too high!” if it’s greater than your favorite number</a:t>
            </a:r>
          </a:p>
          <a:p>
            <a:pPr lvl="1"/>
            <a:r>
              <a:rPr lang="en-US" dirty="0"/>
              <a:t>Display “Too low!” if it’s less than your favorite number</a:t>
            </a:r>
          </a:p>
          <a:p>
            <a:pPr lvl="1"/>
            <a:r>
              <a:rPr lang="en-US" dirty="0"/>
              <a:t>Tell the user if it is a multiple of your favorite number</a:t>
            </a:r>
          </a:p>
          <a:p>
            <a:r>
              <a:rPr lang="en-US" dirty="0"/>
              <a:t>Can we improve it to allow more than one guess?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461A8-F4B6-4101-811C-7E3E8796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225261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  <a:p>
            <a:r>
              <a:rPr lang="en-US" dirty="0"/>
              <a:t>While Loop Basics</a:t>
            </a:r>
          </a:p>
          <a:p>
            <a:r>
              <a:rPr lang="en-US" dirty="0"/>
              <a:t>Loops and User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6425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1AFE-CBFA-4E62-BDD4-1461FEF7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 for Changing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E27D-D5DB-475C-9DFD-465EADF5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ways to add 1 to a numeric variable:</a:t>
            </a:r>
          </a:p>
          <a:p>
            <a:endParaRPr lang="en-US" dirty="0"/>
          </a:p>
          <a:p>
            <a:endParaRPr lang="en-US" sz="4400" dirty="0"/>
          </a:p>
          <a:p>
            <a:r>
              <a:rPr lang="en-US" dirty="0"/>
              <a:t>Increment operator, </a:t>
            </a:r>
            <a:r>
              <a:rPr lang="en-US" dirty="0">
                <a:latin typeface="Consolas" panose="020B0609020204030204" pitchFamily="49" charset="0"/>
              </a:rPr>
              <a:t>++</a:t>
            </a:r>
            <a:r>
              <a:rPr lang="en-US" dirty="0"/>
              <a:t>, also adds 1 to a variable: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Postfix</a:t>
            </a:r>
            <a:r>
              <a:rPr lang="en-US" dirty="0"/>
              <a:t> increment: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>
                <a:latin typeface="Consolas" panose="020B0609020204030204" pitchFamily="49" charset="0"/>
              </a:rPr>
              <a:t>++</a:t>
            </a:r>
            <a:r>
              <a:rPr lang="en-US" dirty="0"/>
              <a:t> ; </a:t>
            </a:r>
            <a:r>
              <a:rPr lang="en-US" b="1" dirty="0"/>
              <a:t>Prefix</a:t>
            </a:r>
            <a:r>
              <a:rPr lang="en-US" dirty="0"/>
              <a:t> increment: </a:t>
            </a:r>
            <a:r>
              <a:rPr lang="en-US" dirty="0">
                <a:latin typeface="Consolas" panose="020B0609020204030204" pitchFamily="49" charset="0"/>
              </a:rPr>
              <a:t>++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DFB86-2C87-411E-A484-E7D90F19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496C7-C982-41CD-BB53-67C3F3B4BF4C}"/>
              </a:ext>
            </a:extLst>
          </p:cNvPr>
          <p:cNvSpPr txBox="1"/>
          <p:nvPr/>
        </p:nvSpPr>
        <p:spPr>
          <a:xfrm>
            <a:off x="4611372" y="2044891"/>
            <a:ext cx="2966081" cy="12262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+=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DDEBC-644F-463A-BBF5-87DDC6ECCFA8}"/>
              </a:ext>
            </a:extLst>
          </p:cNvPr>
          <p:cNvSpPr txBox="1"/>
          <p:nvPr/>
        </p:nvSpPr>
        <p:spPr>
          <a:xfrm>
            <a:off x="4611372" y="4029335"/>
            <a:ext cx="2966081" cy="8402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++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3E738-0CCE-43B2-8272-BFCD243E001F}"/>
              </a:ext>
            </a:extLst>
          </p:cNvPr>
          <p:cNvSpPr txBox="1"/>
          <p:nvPr/>
        </p:nvSpPr>
        <p:spPr>
          <a:xfrm>
            <a:off x="2004140" y="2427173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5BADB-C83D-4511-BE51-D533D50ABB71}"/>
              </a:ext>
            </a:extLst>
          </p:cNvPr>
          <p:cNvSpPr txBox="1"/>
          <p:nvPr/>
        </p:nvSpPr>
        <p:spPr>
          <a:xfrm>
            <a:off x="2004140" y="2840025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0B2AF4-FE67-420F-B1A2-FD8A8A799B71}"/>
              </a:ext>
            </a:extLst>
          </p:cNvPr>
          <p:cNvCxnSpPr>
            <a:stCxn id="7" idx="3"/>
          </p:cNvCxnSpPr>
          <p:nvPr/>
        </p:nvCxnSpPr>
        <p:spPr>
          <a:xfrm>
            <a:off x="4192560" y="2658006"/>
            <a:ext cx="468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84ED0F-BB4D-4667-B056-629C2319BE0B}"/>
              </a:ext>
            </a:extLst>
          </p:cNvPr>
          <p:cNvCxnSpPr>
            <a:stCxn id="8" idx="3"/>
          </p:cNvCxnSpPr>
          <p:nvPr/>
        </p:nvCxnSpPr>
        <p:spPr>
          <a:xfrm>
            <a:off x="4198972" y="3070858"/>
            <a:ext cx="4623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2DD46B-E446-4E6A-8709-DA97CE912A02}"/>
              </a:ext>
            </a:extLst>
          </p:cNvPr>
          <p:cNvSpPr txBox="1"/>
          <p:nvPr/>
        </p:nvSpPr>
        <p:spPr>
          <a:xfrm>
            <a:off x="2055812" y="4029335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87E872-8A42-4E62-A437-2755A804072C}"/>
              </a:ext>
            </a:extLst>
          </p:cNvPr>
          <p:cNvCxnSpPr>
            <a:stCxn id="17" idx="3"/>
          </p:cNvCxnSpPr>
          <p:nvPr/>
        </p:nvCxnSpPr>
        <p:spPr>
          <a:xfrm>
            <a:off x="4265071" y="4260168"/>
            <a:ext cx="447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B2151B-F90B-498C-895D-3C449EE292C6}"/>
              </a:ext>
            </a:extLst>
          </p:cNvPr>
          <p:cNvSpPr txBox="1"/>
          <p:nvPr/>
        </p:nvSpPr>
        <p:spPr>
          <a:xfrm>
            <a:off x="2055812" y="4444690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B2A624-2AD7-42A9-B210-CC2E714566A0}"/>
              </a:ext>
            </a:extLst>
          </p:cNvPr>
          <p:cNvCxnSpPr>
            <a:stCxn id="19" idx="3"/>
          </p:cNvCxnSpPr>
          <p:nvPr/>
        </p:nvCxnSpPr>
        <p:spPr>
          <a:xfrm>
            <a:off x="4252247" y="4675523"/>
            <a:ext cx="460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B17A-E993-44CC-85BA-43576797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0341-250F-4431-AECF-A513CCFF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ways to subtract 1 from a numeric variable: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b="1" dirty="0"/>
              <a:t>Postfix</a:t>
            </a:r>
            <a:r>
              <a:rPr lang="en-US" dirty="0"/>
              <a:t> decrement: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>
                <a:latin typeface="Consolas" panose="020B0609020204030204" pitchFamily="49" charset="0"/>
              </a:rPr>
              <a:t>--</a:t>
            </a:r>
            <a:r>
              <a:rPr lang="en-US" dirty="0"/>
              <a:t> ; </a:t>
            </a:r>
            <a:r>
              <a:rPr lang="en-US" b="1" dirty="0"/>
              <a:t>Prefix</a:t>
            </a:r>
            <a:r>
              <a:rPr lang="en-US" dirty="0"/>
              <a:t> decrement: </a:t>
            </a:r>
            <a:r>
              <a:rPr lang="en-US" dirty="0">
                <a:latin typeface="Consolas" panose="020B0609020204030204" pitchFamily="49" charset="0"/>
              </a:rPr>
              <a:t>--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93605-2033-4455-9EDA-518144A3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2687-B18E-4569-AC49-A41F9AAF5195}"/>
              </a:ext>
            </a:extLst>
          </p:cNvPr>
          <p:cNvSpPr txBox="1"/>
          <p:nvPr/>
        </p:nvSpPr>
        <p:spPr>
          <a:xfrm>
            <a:off x="4611372" y="2044891"/>
            <a:ext cx="2966081" cy="19981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-=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--;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--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B3A00-1293-4857-BC26-D1BD25C4F0A1}"/>
              </a:ext>
            </a:extLst>
          </p:cNvPr>
          <p:cNvSpPr txBox="1"/>
          <p:nvPr/>
        </p:nvSpPr>
        <p:spPr>
          <a:xfrm>
            <a:off x="2004140" y="2427173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CF3BF9-810F-4426-B345-97839D4CF5E7}"/>
              </a:ext>
            </a:extLst>
          </p:cNvPr>
          <p:cNvCxnSpPr>
            <a:stCxn id="6" idx="3"/>
          </p:cNvCxnSpPr>
          <p:nvPr/>
        </p:nvCxnSpPr>
        <p:spPr>
          <a:xfrm>
            <a:off x="4218208" y="2658006"/>
            <a:ext cx="4431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D339B4-6E5B-4F86-A587-6044314C943D}"/>
              </a:ext>
            </a:extLst>
          </p:cNvPr>
          <p:cNvSpPr txBox="1"/>
          <p:nvPr/>
        </p:nvSpPr>
        <p:spPr>
          <a:xfrm>
            <a:off x="2031779" y="3198167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9D0862-DAB7-4ED2-B65A-939DF222A8E5}"/>
              </a:ext>
            </a:extLst>
          </p:cNvPr>
          <p:cNvCxnSpPr>
            <a:stCxn id="8" idx="3"/>
          </p:cNvCxnSpPr>
          <p:nvPr/>
        </p:nvCxnSpPr>
        <p:spPr>
          <a:xfrm>
            <a:off x="4223405" y="3429000"/>
            <a:ext cx="465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8CC099-6FC0-42B2-88A2-4C86452A3FA6}"/>
              </a:ext>
            </a:extLst>
          </p:cNvPr>
          <p:cNvSpPr txBox="1"/>
          <p:nvPr/>
        </p:nvSpPr>
        <p:spPr>
          <a:xfrm>
            <a:off x="2031779" y="3604300"/>
            <a:ext cx="22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31B6B5-8980-4A05-A07B-F6F10B453C78}"/>
              </a:ext>
            </a:extLst>
          </p:cNvPr>
          <p:cNvCxnSpPr>
            <a:stCxn id="10" idx="3"/>
          </p:cNvCxnSpPr>
          <p:nvPr/>
        </p:nvCxnSpPr>
        <p:spPr>
          <a:xfrm>
            <a:off x="4247450" y="3835133"/>
            <a:ext cx="441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F2C88CA-F349-4CB5-97E1-5646C1AD0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32367"/>
              </p:ext>
            </p:extLst>
          </p:nvPr>
        </p:nvGraphicFramePr>
        <p:xfrm>
          <a:off x="3770312" y="4902898"/>
          <a:ext cx="4648200" cy="14263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711996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561318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6292237"/>
                    </a:ext>
                  </a:extLst>
                </a:gridCol>
              </a:tblGrid>
              <a:tr h="475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01210"/>
                  </a:ext>
                </a:extLst>
              </a:tr>
              <a:tr h="475444">
                <a:tc>
                  <a:txBody>
                    <a:bodyPr/>
                    <a:lstStyle/>
                    <a:p>
                      <a:r>
                        <a:rPr lang="en-US" dirty="0"/>
                        <a:t>Postfix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myVar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myVar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2709"/>
                  </a:ext>
                </a:extLst>
              </a:tr>
              <a:tr h="475444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myVar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myVar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87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15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2AFC-E25E-4C50-B84C-26385E54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vs. Postfix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EC4D-F827-4ABA-B242-449DEB1F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Both versions have same effect on variable: add/subtract 1</a:t>
            </a:r>
          </a:p>
          <a:p>
            <a:r>
              <a:rPr lang="en-US" dirty="0"/>
              <a:t>Difference is which value is “returned” by the expression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0C9AD-EED0-463A-A11F-AD288967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6B930-A26D-4D2D-A2E0-4DEE03FCDD6B}"/>
              </a:ext>
            </a:extLst>
          </p:cNvPr>
          <p:cNvSpPr txBox="1"/>
          <p:nvPr/>
        </p:nvSpPr>
        <p:spPr>
          <a:xfrm>
            <a:off x="417512" y="2701260"/>
            <a:ext cx="532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Postfix Increment/Decrement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A3CA6-D03D-44E8-B7A3-96FA99037F9F}"/>
              </a:ext>
            </a:extLst>
          </p:cNvPr>
          <p:cNvSpPr txBox="1"/>
          <p:nvPr/>
        </p:nvSpPr>
        <p:spPr>
          <a:xfrm>
            <a:off x="6543598" y="2701260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Prefix Increment/Decrement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E44D9-C819-4371-ADD1-53B5547F533A}"/>
              </a:ext>
            </a:extLst>
          </p:cNvPr>
          <p:cNvSpPr txBox="1"/>
          <p:nvPr/>
        </p:nvSpPr>
        <p:spPr>
          <a:xfrm>
            <a:off x="303212" y="3286034"/>
            <a:ext cx="5552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Return value, </a:t>
            </a:r>
            <a:r>
              <a:rPr lang="en-US" i="1" dirty="0"/>
              <a:t>then</a:t>
            </a:r>
            <a:r>
              <a:rPr lang="en-US" dirty="0"/>
              <a:t> increment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 of expression is </a:t>
            </a:r>
            <a:r>
              <a:rPr lang="en-US" i="1" dirty="0"/>
              <a:t>original</a:t>
            </a:r>
            <a:r>
              <a:rPr lang="en-US" dirty="0"/>
              <a:t> value of variable, before increment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8DC1D-4F75-48C7-A9F2-F89013448DBA}"/>
              </a:ext>
            </a:extLst>
          </p:cNvPr>
          <p:cNvSpPr txBox="1"/>
          <p:nvPr/>
        </p:nvSpPr>
        <p:spPr>
          <a:xfrm>
            <a:off x="549931" y="4724400"/>
            <a:ext cx="3796311" cy="12262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 = 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(a++);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(a--);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7163B-138B-4718-A32E-33EF1CA8732A}"/>
              </a:ext>
            </a:extLst>
          </p:cNvPr>
          <p:cNvSpPr txBox="1"/>
          <p:nvPr/>
        </p:nvSpPr>
        <p:spPr>
          <a:xfrm>
            <a:off x="6333117" y="3286034"/>
            <a:ext cx="5552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Increment, </a:t>
            </a:r>
            <a:r>
              <a:rPr lang="en-US" i="1" dirty="0"/>
              <a:t>then</a:t>
            </a:r>
            <a:r>
              <a:rPr lang="en-US" dirty="0"/>
              <a:t> return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 of expression is </a:t>
            </a:r>
            <a:r>
              <a:rPr lang="en-US" i="1" dirty="0"/>
              <a:t>new</a:t>
            </a:r>
            <a:r>
              <a:rPr lang="en-US" dirty="0"/>
              <a:t> value of variable, after increment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925E51-4354-4D35-9925-8B976C2988D2}"/>
              </a:ext>
            </a:extLst>
          </p:cNvPr>
          <p:cNvSpPr/>
          <p:nvPr/>
        </p:nvSpPr>
        <p:spPr>
          <a:xfrm>
            <a:off x="4263750" y="5271754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FFE36-F307-47B7-B3F0-BF962E1F8E02}"/>
              </a:ext>
            </a:extLst>
          </p:cNvPr>
          <p:cNvSpPr txBox="1"/>
          <p:nvPr/>
        </p:nvSpPr>
        <p:spPr>
          <a:xfrm>
            <a:off x="4965641" y="5170610"/>
            <a:ext cx="34015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9D0488B-B1BB-43F4-90BC-D314CDFF4A26}"/>
              </a:ext>
            </a:extLst>
          </p:cNvPr>
          <p:cNvSpPr/>
          <p:nvPr/>
        </p:nvSpPr>
        <p:spPr>
          <a:xfrm>
            <a:off x="4263750" y="5649999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F2CFB-C6A1-4A67-9944-6410A97A5B24}"/>
              </a:ext>
            </a:extLst>
          </p:cNvPr>
          <p:cNvSpPr txBox="1"/>
          <p:nvPr/>
        </p:nvSpPr>
        <p:spPr>
          <a:xfrm>
            <a:off x="4965641" y="5528201"/>
            <a:ext cx="34015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AAF7E-FA99-4211-893C-C7E63DC628A8}"/>
              </a:ext>
            </a:extLst>
          </p:cNvPr>
          <p:cNvSpPr txBox="1"/>
          <p:nvPr/>
        </p:nvSpPr>
        <p:spPr>
          <a:xfrm>
            <a:off x="6645931" y="4724400"/>
            <a:ext cx="3796311" cy="12262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 = 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(++a);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(--a);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6C84C0D-6B39-4592-BB01-887CF288D509}"/>
              </a:ext>
            </a:extLst>
          </p:cNvPr>
          <p:cNvSpPr/>
          <p:nvPr/>
        </p:nvSpPr>
        <p:spPr>
          <a:xfrm>
            <a:off x="10359750" y="5271754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A29D96-694F-4956-9FBD-FD0C6965F32B}"/>
              </a:ext>
            </a:extLst>
          </p:cNvPr>
          <p:cNvSpPr txBox="1"/>
          <p:nvPr/>
        </p:nvSpPr>
        <p:spPr>
          <a:xfrm>
            <a:off x="11061641" y="5170610"/>
            <a:ext cx="34015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3A22A89-2859-480D-AEBE-DF1F0C008E62}"/>
              </a:ext>
            </a:extLst>
          </p:cNvPr>
          <p:cNvSpPr/>
          <p:nvPr/>
        </p:nvSpPr>
        <p:spPr>
          <a:xfrm>
            <a:off x="10359750" y="5649999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ECB9B6-2B7C-46E1-8AD9-4169C4F02061}"/>
              </a:ext>
            </a:extLst>
          </p:cNvPr>
          <p:cNvSpPr txBox="1"/>
          <p:nvPr/>
        </p:nvSpPr>
        <p:spPr>
          <a:xfrm>
            <a:off x="11061641" y="5528201"/>
            <a:ext cx="34015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051A5B-595A-4459-970F-9D0B70951B3B}"/>
              </a:ext>
            </a:extLst>
          </p:cNvPr>
          <p:cNvSpPr txBox="1"/>
          <p:nvPr/>
        </p:nvSpPr>
        <p:spPr>
          <a:xfrm>
            <a:off x="4346242" y="4561132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en-US" sz="2000" dirty="0"/>
              <a:t> is now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624F9E-AA40-4C71-AE46-C62AF9522210}"/>
              </a:ext>
            </a:extLst>
          </p:cNvPr>
          <p:cNvCxnSpPr/>
          <p:nvPr/>
        </p:nvCxnSpPr>
        <p:spPr>
          <a:xfrm flipH="1">
            <a:off x="3732212" y="4866035"/>
            <a:ext cx="685800" cy="355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3CCCCD-7122-498C-AE30-DB0A97F91DF4}"/>
              </a:ext>
            </a:extLst>
          </p:cNvPr>
          <p:cNvSpPr txBox="1"/>
          <p:nvPr/>
        </p:nvSpPr>
        <p:spPr>
          <a:xfrm>
            <a:off x="10383422" y="4590627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en-US" sz="2000" dirty="0"/>
              <a:t> is now 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3D0E59-5796-4042-B4D5-099BC061A703}"/>
              </a:ext>
            </a:extLst>
          </p:cNvPr>
          <p:cNvCxnSpPr/>
          <p:nvPr/>
        </p:nvCxnSpPr>
        <p:spPr>
          <a:xfrm flipH="1">
            <a:off x="9769392" y="4895530"/>
            <a:ext cx="685800" cy="355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02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2119-3B49-4173-AC5F-4F775D8C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Operators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96C2C-6920-4E79-841F-FC2557B7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981200"/>
          </a:xfrm>
        </p:spPr>
        <p:txBody>
          <a:bodyPr/>
          <a:lstStyle/>
          <a:p>
            <a:r>
              <a:rPr lang="en-US" dirty="0"/>
              <a:t>Increment/decrement operators have higher precedence than other math operators</a:t>
            </a:r>
          </a:p>
          <a:p>
            <a:r>
              <a:rPr lang="en-US" dirty="0"/>
              <a:t>Value used in expression depends on prefix vs. postfix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48C48-282B-4733-88AB-59F30CB0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9E470-E475-41D8-BC1C-16606CB1A586}"/>
              </a:ext>
            </a:extLst>
          </p:cNvPr>
          <p:cNvSpPr txBox="1"/>
          <p:nvPr/>
        </p:nvSpPr>
        <p:spPr>
          <a:xfrm>
            <a:off x="2085585" y="3324515"/>
            <a:ext cx="3352800" cy="16121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 = 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b = a++;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 = ++a * 2 + 4;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d = a-- + 1;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8971C-97BA-42DD-BD9A-FE848E3A3547}"/>
              </a:ext>
            </a:extLst>
          </p:cNvPr>
          <p:cNvSpPr txBox="1"/>
          <p:nvPr/>
        </p:nvSpPr>
        <p:spPr>
          <a:xfrm>
            <a:off x="4981184" y="3415797"/>
            <a:ext cx="467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gets 1, then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is incremented to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A8C08F-84AC-44A4-81A9-4871DFCAE58A}"/>
              </a:ext>
            </a:extLst>
          </p:cNvPr>
          <p:cNvCxnSpPr/>
          <p:nvPr/>
        </p:nvCxnSpPr>
        <p:spPr>
          <a:xfrm flipH="1">
            <a:off x="3990584" y="3629315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94F5DC-5514-4428-8CE0-2E967944563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285984" y="4389330"/>
            <a:ext cx="2627412" cy="1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9BD13F-F6A7-42CD-9D1C-D7659C62B187}"/>
              </a:ext>
            </a:extLst>
          </p:cNvPr>
          <p:cNvSpPr txBox="1"/>
          <p:nvPr/>
        </p:nvSpPr>
        <p:spPr>
          <a:xfrm>
            <a:off x="7913396" y="415849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++a * 2 + 4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157463-DA57-4012-A8D4-1746C0EC97D2}"/>
              </a:ext>
            </a:extLst>
          </p:cNvPr>
          <p:cNvCxnSpPr/>
          <p:nvPr/>
        </p:nvCxnSpPr>
        <p:spPr>
          <a:xfrm>
            <a:off x="8211433" y="454371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9C7C7-A8C0-4C59-8010-3CCA167351D6}"/>
              </a:ext>
            </a:extLst>
          </p:cNvPr>
          <p:cNvSpPr txBox="1"/>
          <p:nvPr/>
        </p:nvSpPr>
        <p:spPr>
          <a:xfrm>
            <a:off x="8034141" y="484851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EDA95E-CC2C-45A5-992B-29CE52F8FEA3}"/>
              </a:ext>
            </a:extLst>
          </p:cNvPr>
          <p:cNvSpPr txBox="1"/>
          <p:nvPr/>
        </p:nvSpPr>
        <p:spPr>
          <a:xfrm>
            <a:off x="8593069" y="4848515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* 2 + 4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BFC6B7B-4BC7-4704-9DED-273327A82188}"/>
              </a:ext>
            </a:extLst>
          </p:cNvPr>
          <p:cNvSpPr/>
          <p:nvPr/>
        </p:nvSpPr>
        <p:spPr>
          <a:xfrm rot="16200000">
            <a:off x="8872532" y="4671414"/>
            <a:ext cx="248230" cy="1629972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49EB96-B380-4FF2-A2D0-4596564BE8EE}"/>
              </a:ext>
            </a:extLst>
          </p:cNvPr>
          <p:cNvSpPr txBox="1"/>
          <p:nvPr/>
        </p:nvSpPr>
        <p:spPr>
          <a:xfrm>
            <a:off x="8744833" y="561051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3121E7-22BC-4D68-AFB8-D2D776B98A49}"/>
              </a:ext>
            </a:extLst>
          </p:cNvPr>
          <p:cNvCxnSpPr/>
          <p:nvPr/>
        </p:nvCxnSpPr>
        <p:spPr>
          <a:xfrm>
            <a:off x="3528504" y="488005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EA59FA-5340-4ABA-98B6-635C19D6A2F6}"/>
              </a:ext>
            </a:extLst>
          </p:cNvPr>
          <p:cNvSpPr txBox="1"/>
          <p:nvPr/>
        </p:nvSpPr>
        <p:spPr>
          <a:xfrm>
            <a:off x="3351212" y="5184854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DA809-611A-4784-89A9-2DAA5E47AE8A}"/>
              </a:ext>
            </a:extLst>
          </p:cNvPr>
          <p:cNvSpPr txBox="1"/>
          <p:nvPr/>
        </p:nvSpPr>
        <p:spPr>
          <a:xfrm>
            <a:off x="3934648" y="518485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+ 1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B82F6A-A334-4F68-AEF2-7419C93B6D8C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7639364" y="5079347"/>
            <a:ext cx="39477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65993EE-E7B7-421B-A154-B2EF49E6370B}"/>
              </a:ext>
            </a:extLst>
          </p:cNvPr>
          <p:cNvSpPr txBox="1"/>
          <p:nvPr/>
        </p:nvSpPr>
        <p:spPr>
          <a:xfrm>
            <a:off x="5921634" y="4848514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>
                <a:latin typeface="Consolas" panose="020B0609020204030204" pitchFamily="49" charset="0"/>
              </a:rPr>
              <a:t>a =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960CC5-D75D-4087-9123-2D4E431D9819}"/>
              </a:ext>
            </a:extLst>
          </p:cNvPr>
          <p:cNvCxnSpPr/>
          <p:nvPr/>
        </p:nvCxnSpPr>
        <p:spPr>
          <a:xfrm flipH="1" flipV="1">
            <a:off x="2956793" y="5417775"/>
            <a:ext cx="39477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721066-08BB-4B40-AFE1-2292B2CC0EF9}"/>
              </a:ext>
            </a:extLst>
          </p:cNvPr>
          <p:cNvSpPr txBox="1"/>
          <p:nvPr/>
        </p:nvSpPr>
        <p:spPr>
          <a:xfrm>
            <a:off x="1239063" y="5186942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>
                <a:latin typeface="Consolas" panose="020B0609020204030204" pitchFamily="49" charset="0"/>
              </a:rPr>
              <a:t>a = 2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E9A167F-B07C-4F33-B9CA-8BCD0E58259C}"/>
              </a:ext>
            </a:extLst>
          </p:cNvPr>
          <p:cNvSpPr/>
          <p:nvPr/>
        </p:nvSpPr>
        <p:spPr>
          <a:xfrm rot="16200000">
            <a:off x="3878851" y="5259903"/>
            <a:ext cx="248230" cy="982492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7A08C6-DA28-4C9E-9F80-35ABB352DB0F}"/>
              </a:ext>
            </a:extLst>
          </p:cNvPr>
          <p:cNvSpPr txBox="1"/>
          <p:nvPr/>
        </p:nvSpPr>
        <p:spPr>
          <a:xfrm>
            <a:off x="3825674" y="587526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749498-7CB5-47F3-BF77-0B18003A9A5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9269336" y="5841348"/>
            <a:ext cx="787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E8D762F-F76E-41ED-94A7-1BB477CB9DAD}"/>
              </a:ext>
            </a:extLst>
          </p:cNvPr>
          <p:cNvSpPr txBox="1"/>
          <p:nvPr/>
        </p:nvSpPr>
        <p:spPr>
          <a:xfrm>
            <a:off x="10056812" y="560529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 = 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74604D-850B-4E6F-A589-3FD6DF8B017A}"/>
              </a:ext>
            </a:extLst>
          </p:cNvPr>
          <p:cNvCxnSpPr>
            <a:cxnSpLocks/>
          </p:cNvCxnSpPr>
          <p:nvPr/>
        </p:nvCxnSpPr>
        <p:spPr>
          <a:xfrm flipH="1">
            <a:off x="4170319" y="6111316"/>
            <a:ext cx="787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3C5E17E-FA42-498B-A8B7-0A9B7DA74138}"/>
              </a:ext>
            </a:extLst>
          </p:cNvPr>
          <p:cNvSpPr txBox="1"/>
          <p:nvPr/>
        </p:nvSpPr>
        <p:spPr>
          <a:xfrm>
            <a:off x="4957795" y="587526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 = 4</a:t>
            </a:r>
          </a:p>
        </p:txBody>
      </p:sp>
    </p:spTree>
    <p:extLst>
      <p:ext uri="{BB962C8B-B14F-4D97-AF65-F5344CB8AC3E}">
        <p14:creationId xmlns:p14="http://schemas.microsoft.com/office/powerpoint/2010/main" val="22428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5" grpId="0"/>
      <p:bldP spid="16" grpId="0" animBg="1"/>
      <p:bldP spid="17" grpId="0"/>
      <p:bldP spid="19" grpId="0"/>
      <p:bldP spid="20" grpId="0"/>
      <p:bldP spid="23" grpId="0"/>
      <p:bldP spid="26" grpId="0"/>
      <p:bldP spid="27" grpId="0" animBg="1"/>
      <p:bldP spid="28" grpId="0"/>
      <p:bldP spid="32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  <a:p>
            <a:r>
              <a:rPr lang="en-US" b="1" dirty="0"/>
              <a:t>While Loop Basics</a:t>
            </a:r>
          </a:p>
          <a:p>
            <a:r>
              <a:rPr lang="en-US" dirty="0"/>
              <a:t>Loops and User Input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59773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B4E7-3E1E-4CD1-9045-673E35D3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D4F4-C63F-4C68-B6DD-07E3C6EF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67640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statement: Execute code block repeatedly, as long as a condition is </a:t>
            </a:r>
            <a:r>
              <a:rPr lang="en-US" b="1" dirty="0"/>
              <a:t>true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Or: Execute code repeatedly, </a:t>
            </a:r>
            <a:r>
              <a:rPr lang="en-US" i="1" dirty="0"/>
              <a:t>until</a:t>
            </a:r>
            <a:r>
              <a:rPr lang="en-US" dirty="0"/>
              <a:t> the condition is </a:t>
            </a:r>
            <a:r>
              <a:rPr lang="en-US" b="1" dirty="0"/>
              <a:t>false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B2E2B-B0CF-44ED-8528-50809DA8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F9F81-E129-4D10-A842-3EB05F6DDA52}"/>
              </a:ext>
            </a:extLst>
          </p:cNvPr>
          <p:cNvSpPr txBox="1"/>
          <p:nvPr/>
        </p:nvSpPr>
        <p:spPr>
          <a:xfrm>
            <a:off x="1217612" y="3115164"/>
            <a:ext cx="5791200" cy="31295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(counter &lt;=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(counter);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counter++;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510F915-E418-4160-9030-72166FDEBB63}"/>
              </a:ext>
            </a:extLst>
          </p:cNvPr>
          <p:cNvSpPr/>
          <p:nvPr/>
        </p:nvSpPr>
        <p:spPr>
          <a:xfrm>
            <a:off x="7161212" y="452486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BAFD7-A1E1-4E54-A5B4-6AC0FB371BF1}"/>
              </a:ext>
            </a:extLst>
          </p:cNvPr>
          <p:cNvSpPr/>
          <p:nvPr/>
        </p:nvSpPr>
        <p:spPr>
          <a:xfrm>
            <a:off x="8060454" y="3115164"/>
            <a:ext cx="2293352" cy="3352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  <a:p>
            <a:r>
              <a:rPr lang="en-US" dirty="0">
                <a:latin typeface="Consolas" panose="020B0609020204030204" pitchFamily="49" charset="0"/>
              </a:rPr>
              <a:t>Done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3E08E2-1DF4-4F11-B44E-FA41E5FFEC1F}"/>
              </a:ext>
            </a:extLst>
          </p:cNvPr>
          <p:cNvSpPr/>
          <p:nvPr/>
        </p:nvSpPr>
        <p:spPr>
          <a:xfrm>
            <a:off x="1217612" y="3874931"/>
            <a:ext cx="381000" cy="4616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C3BEF4-766D-48A7-9911-E464F1959420}"/>
              </a:ext>
            </a:extLst>
          </p:cNvPr>
          <p:cNvSpPr/>
          <p:nvPr/>
        </p:nvSpPr>
        <p:spPr>
          <a:xfrm>
            <a:off x="1192016" y="5400533"/>
            <a:ext cx="381000" cy="4616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A03A30-B92C-4A75-BB3B-56C598A82259}"/>
              </a:ext>
            </a:extLst>
          </p:cNvPr>
          <p:cNvSpPr txBox="1"/>
          <p:nvPr/>
        </p:nvSpPr>
        <p:spPr>
          <a:xfrm>
            <a:off x="5295648" y="3489151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6F687A-745E-4B7C-BDE0-69239D3D321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265612" y="3719984"/>
            <a:ext cx="10300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0F83CE-E8BC-49A5-A56A-302E640562B9}"/>
              </a:ext>
            </a:extLst>
          </p:cNvPr>
          <p:cNvSpPr/>
          <p:nvPr/>
        </p:nvSpPr>
        <p:spPr>
          <a:xfrm>
            <a:off x="584592" y="3826057"/>
            <a:ext cx="594626" cy="1624898"/>
          </a:xfrm>
          <a:custGeom>
            <a:avLst/>
            <a:gdLst>
              <a:gd name="connsiteX0" fmla="*/ 569918 w 594626"/>
              <a:gd name="connsiteY0" fmla="*/ 363255 h 1624898"/>
              <a:gd name="connsiteX1" fmla="*/ 569918 w 594626"/>
              <a:gd name="connsiteY1" fmla="*/ 1440494 h 1624898"/>
              <a:gd name="connsiteX2" fmla="*/ 313135 w 594626"/>
              <a:gd name="connsiteY2" fmla="*/ 1578280 h 1624898"/>
              <a:gd name="connsiteX3" fmla="*/ 6247 w 594626"/>
              <a:gd name="connsiteY3" fmla="*/ 939452 h 1624898"/>
              <a:gd name="connsiteX4" fmla="*/ 137771 w 594626"/>
              <a:gd name="connsiteY4" fmla="*/ 194154 h 1624898"/>
              <a:gd name="connsiteX5" fmla="*/ 501025 w 594626"/>
              <a:gd name="connsiteY5" fmla="*/ 0 h 162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626" h="1624898">
                <a:moveTo>
                  <a:pt x="569918" y="363255"/>
                </a:moveTo>
                <a:cubicBezTo>
                  <a:pt x="591316" y="800622"/>
                  <a:pt x="612715" y="1237990"/>
                  <a:pt x="569918" y="1440494"/>
                </a:cubicBezTo>
                <a:cubicBezTo>
                  <a:pt x="527121" y="1642998"/>
                  <a:pt x="407080" y="1661787"/>
                  <a:pt x="313135" y="1578280"/>
                </a:cubicBezTo>
                <a:cubicBezTo>
                  <a:pt x="219190" y="1494773"/>
                  <a:pt x="35474" y="1170139"/>
                  <a:pt x="6247" y="939452"/>
                </a:cubicBezTo>
                <a:cubicBezTo>
                  <a:pt x="-22980" y="708765"/>
                  <a:pt x="55308" y="350729"/>
                  <a:pt x="137771" y="194154"/>
                </a:cubicBezTo>
                <a:cubicBezTo>
                  <a:pt x="220234" y="37579"/>
                  <a:pt x="360629" y="18789"/>
                  <a:pt x="50102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4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02E2-95D0-4076-AE87-C0E483EF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7DBA-2B41-4CB7-90FF-4B64E2186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8686799" cy="4754564"/>
          </a:xfrm>
        </p:spPr>
        <p:txBody>
          <a:bodyPr/>
          <a:lstStyle/>
          <a:p>
            <a:r>
              <a:rPr lang="en-US" dirty="0"/>
              <a:t>Condition is evaluated first to produce a </a:t>
            </a:r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, loop block is skipped</a:t>
            </a:r>
          </a:p>
          <a:p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loop block is executed</a:t>
            </a:r>
          </a:p>
          <a:p>
            <a:r>
              <a:rPr lang="en-US" dirty="0"/>
              <a:t>After executing loop block, go back to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statement, evaluate condition again</a:t>
            </a:r>
          </a:p>
          <a:p>
            <a:r>
              <a:rPr lang="en-US" dirty="0"/>
              <a:t>Curly braces can be omitted if loop block is just </a:t>
            </a:r>
            <a:r>
              <a:rPr lang="en-US" b="1" dirty="0"/>
              <a:t>one</a:t>
            </a:r>
            <a:r>
              <a:rPr lang="en-US" dirty="0"/>
              <a:t>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DC564-F145-4A85-AB31-239B1F66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6440-DA96-4432-ABA6-540C46B2D888}"/>
              </a:ext>
            </a:extLst>
          </p:cNvPr>
          <p:cNvSpPr txBox="1"/>
          <p:nvPr/>
        </p:nvSpPr>
        <p:spPr>
          <a:xfrm>
            <a:off x="8913812" y="1371600"/>
            <a:ext cx="30480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(&lt;condition&gt;)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48872-225A-47F9-82E5-8F6A8F8B0B1A}"/>
              </a:ext>
            </a:extLst>
          </p:cNvPr>
          <p:cNvSpPr txBox="1"/>
          <p:nvPr/>
        </p:nvSpPr>
        <p:spPr>
          <a:xfrm>
            <a:off x="8913812" y="4495800"/>
            <a:ext cx="30480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(&lt;condition&gt;)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&lt;statement&gt;</a:t>
            </a:r>
          </a:p>
        </p:txBody>
      </p:sp>
    </p:spTree>
    <p:extLst>
      <p:ext uri="{BB962C8B-B14F-4D97-AF65-F5344CB8AC3E}">
        <p14:creationId xmlns:p14="http://schemas.microsoft.com/office/powerpoint/2010/main" val="2043027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32731</TotalTime>
  <Words>1533</Words>
  <Application>Microsoft Office PowerPoint</Application>
  <PresentationFormat>Custom</PresentationFormat>
  <Paragraphs>325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While Loops and Increment Operators</vt:lpstr>
      <vt:lpstr>Outline</vt:lpstr>
      <vt:lpstr>Shortcuts for Changing Variables</vt:lpstr>
      <vt:lpstr>Decrement Operator</vt:lpstr>
      <vt:lpstr>Prefix vs. Postfix</vt:lpstr>
      <vt:lpstr>Increment Operators in Expressions</vt:lpstr>
      <vt:lpstr>Outline</vt:lpstr>
      <vt:lpstr>Repeating Code</vt:lpstr>
      <vt:lpstr>While Loop Rules</vt:lpstr>
      <vt:lpstr>While Loop in Detail</vt:lpstr>
      <vt:lpstr>Initial Evaluation</vt:lpstr>
      <vt:lpstr>Ending the Loop</vt:lpstr>
      <vt:lpstr>Other Ways to Write Infinite Loops</vt:lpstr>
      <vt:lpstr>Writing a While Loop</vt:lpstr>
      <vt:lpstr>Outline</vt:lpstr>
      <vt:lpstr>Ensuring Input is Valid </vt:lpstr>
      <vt:lpstr>Ensuring Input is Valid</vt:lpstr>
      <vt:lpstr>String Parsing Errors</vt:lpstr>
      <vt:lpstr>The TryParse Method</vt:lpstr>
      <vt:lpstr>Using TryParse</vt:lpstr>
      <vt:lpstr>Controlling a Loop with User Input</vt:lpstr>
      <vt:lpstr>Loops and Input: Guessing Game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Loops and Increment Operators</dc:title>
  <dc:creator>Edward Tremel</dc:creator>
  <cp:lastModifiedBy>Tremel, Edward J.</cp:lastModifiedBy>
  <cp:revision>424</cp:revision>
  <dcterms:created xsi:type="dcterms:W3CDTF">2020-06-08T19:15:40Z</dcterms:created>
  <dcterms:modified xsi:type="dcterms:W3CDTF">2021-06-17T18:57:38Z</dcterms:modified>
</cp:coreProperties>
</file>