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9" r:id="rId3"/>
    <p:sldId id="378" r:id="rId4"/>
    <p:sldId id="379" r:id="rId5"/>
    <p:sldId id="381" r:id="rId6"/>
    <p:sldId id="380" r:id="rId7"/>
    <p:sldId id="383" r:id="rId8"/>
    <p:sldId id="382" r:id="rId9"/>
    <p:sldId id="384" r:id="rId10"/>
    <p:sldId id="392" r:id="rId11"/>
    <p:sldId id="390" r:id="rId12"/>
    <p:sldId id="391" r:id="rId13"/>
    <p:sldId id="385" r:id="rId14"/>
    <p:sldId id="386" r:id="rId15"/>
    <p:sldId id="387" r:id="rId16"/>
    <p:sldId id="388" r:id="rId17"/>
    <p:sldId id="389" r:id="rId18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0099FF"/>
    <a:srgbClr val="66FFCC"/>
    <a:srgbClr val="CC9900"/>
    <a:srgbClr val="FF5050"/>
    <a:srgbClr val="E7EBF5"/>
    <a:srgbClr val="CCD5EA"/>
    <a:srgbClr val="9900FF"/>
    <a:srgbClr val="99CCFF"/>
    <a:srgbClr val="085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6367" autoAdjust="0"/>
  </p:normalViewPr>
  <p:slideViewPr>
    <p:cSldViewPr>
      <p:cViewPr varScale="1">
        <p:scale>
          <a:sx n="153" d="100"/>
          <a:sy n="153" d="100"/>
        </p:scale>
        <p:origin x="630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Switch and Conditional Operator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dirty="0"/>
              <a:t>Spring 20XX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07DB-39F1-4B5B-BC15-09082588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Intentionally Omitting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CE73-172F-4BCA-8A8B-47A680880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7467599" cy="4754564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nsolas" panose="020B0609020204030204" pitchFamily="49" charset="0"/>
              </a:rPr>
              <a:t>case</a:t>
            </a:r>
            <a:r>
              <a:rPr lang="en-US" dirty="0"/>
              <a:t> labels is equivalent to </a:t>
            </a:r>
            <a:r>
              <a:rPr lang="en-US" dirty="0">
                <a:latin typeface="Consolas" panose="020B0609020204030204" pitchFamily="49" charset="0"/>
              </a:rPr>
              <a:t>||</a:t>
            </a:r>
            <a:r>
              <a:rPr lang="en-US" dirty="0"/>
              <a:t> in an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52DC8-A1B0-4B37-BF42-604720DC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57454B-53BD-46BC-B101-E4F4A7101439}"/>
              </a:ext>
            </a:extLst>
          </p:cNvPr>
          <p:cNvSpPr txBox="1"/>
          <p:nvPr/>
        </p:nvSpPr>
        <p:spPr>
          <a:xfrm>
            <a:off x="8075612" y="1371600"/>
            <a:ext cx="3733800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switch</a:t>
            </a:r>
            <a:r>
              <a:rPr lang="en-US" dirty="0">
                <a:solidFill>
                  <a:schemeClr val="tx1"/>
                </a:solidFill>
              </a:rPr>
              <a:t>(month)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season = </a:t>
            </a:r>
            <a:r>
              <a:rPr lang="en-US" dirty="0">
                <a:solidFill>
                  <a:srgbClr val="FF5050"/>
                </a:solidFill>
              </a:rPr>
              <a:t>"Winter"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season = </a:t>
            </a:r>
            <a:r>
              <a:rPr lang="en-US" dirty="0">
                <a:solidFill>
                  <a:srgbClr val="FF5050"/>
                </a:solidFill>
              </a:rPr>
              <a:t>"Spring"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82FFC4-CDBA-4625-8937-3DA65A3CCD3F}"/>
              </a:ext>
            </a:extLst>
          </p:cNvPr>
          <p:cNvSpPr txBox="1"/>
          <p:nvPr/>
        </p:nvSpPr>
        <p:spPr>
          <a:xfrm>
            <a:off x="252195" y="2743200"/>
            <a:ext cx="7442417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(month ==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|| month == </a:t>
            </a:r>
            <a:r>
              <a:rPr lang="en-US" dirty="0">
                <a:solidFill>
                  <a:srgbClr val="99CC00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|| month ==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season = </a:t>
            </a:r>
            <a:r>
              <a:rPr lang="en-US" dirty="0">
                <a:solidFill>
                  <a:srgbClr val="FF5050"/>
                </a:solidFill>
              </a:rPr>
              <a:t>"Winter"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 if</a:t>
            </a:r>
            <a:r>
              <a:rPr lang="en-US" dirty="0">
                <a:solidFill>
                  <a:schemeClr val="tx1"/>
                </a:solidFill>
              </a:rPr>
              <a:t>(month == </a:t>
            </a:r>
            <a:r>
              <a:rPr lang="en-US" dirty="0">
                <a:solidFill>
                  <a:srgbClr val="99CC00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 || month ==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|| month == </a:t>
            </a:r>
            <a:r>
              <a:rPr lang="en-US" dirty="0">
                <a:solidFill>
                  <a:srgbClr val="99CC00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season = </a:t>
            </a:r>
            <a:r>
              <a:rPr lang="en-US" dirty="0">
                <a:solidFill>
                  <a:srgbClr val="FF5050"/>
                </a:solidFill>
              </a:rPr>
              <a:t>"Spring"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2635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E7EE-1813-430D-B261-41B41565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Scope – A Pitfall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6B204-C9E9-4EB5-A553-65137652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cases of a </a:t>
            </a:r>
            <a:r>
              <a:rPr lang="en-US" dirty="0">
                <a:latin typeface="Consolas" panose="020B0609020204030204" pitchFamily="49" charset="0"/>
              </a:rPr>
              <a:t>switch</a:t>
            </a:r>
            <a:r>
              <a:rPr lang="en-US" dirty="0"/>
              <a:t> statement are in the same scope</a:t>
            </a:r>
          </a:p>
          <a:p>
            <a:r>
              <a:rPr lang="en-US" dirty="0"/>
              <a:t>This means local variables must be unique to entire </a:t>
            </a:r>
            <a:r>
              <a:rPr lang="en-US" dirty="0">
                <a:latin typeface="Consolas" panose="020B0609020204030204" pitchFamily="49" charset="0"/>
              </a:rPr>
              <a:t>switch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7AE4B-3423-4C84-A95C-755CDD32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2258F-3770-47C9-9573-3C0CB40532E3}"/>
              </a:ext>
            </a:extLst>
          </p:cNvPr>
          <p:cNvSpPr txBox="1"/>
          <p:nvPr/>
        </p:nvSpPr>
        <p:spPr>
          <a:xfrm>
            <a:off x="1827212" y="2566493"/>
            <a:ext cx="4876800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switch</a:t>
            </a:r>
            <a:r>
              <a:rPr lang="en-US" dirty="0">
                <a:solidFill>
                  <a:schemeClr val="tx1"/>
                </a:solidFill>
              </a:rPr>
              <a:t>(month)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nextMonth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"January"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nextMonth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"February"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3004E-CA8B-48E0-B6C0-8228E691F7B6}"/>
              </a:ext>
            </a:extLst>
          </p:cNvPr>
          <p:cNvSpPr txBox="1"/>
          <p:nvPr/>
        </p:nvSpPr>
        <p:spPr>
          <a:xfrm>
            <a:off x="7008812" y="3593800"/>
            <a:ext cx="4488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a local variable, OK so far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6FCE93-56CD-4F3D-932D-E5CB84CAF180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484812" y="3824632"/>
            <a:ext cx="15240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49FEB0-C414-45AE-A80B-14DDE3002E21}"/>
              </a:ext>
            </a:extLst>
          </p:cNvPr>
          <p:cNvSpPr txBox="1"/>
          <p:nvPr/>
        </p:nvSpPr>
        <p:spPr>
          <a:xfrm>
            <a:off x="6932613" y="4925018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Error! A variable named “</a:t>
            </a:r>
            <a:r>
              <a:rPr lang="en-US" dirty="0" err="1"/>
              <a:t>nextMonth</a:t>
            </a:r>
            <a:r>
              <a:rPr lang="en-US" dirty="0"/>
              <a:t>” is already defined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A98A1D-08A9-4C8A-87F2-4272DE8A897A}"/>
              </a:ext>
            </a:extLst>
          </p:cNvPr>
          <p:cNvCxnSpPr>
            <a:cxnSpLocks/>
          </p:cNvCxnSpPr>
          <p:nvPr/>
        </p:nvCxnSpPr>
        <p:spPr>
          <a:xfrm flipH="1" flipV="1">
            <a:off x="5408613" y="5155851"/>
            <a:ext cx="15240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EC71-9D33-47D5-9B42-43D1B2A5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88992-1D1D-4D44-901F-E20A63B8A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219200"/>
          </a:xfrm>
        </p:spPr>
        <p:txBody>
          <a:bodyPr/>
          <a:lstStyle/>
          <a:p>
            <a:r>
              <a:rPr lang="en-US" dirty="0"/>
              <a:t>Not all </a:t>
            </a:r>
            <a:r>
              <a:rPr lang="en-US" dirty="0">
                <a:latin typeface="Consolas" panose="020B0609020204030204" pitchFamily="49" charset="0"/>
              </a:rPr>
              <a:t>if-else-if</a:t>
            </a:r>
            <a:r>
              <a:rPr lang="en-US" dirty="0"/>
              <a:t> statements can be written with </a:t>
            </a:r>
            <a:r>
              <a:rPr lang="en-US" dirty="0">
                <a:latin typeface="Consolas" panose="020B0609020204030204" pitchFamily="49" charset="0"/>
              </a:rPr>
              <a:t>switch</a:t>
            </a:r>
          </a:p>
          <a:p>
            <a:r>
              <a:rPr lang="en-US" dirty="0">
                <a:latin typeface="Consolas" panose="020B0609020204030204" pitchFamily="49" charset="0"/>
              </a:rPr>
              <a:t>switch</a:t>
            </a:r>
            <a:r>
              <a:rPr lang="en-US" dirty="0"/>
              <a:t> can only test equality, not inequality/ranges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FF4A5-AA98-460D-9112-F1BC44D9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07D60-0931-46C5-B764-1EDC029A17B9}"/>
              </a:ext>
            </a:extLst>
          </p:cNvPr>
          <p:cNvSpPr txBox="1"/>
          <p:nvPr/>
        </p:nvSpPr>
        <p:spPr>
          <a:xfrm>
            <a:off x="945278" y="3007968"/>
            <a:ext cx="3657600" cy="286232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decimal </a:t>
            </a:r>
            <a:r>
              <a:rPr lang="en-US" sz="2000" dirty="0">
                <a:solidFill>
                  <a:schemeClr val="tx1"/>
                </a:solidFill>
              </a:rPr>
              <a:t>fee = </a:t>
            </a:r>
            <a:r>
              <a:rPr lang="en-US" sz="2000" dirty="0">
                <a:solidFill>
                  <a:srgbClr val="99CC00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/>
              <a:t>if</a:t>
            </a:r>
            <a:r>
              <a:rPr lang="en-US" sz="2000" dirty="0">
                <a:solidFill>
                  <a:schemeClr val="tx1"/>
                </a:solidFill>
              </a:rPr>
              <a:t>(mileage &gt; </a:t>
            </a:r>
            <a:r>
              <a:rPr lang="en-US" sz="2000" dirty="0">
                <a:solidFill>
                  <a:srgbClr val="99CC00"/>
                </a:solidFill>
              </a:rPr>
              <a:t>1000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fee = </a:t>
            </a:r>
            <a:r>
              <a:rPr lang="en-US" sz="2000" dirty="0">
                <a:solidFill>
                  <a:srgbClr val="99CC00"/>
                </a:solidFill>
              </a:rPr>
              <a:t>50.0M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/>
              <a:t>else if</a:t>
            </a:r>
            <a:r>
              <a:rPr lang="en-US" sz="2000" dirty="0">
                <a:solidFill>
                  <a:schemeClr val="tx1"/>
                </a:solidFill>
              </a:rPr>
              <a:t>(mileage &gt; </a:t>
            </a:r>
            <a:r>
              <a:rPr lang="en-US" sz="2000" dirty="0">
                <a:solidFill>
                  <a:srgbClr val="99CC00"/>
                </a:solidFill>
              </a:rPr>
              <a:t>500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fee = </a:t>
            </a:r>
            <a:r>
              <a:rPr lang="en-US" sz="2000" dirty="0">
                <a:solidFill>
                  <a:srgbClr val="99CC00"/>
                </a:solidFill>
              </a:rPr>
              <a:t>25.0M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B3C22-3F53-4BDD-883E-1FEB5B8C6762}"/>
              </a:ext>
            </a:extLst>
          </p:cNvPr>
          <p:cNvSpPr txBox="1"/>
          <p:nvPr/>
        </p:nvSpPr>
        <p:spPr>
          <a:xfrm>
            <a:off x="5865812" y="2820888"/>
            <a:ext cx="3657600" cy="34778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switch</a:t>
            </a:r>
            <a:r>
              <a:rPr lang="en-US" sz="2000" dirty="0">
                <a:solidFill>
                  <a:schemeClr val="tx1"/>
                </a:solidFill>
              </a:rPr>
              <a:t>(mileage)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case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99CC00"/>
                </a:solidFill>
              </a:rPr>
              <a:t>1001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case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99CC00"/>
                </a:solidFill>
              </a:rPr>
              <a:t>1002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case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99CC00"/>
                </a:solidFill>
              </a:rPr>
              <a:t>1003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case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99CC00"/>
                </a:solidFill>
              </a:rPr>
              <a:t>1004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...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fee = </a:t>
            </a:r>
            <a:r>
              <a:rPr lang="en-US" sz="2000" dirty="0">
                <a:solidFill>
                  <a:srgbClr val="99CC00"/>
                </a:solidFill>
              </a:rPr>
              <a:t>50.0M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/>
              <a:t>break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FCBB8-D80A-4E1A-AB5C-31CFF135317D}"/>
              </a:ext>
            </a:extLst>
          </p:cNvPr>
          <p:cNvSpPr txBox="1"/>
          <p:nvPr/>
        </p:nvSpPr>
        <p:spPr>
          <a:xfrm>
            <a:off x="8151812" y="4267201"/>
            <a:ext cx="324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would it end?</a:t>
            </a:r>
          </a:p>
          <a:p>
            <a:r>
              <a:rPr lang="en-US" dirty="0"/>
              <a:t>All the numbers &gt; 1000?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FDA648-459D-43F4-9073-0AFB1DBD2132}"/>
              </a:ext>
            </a:extLst>
          </p:cNvPr>
          <p:cNvCxnSpPr/>
          <p:nvPr/>
        </p:nvCxnSpPr>
        <p:spPr>
          <a:xfrm flipH="1">
            <a:off x="7161212" y="4682699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0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  <a:p>
            <a:r>
              <a:rPr lang="en-US" b="1" dirty="0"/>
              <a:t>Conditional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726982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2E12-ECFA-43E7-B075-1080241E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and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2231-7913-4CD3-A8B7-03F7E09AB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Situation: Need to assign a variable based on result of condition</a:t>
            </a:r>
          </a:p>
          <a:p>
            <a:r>
              <a:rPr lang="en-US" dirty="0"/>
              <a:t>Can be done with an if statement: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F4651-083E-4694-A437-6A517743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DAEE7-9320-4374-8AC6-93E7C443C9A8}"/>
              </a:ext>
            </a:extLst>
          </p:cNvPr>
          <p:cNvSpPr txBox="1"/>
          <p:nvPr/>
        </p:nvSpPr>
        <p:spPr>
          <a:xfrm>
            <a:off x="4494212" y="2819400"/>
            <a:ext cx="32004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output;</a:t>
            </a:r>
          </a:p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% </a:t>
            </a:r>
            <a:r>
              <a:rPr lang="en-US" dirty="0">
                <a:solidFill>
                  <a:srgbClr val="99CC00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==</a:t>
            </a:r>
            <a:r>
              <a:rPr lang="en-US" dirty="0">
                <a:solidFill>
                  <a:srgbClr val="99CC00"/>
                </a:solidFill>
              </a:rPr>
              <a:t> 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output = </a:t>
            </a:r>
            <a:r>
              <a:rPr lang="en-US" dirty="0">
                <a:solidFill>
                  <a:srgbClr val="FF5050"/>
                </a:solidFill>
              </a:rPr>
              <a:t>"Even"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output = </a:t>
            </a:r>
            <a:r>
              <a:rPr lang="en-US" dirty="0">
                <a:solidFill>
                  <a:srgbClr val="FF5050"/>
                </a:solidFill>
              </a:rPr>
              <a:t>"Odd"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2798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6525-7D41-4452-935E-FF801FB2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Operator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D28A-F155-497E-86B7-CC37BD269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/>
              <a:t>operator </a:t>
            </a:r>
            <a:r>
              <a:rPr lang="en-US">
                <a:latin typeface="Consolas" panose="020B0609020204030204" pitchFamily="49" charset="0"/>
              </a:rPr>
              <a:t>?:</a:t>
            </a:r>
            <a:r>
              <a:rPr lang="en-US"/>
              <a:t> </a:t>
            </a:r>
            <a:r>
              <a:rPr lang="en-US" dirty="0"/>
              <a:t>is a shorter way to write it: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General structure: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17222-2D9F-4069-A708-63B08AC3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A98F5A-EA33-4E19-A5B4-7CCC2D08494A}"/>
              </a:ext>
            </a:extLst>
          </p:cNvPr>
          <p:cNvSpPr txBox="1"/>
          <p:nvPr/>
        </p:nvSpPr>
        <p:spPr>
          <a:xfrm>
            <a:off x="2132012" y="2209800"/>
            <a:ext cx="79248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output = (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% </a:t>
            </a:r>
            <a:r>
              <a:rPr lang="en-US" dirty="0">
                <a:solidFill>
                  <a:srgbClr val="99CC00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==</a:t>
            </a:r>
            <a:r>
              <a:rPr lang="en-US" dirty="0">
                <a:solidFill>
                  <a:srgbClr val="99CC00"/>
                </a:solidFill>
              </a:rPr>
              <a:t> 0</a:t>
            </a:r>
            <a:r>
              <a:rPr lang="en-US" dirty="0">
                <a:solidFill>
                  <a:schemeClr val="tx1"/>
                </a:solidFill>
              </a:rPr>
              <a:t>) ? </a:t>
            </a:r>
            <a:r>
              <a:rPr lang="en-US" dirty="0">
                <a:solidFill>
                  <a:srgbClr val="FF5050"/>
                </a:solidFill>
              </a:rPr>
              <a:t>"Even"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>
                <a:solidFill>
                  <a:srgbClr val="FF5050"/>
                </a:solidFill>
              </a:rPr>
              <a:t>"Odd"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3135AAA-0E7B-4491-B54C-5FCC579BD0C8}"/>
              </a:ext>
            </a:extLst>
          </p:cNvPr>
          <p:cNvSpPr/>
          <p:nvPr/>
        </p:nvSpPr>
        <p:spPr>
          <a:xfrm rot="16200000">
            <a:off x="5737670" y="1700658"/>
            <a:ext cx="344466" cy="2350218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36F2B-ECC9-4C11-B3AD-65E6F8347100}"/>
              </a:ext>
            </a:extLst>
          </p:cNvPr>
          <p:cNvSpPr txBox="1"/>
          <p:nvPr/>
        </p:nvSpPr>
        <p:spPr>
          <a:xfrm>
            <a:off x="5180012" y="3055307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B46DA14-FB83-487A-85FB-FBBBF83CF424}"/>
              </a:ext>
            </a:extLst>
          </p:cNvPr>
          <p:cNvSpPr/>
          <p:nvPr/>
        </p:nvSpPr>
        <p:spPr>
          <a:xfrm rot="16200000">
            <a:off x="7907033" y="2414912"/>
            <a:ext cx="337159" cy="914400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20B8D-D20D-42B0-91CA-CA06BADE82F5}"/>
              </a:ext>
            </a:extLst>
          </p:cNvPr>
          <p:cNvSpPr txBox="1"/>
          <p:nvPr/>
        </p:nvSpPr>
        <p:spPr>
          <a:xfrm>
            <a:off x="7590728" y="3039646"/>
            <a:ext cx="972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value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241393D-5777-49D4-B7BC-1F623D7990CD}"/>
              </a:ext>
            </a:extLst>
          </p:cNvPr>
          <p:cNvSpPr/>
          <p:nvPr/>
        </p:nvSpPr>
        <p:spPr>
          <a:xfrm rot="16200000">
            <a:off x="9202433" y="2490065"/>
            <a:ext cx="337159" cy="762002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3D49EE-F529-4D06-B1EC-B92210B82592}"/>
              </a:ext>
            </a:extLst>
          </p:cNvPr>
          <p:cNvSpPr txBox="1"/>
          <p:nvPr/>
        </p:nvSpPr>
        <p:spPr>
          <a:xfrm>
            <a:off x="8823073" y="3055307"/>
            <a:ext cx="1095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8301B3-E23C-4B2F-9745-70BE82CAF58D}"/>
              </a:ext>
            </a:extLst>
          </p:cNvPr>
          <p:cNvSpPr txBox="1"/>
          <p:nvPr/>
        </p:nvSpPr>
        <p:spPr>
          <a:xfrm>
            <a:off x="402217" y="2810588"/>
            <a:ext cx="4015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Gets value “Even” if condition is true, “Odd” if not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76E513-80F5-452F-974D-AB3A7F9928F2}"/>
              </a:ext>
            </a:extLst>
          </p:cNvPr>
          <p:cNvCxnSpPr/>
          <p:nvPr/>
        </p:nvCxnSpPr>
        <p:spPr>
          <a:xfrm flipV="1">
            <a:off x="3137149" y="2590800"/>
            <a:ext cx="442663" cy="448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02FB7B-EE18-4FB2-B1A0-7355A7E839E7}"/>
              </a:ext>
            </a:extLst>
          </p:cNvPr>
          <p:cNvSpPr txBox="1"/>
          <p:nvPr/>
        </p:nvSpPr>
        <p:spPr>
          <a:xfrm>
            <a:off x="2055812" y="4797073"/>
            <a:ext cx="74676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condition ? </a:t>
            </a:r>
            <a:r>
              <a:rPr lang="en-US" dirty="0" err="1">
                <a:solidFill>
                  <a:schemeClr val="tx1"/>
                </a:solidFill>
              </a:rPr>
              <a:t>true_expression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 err="1">
                <a:solidFill>
                  <a:schemeClr val="tx1"/>
                </a:solidFill>
              </a:rPr>
              <a:t>false_expression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ABFF81-E4BB-47EF-97FB-C388E3A4D7C6}"/>
              </a:ext>
            </a:extLst>
          </p:cNvPr>
          <p:cNvSpPr txBox="1"/>
          <p:nvPr/>
        </p:nvSpPr>
        <p:spPr>
          <a:xfrm>
            <a:off x="1370012" y="5547362"/>
            <a:ext cx="2438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Anything that produces a </a:t>
            </a:r>
            <a:r>
              <a:rPr lang="en-US" dirty="0">
                <a:latin typeface="Consolas" panose="020B0609020204030204" pitchFamily="49" charset="0"/>
              </a:rPr>
              <a:t>bool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AE356F-7958-4CD6-BD6C-B2594BBAEE67}"/>
              </a:ext>
            </a:extLst>
          </p:cNvPr>
          <p:cNvSpPr txBox="1"/>
          <p:nvPr/>
        </p:nvSpPr>
        <p:spPr>
          <a:xfrm>
            <a:off x="4113212" y="5547361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Evaluated if condition is 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75EBD-61E4-47B3-9DC9-F69D1E1B66F5}"/>
              </a:ext>
            </a:extLst>
          </p:cNvPr>
          <p:cNvSpPr txBox="1"/>
          <p:nvPr/>
        </p:nvSpPr>
        <p:spPr>
          <a:xfrm>
            <a:off x="7237412" y="5547361"/>
            <a:ext cx="2605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Evaluated if condition is 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5F7B9F-8CFC-4D2A-A341-461BBE6E5709}"/>
              </a:ext>
            </a:extLst>
          </p:cNvPr>
          <p:cNvSpPr txBox="1"/>
          <p:nvPr/>
        </p:nvSpPr>
        <p:spPr>
          <a:xfrm>
            <a:off x="3947123" y="4114800"/>
            <a:ext cx="5145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produce values of the same type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5A9434-E5A6-4A93-9369-31711122D3BB}"/>
              </a:ext>
            </a:extLst>
          </p:cNvPr>
          <p:cNvCxnSpPr/>
          <p:nvPr/>
        </p:nvCxnSpPr>
        <p:spPr>
          <a:xfrm flipV="1">
            <a:off x="2817812" y="5227960"/>
            <a:ext cx="152400" cy="319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280416-F65B-414F-9334-9F297FA5F9CD}"/>
              </a:ext>
            </a:extLst>
          </p:cNvPr>
          <p:cNvCxnSpPr>
            <a:cxnSpLocks/>
          </p:cNvCxnSpPr>
          <p:nvPr/>
        </p:nvCxnSpPr>
        <p:spPr>
          <a:xfrm flipV="1">
            <a:off x="5027610" y="5227960"/>
            <a:ext cx="0" cy="410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402035-41F4-480F-BA45-07E18344E752}"/>
              </a:ext>
            </a:extLst>
          </p:cNvPr>
          <p:cNvCxnSpPr/>
          <p:nvPr/>
        </p:nvCxnSpPr>
        <p:spPr>
          <a:xfrm flipV="1">
            <a:off x="8151812" y="52578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78D32B-284B-447C-BDED-D4BB35BBB63D}"/>
              </a:ext>
            </a:extLst>
          </p:cNvPr>
          <p:cNvCxnSpPr/>
          <p:nvPr/>
        </p:nvCxnSpPr>
        <p:spPr>
          <a:xfrm flipH="1">
            <a:off x="5180012" y="44958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E58ECA-6B7B-4E40-9657-41F7AA6213C5}"/>
              </a:ext>
            </a:extLst>
          </p:cNvPr>
          <p:cNvCxnSpPr/>
          <p:nvPr/>
        </p:nvCxnSpPr>
        <p:spPr>
          <a:xfrm>
            <a:off x="6856412" y="4495800"/>
            <a:ext cx="3810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C1F8E3-E457-49EE-B123-EEDCCD3BFF62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9614151" y="5029200"/>
            <a:ext cx="405356" cy="6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CF9989-44C0-44E0-9608-D150C38DF161}"/>
              </a:ext>
            </a:extLst>
          </p:cNvPr>
          <p:cNvSpPr txBox="1"/>
          <p:nvPr/>
        </p:nvSpPr>
        <p:spPr>
          <a:xfrm>
            <a:off x="10019507" y="4620307"/>
            <a:ext cx="2132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 one of the two values</a:t>
            </a:r>
          </a:p>
        </p:txBody>
      </p:sp>
    </p:spTree>
    <p:extLst>
      <p:ext uri="{BB962C8B-B14F-4D97-AF65-F5344CB8AC3E}">
        <p14:creationId xmlns:p14="http://schemas.microsoft.com/office/powerpoint/2010/main" val="331124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/>
      <p:bldP spid="19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DA4F-56B8-4546-B401-22E7495F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Operator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9F2E8-AC66-40DA-ADF9-DE8A392C6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 different expression if the number is even or odd: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Provide a default value if the input is invalid: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a Boolean variable (flag) as the condition: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C27ED-06C7-419E-B5F4-5B22F4C3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BBE7D-9BCC-4475-A1A9-5290DB07B1BE}"/>
              </a:ext>
            </a:extLst>
          </p:cNvPr>
          <p:cNvSpPr txBox="1"/>
          <p:nvPr/>
        </p:nvSpPr>
        <p:spPr>
          <a:xfrm>
            <a:off x="1827212" y="2209800"/>
            <a:ext cx="85344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answer = (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% </a:t>
            </a:r>
            <a:r>
              <a:rPr lang="en-US" dirty="0">
                <a:solidFill>
                  <a:srgbClr val="99CC00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==</a:t>
            </a:r>
            <a:r>
              <a:rPr lang="en-US" dirty="0">
                <a:solidFill>
                  <a:srgbClr val="99CC00"/>
                </a:solidFill>
              </a:rPr>
              <a:t> 0</a:t>
            </a:r>
            <a:r>
              <a:rPr lang="en-US" dirty="0">
                <a:solidFill>
                  <a:schemeClr val="tx1"/>
                </a:solidFill>
              </a:rPr>
              <a:t>) ? 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078AA-A5C1-42CC-AD22-F0414F0642B9}"/>
              </a:ext>
            </a:extLst>
          </p:cNvPr>
          <p:cNvSpPr txBox="1"/>
          <p:nvPr/>
        </p:nvSpPr>
        <p:spPr>
          <a:xfrm>
            <a:off x="1751012" y="3702915"/>
            <a:ext cx="8686800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double </a:t>
            </a:r>
            <a:r>
              <a:rPr lang="en-US" dirty="0" err="1">
                <a:solidFill>
                  <a:schemeClr val="tx1"/>
                </a:solidFill>
              </a:rPr>
              <a:t>userHeight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double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height = (</a:t>
            </a:r>
            <a:r>
              <a:rPr lang="en-US" dirty="0" err="1">
                <a:solidFill>
                  <a:schemeClr val="tx1"/>
                </a:solidFill>
              </a:rPr>
              <a:t>userHeight</a:t>
            </a:r>
            <a:r>
              <a:rPr lang="en-US" dirty="0">
                <a:solidFill>
                  <a:schemeClr val="tx1"/>
                </a:solidFill>
              </a:rPr>
              <a:t> &gt;=</a:t>
            </a:r>
            <a:r>
              <a:rPr lang="en-US" dirty="0">
                <a:solidFill>
                  <a:srgbClr val="99CC00"/>
                </a:solidFill>
              </a:rPr>
              <a:t> 0.0</a:t>
            </a:r>
            <a:r>
              <a:rPr lang="en-US" dirty="0">
                <a:solidFill>
                  <a:schemeClr val="tx1"/>
                </a:solidFill>
              </a:rPr>
              <a:t>) ? </a:t>
            </a:r>
            <a:r>
              <a:rPr lang="en-US" dirty="0" err="1">
                <a:solidFill>
                  <a:schemeClr val="tx1"/>
                </a:solidFill>
              </a:rPr>
              <a:t>userHeight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>
                <a:solidFill>
                  <a:srgbClr val="99CC00"/>
                </a:solidFill>
              </a:rPr>
              <a:t>0.0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DD80B-C8D0-4B48-8384-EA2D24ED08B0}"/>
              </a:ext>
            </a:extLst>
          </p:cNvPr>
          <p:cNvSpPr txBox="1"/>
          <p:nvPr/>
        </p:nvSpPr>
        <p:spPr>
          <a:xfrm>
            <a:off x="3204281" y="5356723"/>
            <a:ext cx="5780262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bool </a:t>
            </a:r>
            <a:r>
              <a:rPr lang="en-US" dirty="0">
                <a:solidFill>
                  <a:schemeClr val="tx1"/>
                </a:solidFill>
              </a:rPr>
              <a:t>adult = ...;</a:t>
            </a:r>
          </a:p>
          <a:p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price = adult ? </a:t>
            </a:r>
            <a:r>
              <a:rPr lang="en-US" dirty="0">
                <a:solidFill>
                  <a:srgbClr val="99CC00"/>
                </a:solidFill>
              </a:rPr>
              <a:t>5.0m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>
                <a:solidFill>
                  <a:srgbClr val="99CC00"/>
                </a:solidFill>
              </a:rPr>
              <a:t>2.5m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5556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Switch </a:t>
            </a:r>
            <a:r>
              <a:rPr lang="en-US" dirty="0"/>
              <a:t>statements</a:t>
            </a:r>
          </a:p>
          <a:p>
            <a:r>
              <a:rPr lang="en-US" dirty="0"/>
              <a:t>Conditional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36097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  <a:p>
            <a:r>
              <a:rPr lang="en-US" dirty="0"/>
              <a:t>Conditional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60DE-EEB9-495D-9313-A82E746B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Equality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A69B6-979B-43AE-8ACF-B7785E402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Situation: need to test if a variable equals one of several values</a:t>
            </a:r>
          </a:p>
          <a:p>
            <a:r>
              <a:rPr lang="en-US" dirty="0"/>
              <a:t>Example: Convert a month number to its equivalent name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month</a:t>
            </a:r>
            <a:r>
              <a:rPr lang="en-US" dirty="0"/>
              <a:t> will be a number between 1 and 12 (input)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nsolas" panose="020B0609020204030204" pitchFamily="49" charset="0"/>
              </a:rPr>
              <a:t>month</a:t>
            </a:r>
            <a:r>
              <a:rPr lang="en-US" dirty="0"/>
              <a:t> is 1, </a:t>
            </a:r>
            <a:r>
              <a:rPr lang="en-US" dirty="0" err="1">
                <a:latin typeface="Consolas" panose="020B0609020204030204" pitchFamily="49" charset="0"/>
              </a:rPr>
              <a:t>monthName</a:t>
            </a:r>
            <a:r>
              <a:rPr lang="en-US" dirty="0"/>
              <a:t> should be “January”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nsolas" panose="020B0609020204030204" pitchFamily="49" charset="0"/>
              </a:rPr>
              <a:t>month</a:t>
            </a:r>
            <a:r>
              <a:rPr lang="en-US" dirty="0"/>
              <a:t> is 12, </a:t>
            </a:r>
            <a:r>
              <a:rPr lang="en-US" dirty="0" err="1">
                <a:latin typeface="Consolas" panose="020B0609020204030204" pitchFamily="49" charset="0"/>
              </a:rPr>
              <a:t>monthName</a:t>
            </a:r>
            <a:r>
              <a:rPr lang="en-US" dirty="0"/>
              <a:t> should be “December”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63359-C3F7-476C-9D8B-FDB61B98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412C9-B380-4249-AC4D-251C2B908717}"/>
              </a:ext>
            </a:extLst>
          </p:cNvPr>
          <p:cNvSpPr txBox="1"/>
          <p:nvPr/>
        </p:nvSpPr>
        <p:spPr>
          <a:xfrm>
            <a:off x="989012" y="2743200"/>
            <a:ext cx="3034311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 </a:t>
            </a:r>
            <a:r>
              <a:rPr lang="en-US" dirty="0">
                <a:solidFill>
                  <a:schemeClr val="tx1"/>
                </a:solidFill>
              </a:rPr>
              <a:t>month;</a:t>
            </a:r>
          </a:p>
          <a:p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2531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1313-3B26-418E-9E3C-3F78CDA9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If-Else-If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1F1A-6407-4CE4-988D-A0D5C287E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5181599" cy="4754564"/>
          </a:xfrm>
        </p:spPr>
        <p:txBody>
          <a:bodyPr/>
          <a:lstStyle/>
          <a:p>
            <a:r>
              <a:rPr lang="en-US" dirty="0"/>
              <a:t>One way to do it: An </a:t>
            </a:r>
            <a:r>
              <a:rPr lang="en-US" dirty="0">
                <a:latin typeface="Consolas" panose="020B0609020204030204" pitchFamily="49" charset="0"/>
              </a:rPr>
              <a:t>else-if</a:t>
            </a:r>
            <a:r>
              <a:rPr lang="en-US" dirty="0"/>
              <a:t> statement for each possible value</a:t>
            </a:r>
          </a:p>
          <a:p>
            <a:r>
              <a:rPr lang="en-US" dirty="0"/>
              <a:t>Lots of repetition: Each condition starts with </a:t>
            </a:r>
            <a:r>
              <a:rPr lang="en-US" dirty="0">
                <a:latin typeface="Consolas" panose="020B0609020204030204" pitchFamily="49" charset="0"/>
              </a:rPr>
              <a:t>month ==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98A14-FBF2-449E-AAE6-1E53FA76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0265D-72C9-46C0-BA9F-AEDB21070FE0}"/>
              </a:ext>
            </a:extLst>
          </p:cNvPr>
          <p:cNvSpPr txBox="1"/>
          <p:nvPr/>
        </p:nvSpPr>
        <p:spPr>
          <a:xfrm>
            <a:off x="5637212" y="1335387"/>
            <a:ext cx="4648200" cy="53860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if</a:t>
            </a:r>
            <a:r>
              <a:rPr lang="en-US" sz="2000" dirty="0">
                <a:solidFill>
                  <a:schemeClr val="tx1"/>
                </a:solidFill>
              </a:rPr>
              <a:t>(month == </a:t>
            </a:r>
            <a:r>
              <a:rPr lang="en-US" sz="2000" dirty="0">
                <a:solidFill>
                  <a:srgbClr val="99CC00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monthName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rgbClr val="FF5050"/>
                </a:solidFill>
              </a:rPr>
              <a:t>"January"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/>
              <a:t>else if</a:t>
            </a:r>
            <a:r>
              <a:rPr lang="en-US" sz="2000" dirty="0">
                <a:solidFill>
                  <a:schemeClr val="tx1"/>
                </a:solidFill>
              </a:rPr>
              <a:t>(month == </a:t>
            </a:r>
            <a:r>
              <a:rPr lang="en-US" sz="2000" dirty="0">
                <a:solidFill>
                  <a:srgbClr val="99CC00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monthName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rgbClr val="FF5050"/>
                </a:solidFill>
              </a:rPr>
              <a:t>"February"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</a:rPr>
              <a:t>...</a:t>
            </a:r>
          </a:p>
          <a:p>
            <a:r>
              <a:rPr lang="en-US" sz="2000" dirty="0"/>
              <a:t>else if</a:t>
            </a:r>
            <a:r>
              <a:rPr lang="en-US" sz="2000" dirty="0">
                <a:solidFill>
                  <a:schemeClr val="tx1"/>
                </a:solidFill>
              </a:rPr>
              <a:t>(month == </a:t>
            </a:r>
            <a:r>
              <a:rPr lang="en-US" sz="2000" dirty="0">
                <a:solidFill>
                  <a:srgbClr val="99CC00"/>
                </a:solidFill>
              </a:rPr>
              <a:t>12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monthName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rgbClr val="FF5050"/>
                </a:solidFill>
              </a:rPr>
              <a:t>"December"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/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monthName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rgbClr val="FF5050"/>
                </a:solidFill>
              </a:rPr>
              <a:t>"Error!"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DEE70-27CE-4CD3-B541-8CB90564EDFE}"/>
              </a:ext>
            </a:extLst>
          </p:cNvPr>
          <p:cNvSpPr txBox="1"/>
          <p:nvPr/>
        </p:nvSpPr>
        <p:spPr>
          <a:xfrm>
            <a:off x="9447212" y="3505200"/>
            <a:ext cx="2589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statements for values 3 to 11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F02CDF-2DAE-4EC4-A5C5-2DAB96711466}"/>
              </a:ext>
            </a:extLst>
          </p:cNvPr>
          <p:cNvCxnSpPr/>
          <p:nvPr/>
        </p:nvCxnSpPr>
        <p:spPr>
          <a:xfrm flipH="1">
            <a:off x="6323012" y="3810000"/>
            <a:ext cx="312420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43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47ED-7544-45B1-8226-D38D145B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AABF-867F-435B-8373-5B8A8652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673776"/>
          </a:xfrm>
        </p:spPr>
        <p:txBody>
          <a:bodyPr/>
          <a:lstStyle/>
          <a:p>
            <a:r>
              <a:rPr lang="en-US" dirty="0"/>
              <a:t>Simplifies this type of comparison: one variable, multiple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5D578-88AA-42BE-B070-72366744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B1AE8-5632-4661-8073-C94ADBF18A79}"/>
              </a:ext>
            </a:extLst>
          </p:cNvPr>
          <p:cNvSpPr txBox="1"/>
          <p:nvPr/>
        </p:nvSpPr>
        <p:spPr>
          <a:xfrm>
            <a:off x="1522412" y="2045376"/>
            <a:ext cx="4267200" cy="44935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switch</a:t>
            </a:r>
            <a:r>
              <a:rPr lang="en-US" dirty="0">
                <a:solidFill>
                  <a:schemeClr val="tx1"/>
                </a:solidFill>
              </a:rPr>
              <a:t>(&lt;variable name&gt;)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case</a:t>
            </a:r>
            <a:r>
              <a:rPr lang="en-US" dirty="0">
                <a:solidFill>
                  <a:schemeClr val="tx1"/>
                </a:solidFill>
              </a:rPr>
              <a:t> &lt;value 1&gt;:</a:t>
            </a:r>
          </a:p>
          <a:p>
            <a:r>
              <a:rPr lang="en-US" dirty="0">
                <a:solidFill>
                  <a:schemeClr val="tx1"/>
                </a:solidFill>
              </a:rPr>
              <a:t>    &lt;statements&gt;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&lt;value 2&gt;:</a:t>
            </a:r>
          </a:p>
          <a:p>
            <a:r>
              <a:rPr lang="en-US" dirty="0">
                <a:solidFill>
                  <a:schemeClr val="tx1"/>
                </a:solidFill>
              </a:rPr>
              <a:t>    &lt;statements&gt;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default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&lt;statements&gt;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7165D-66E8-4958-BA26-3DAD3F665076}"/>
              </a:ext>
            </a:extLst>
          </p:cNvPr>
          <p:cNvSpPr txBox="1"/>
          <p:nvPr/>
        </p:nvSpPr>
        <p:spPr>
          <a:xfrm>
            <a:off x="5929514" y="2420144"/>
            <a:ext cx="4583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be a constant, not a variable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1D1FF-4E70-4181-BC5A-08DDB421203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023323" y="2650977"/>
            <a:ext cx="1906191" cy="187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AEE5B-5EA1-48F9-ADF9-770C4B57D653}"/>
              </a:ext>
            </a:extLst>
          </p:cNvPr>
          <p:cNvSpPr txBox="1"/>
          <p:nvPr/>
        </p:nvSpPr>
        <p:spPr>
          <a:xfrm>
            <a:off x="5867815" y="3069473"/>
            <a:ext cx="404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Executed if variable == value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E746E2-3833-4A2E-A93D-025EBB0B612F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113212" y="3272954"/>
            <a:ext cx="1754603" cy="2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C79ECE-0BC7-4B3D-A15A-12E4F9F940CF}"/>
              </a:ext>
            </a:extLst>
          </p:cNvPr>
          <p:cNvSpPr txBox="1"/>
          <p:nvPr/>
        </p:nvSpPr>
        <p:spPr>
          <a:xfrm>
            <a:off x="5851651" y="3658183"/>
            <a:ext cx="4924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Ends the case “block” of statements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11952D-8D56-48F8-BEBE-37AB35EA1D22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198813" y="3650968"/>
            <a:ext cx="2652838" cy="238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B5F573-B164-4EBA-A606-6C313F7C421A}"/>
              </a:ext>
            </a:extLst>
          </p:cNvPr>
          <p:cNvSpPr txBox="1"/>
          <p:nvPr/>
        </p:nvSpPr>
        <p:spPr>
          <a:xfrm>
            <a:off x="6008273" y="4222632"/>
            <a:ext cx="404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Executed if variable == value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F3120A-33CC-4D6D-9207-E3E5AFB122A6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113212" y="4275341"/>
            <a:ext cx="1895061" cy="178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125C93-63CA-44B0-BDF8-2C4574FC660E}"/>
              </a:ext>
            </a:extLst>
          </p:cNvPr>
          <p:cNvSpPr txBox="1"/>
          <p:nvPr/>
        </p:nvSpPr>
        <p:spPr>
          <a:xfrm>
            <a:off x="5820063" y="5408680"/>
            <a:ext cx="6017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Executed if variable does not equal any value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AF78E8-AE9C-49C2-B76E-A8B92208A560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189412" y="5639513"/>
            <a:ext cx="16306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554CFBA-3A52-462A-9175-BB6125FA667E}"/>
              </a:ext>
            </a:extLst>
          </p:cNvPr>
          <p:cNvSpPr/>
          <p:nvPr/>
        </p:nvSpPr>
        <p:spPr>
          <a:xfrm>
            <a:off x="1460373" y="2386628"/>
            <a:ext cx="466503" cy="46166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08E12D6-4562-4089-8E70-E08C3431A681}"/>
              </a:ext>
            </a:extLst>
          </p:cNvPr>
          <p:cNvSpPr/>
          <p:nvPr/>
        </p:nvSpPr>
        <p:spPr>
          <a:xfrm>
            <a:off x="1460372" y="6049064"/>
            <a:ext cx="466503" cy="46166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5C16B7-BDB4-4F77-B794-01B4A6E6C4B3}"/>
              </a:ext>
            </a:extLst>
          </p:cNvPr>
          <p:cNvSpPr txBox="1"/>
          <p:nvPr/>
        </p:nvSpPr>
        <p:spPr>
          <a:xfrm>
            <a:off x="144384" y="3042121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 here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6FC65D-9D7C-4C0A-99C7-AFACE72484AB}"/>
              </a:ext>
            </a:extLst>
          </p:cNvPr>
          <p:cNvCxnSpPr>
            <a:stCxn id="23" idx="3"/>
          </p:cNvCxnSpPr>
          <p:nvPr/>
        </p:nvCxnSpPr>
        <p:spPr>
          <a:xfrm flipV="1">
            <a:off x="1605040" y="3188376"/>
            <a:ext cx="520127" cy="84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79EA21-3D5F-4EBC-81F4-7EC451CE219A}"/>
              </a:ext>
            </a:extLst>
          </p:cNvPr>
          <p:cNvSpPr txBox="1"/>
          <p:nvPr/>
        </p:nvSpPr>
        <p:spPr>
          <a:xfrm>
            <a:off x="6008273" y="4674692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All values must be different</a:t>
            </a:r>
          </a:p>
        </p:txBody>
      </p:sp>
    </p:spTree>
    <p:extLst>
      <p:ext uri="{BB962C8B-B14F-4D97-AF65-F5344CB8AC3E}">
        <p14:creationId xmlns:p14="http://schemas.microsoft.com/office/powerpoint/2010/main" val="370617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D914-A038-4411-A1DC-1DB731C0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a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A8A92-0E40-489B-B321-53F51826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642999"/>
          </a:xfrm>
        </p:spPr>
        <p:txBody>
          <a:bodyPr/>
          <a:lstStyle/>
          <a:p>
            <a:r>
              <a:rPr lang="en-US" dirty="0"/>
              <a:t>Same result as the </a:t>
            </a:r>
            <a:r>
              <a:rPr lang="en-US" dirty="0">
                <a:latin typeface="Consolas" panose="020B0609020204030204" pitchFamily="49" charset="0"/>
              </a:rPr>
              <a:t>if-else-if</a:t>
            </a:r>
            <a:r>
              <a:rPr lang="en-US" dirty="0"/>
              <a:t> statement, less repetition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3C748-C0E4-4DC4-9886-68BDE791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52C55-4934-47A2-9E8F-334E3840815C}"/>
              </a:ext>
            </a:extLst>
          </p:cNvPr>
          <p:cNvSpPr txBox="1"/>
          <p:nvPr/>
        </p:nvSpPr>
        <p:spPr>
          <a:xfrm>
            <a:off x="1522412" y="2014599"/>
            <a:ext cx="4876800" cy="45243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switch</a:t>
            </a:r>
            <a:r>
              <a:rPr lang="en-US" dirty="0">
                <a:solidFill>
                  <a:schemeClr val="tx1"/>
                </a:solidFill>
              </a:rPr>
              <a:t>(month)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"January"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"February"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default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"Error!"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63F5C-C627-4138-AC20-5B48A0D545F5}"/>
              </a:ext>
            </a:extLst>
          </p:cNvPr>
          <p:cNvSpPr txBox="1"/>
          <p:nvPr/>
        </p:nvSpPr>
        <p:spPr>
          <a:xfrm>
            <a:off x="6551612" y="2052935"/>
            <a:ext cx="3164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to test: </a:t>
            </a:r>
            <a:r>
              <a:rPr lang="en-US" dirty="0">
                <a:latin typeface="Consolas" panose="020B0609020204030204" pitchFamily="49" charset="0"/>
              </a:rPr>
              <a:t>month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8A3B7A-8DDA-484A-94FD-1BE9002AB3A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656012" y="2209800"/>
            <a:ext cx="2895600" cy="73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8DEA6F-1E4A-4387-9C6C-2D1807EBAEF3}"/>
              </a:ext>
            </a:extLst>
          </p:cNvPr>
          <p:cNvSpPr txBox="1"/>
          <p:nvPr/>
        </p:nvSpPr>
        <p:spPr>
          <a:xfrm>
            <a:off x="6537498" y="2709801"/>
            <a:ext cx="428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Means “</a:t>
            </a:r>
            <a:r>
              <a:rPr lang="en-US" dirty="0">
                <a:latin typeface="Consolas" panose="020B0609020204030204" pitchFamily="49" charset="0"/>
              </a:rPr>
              <a:t>if (month == 1)</a:t>
            </a:r>
            <a:r>
              <a:rPr lang="en-US" dirty="0"/>
              <a:t>”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51480F-75B2-4304-B166-696F506A8CD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046412" y="2926768"/>
            <a:ext cx="3491086" cy="13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3E4E88-B9E0-40DA-9968-51557DC82335}"/>
              </a:ext>
            </a:extLst>
          </p:cNvPr>
          <p:cNvSpPr txBox="1"/>
          <p:nvPr/>
        </p:nvSpPr>
        <p:spPr>
          <a:xfrm>
            <a:off x="6704013" y="504039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as the final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: nothing matched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1B820D-4A9C-4946-A5C6-4F4331CC4906}"/>
              </a:ext>
            </a:extLst>
          </p:cNvPr>
          <p:cNvCxnSpPr>
            <a:cxnSpLocks/>
          </p:cNvCxnSpPr>
          <p:nvPr/>
        </p:nvCxnSpPr>
        <p:spPr>
          <a:xfrm flipH="1" flipV="1">
            <a:off x="3212927" y="5257357"/>
            <a:ext cx="3505200" cy="13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0E192B-0BA0-4D0F-BF75-B92483F04E82}"/>
              </a:ext>
            </a:extLst>
          </p:cNvPr>
          <p:cNvSpPr txBox="1"/>
          <p:nvPr/>
        </p:nvSpPr>
        <p:spPr>
          <a:xfrm>
            <a:off x="6537498" y="3716806"/>
            <a:ext cx="428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Means “</a:t>
            </a:r>
            <a:r>
              <a:rPr lang="en-US" dirty="0">
                <a:latin typeface="Consolas" panose="020B0609020204030204" pitchFamily="49" charset="0"/>
              </a:rPr>
              <a:t>if (month == 2)</a:t>
            </a:r>
            <a:r>
              <a:rPr lang="en-US" dirty="0"/>
              <a:t>”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CDF809-CE5B-4A1A-B856-9763291A0B02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046412" y="3933773"/>
            <a:ext cx="3491086" cy="13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4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6A70-0D5B-4E0A-9F9F-C6122D07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Statements in a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E7F4-9999-4C58-A5A2-9F83EA53F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838200"/>
          </a:xfrm>
        </p:spPr>
        <p:txBody>
          <a:bodyPr/>
          <a:lstStyle/>
          <a:p>
            <a:r>
              <a:rPr lang="en-US" dirty="0"/>
              <a:t>Unlike if-else-if,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are not required for multiple lines of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6B89A-6338-4385-AD35-3060A300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1B4D1-1713-4669-85AE-2DB1B67DFFD7}"/>
              </a:ext>
            </a:extLst>
          </p:cNvPr>
          <p:cNvSpPr txBox="1"/>
          <p:nvPr/>
        </p:nvSpPr>
        <p:spPr>
          <a:xfrm>
            <a:off x="989012" y="2133600"/>
            <a:ext cx="4876800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switch</a:t>
            </a:r>
            <a:r>
              <a:rPr lang="en-US" dirty="0">
                <a:solidFill>
                  <a:schemeClr val="tx1"/>
                </a:solidFill>
              </a:rPr>
              <a:t>(month)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"January"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monthAbbrev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"Jan"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"February"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monthAbbrev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"Feb"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F05C4-02AB-4F1E-BEC7-E942B7AA73FA}"/>
              </a:ext>
            </a:extLst>
          </p:cNvPr>
          <p:cNvSpPr txBox="1"/>
          <p:nvPr/>
        </p:nvSpPr>
        <p:spPr>
          <a:xfrm>
            <a:off x="6627811" y="2424829"/>
            <a:ext cx="4648200" cy="38164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(month ==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"January"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monthAbbrev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"Jan"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 if</a:t>
            </a:r>
            <a:r>
              <a:rPr lang="en-US" dirty="0">
                <a:solidFill>
                  <a:schemeClr val="tx1"/>
                </a:solidFill>
              </a:rPr>
              <a:t>(month ==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"February"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monthAbbrev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"Feb"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A83AF-BB68-449A-A1A4-21F2C892CC2A}"/>
              </a:ext>
            </a:extLst>
          </p:cNvPr>
          <p:cNvSpPr txBox="1"/>
          <p:nvPr/>
        </p:nvSpPr>
        <p:spPr>
          <a:xfrm>
            <a:off x="3732212" y="3962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ends here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5D5C4C-CCEC-4B4B-9A56-1DFAE3784D0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665412" y="4038600"/>
            <a:ext cx="1066800" cy="154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E0B487-3BC1-41D2-84D1-2C8EFCFFA084}"/>
              </a:ext>
            </a:extLst>
          </p:cNvPr>
          <p:cNvSpPr txBox="1"/>
          <p:nvPr/>
        </p:nvSpPr>
        <p:spPr>
          <a:xfrm>
            <a:off x="3503612" y="2607447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begins here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834263-854B-4168-9DD5-F298A28A08D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589212" y="2838280"/>
            <a:ext cx="914400" cy="230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9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5C2F-5101-4B47-8C38-8AA7C41F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en-US" dirty="0"/>
              <a:t> is (Usually) Required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D9367-80ED-413C-96E7-81A55F27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75B2A9E-9574-4E18-A9F4-7EF3738470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case</a:t>
            </a:r>
            <a:r>
              <a:rPr lang="en-US" dirty="0"/>
              <a:t> statements define where code execution </a:t>
            </a:r>
            <a:r>
              <a:rPr lang="en-US" b="1" dirty="0"/>
              <a:t>starts</a:t>
            </a:r>
            <a:r>
              <a:rPr lang="en-US" dirty="0"/>
              <a:t>, not ends</a:t>
            </a:r>
          </a:p>
          <a:p>
            <a:r>
              <a:rPr lang="en-US" dirty="0"/>
              <a:t>Omitting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en-US" dirty="0"/>
              <a:t> at the end of a </a:t>
            </a:r>
            <a:r>
              <a:rPr lang="en-US" dirty="0">
                <a:latin typeface="Consolas" panose="020B0609020204030204" pitchFamily="49" charset="0"/>
              </a:rPr>
              <a:t>case</a:t>
            </a:r>
            <a:r>
              <a:rPr lang="en-US" dirty="0"/>
              <a:t> is an error, like omitting a 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65C2F2-8DED-42BD-98C2-244F3329237B}"/>
              </a:ext>
            </a:extLst>
          </p:cNvPr>
          <p:cNvSpPr txBox="1"/>
          <p:nvPr/>
        </p:nvSpPr>
        <p:spPr>
          <a:xfrm>
            <a:off x="6475412" y="1371600"/>
            <a:ext cx="4419600" cy="517064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switch</a:t>
            </a:r>
            <a:r>
              <a:rPr lang="en-US" dirty="0">
                <a:solidFill>
                  <a:schemeClr val="tx1"/>
                </a:solidFill>
              </a:rPr>
              <a:t>(month)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"January"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monthAbbrev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"Jan"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"February"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monthAbbrev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"Feb"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"March"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monthAbbrev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"Mar"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A44AA-0759-40A7-9584-958D4D582E42}"/>
              </a:ext>
            </a:extLst>
          </p:cNvPr>
          <p:cNvSpPr txBox="1"/>
          <p:nvPr/>
        </p:nvSpPr>
        <p:spPr>
          <a:xfrm>
            <a:off x="1979612" y="4688025"/>
            <a:ext cx="4213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Error! Control cannot continue past the end of a case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3E2588-4C1C-4967-BAD6-018215C776EA}"/>
              </a:ext>
            </a:extLst>
          </p:cNvPr>
          <p:cNvCxnSpPr>
            <a:cxnSpLocks/>
          </p:cNvCxnSpPr>
          <p:nvPr/>
        </p:nvCxnSpPr>
        <p:spPr>
          <a:xfrm flipV="1">
            <a:off x="6094412" y="4419600"/>
            <a:ext cx="9906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35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2CC2-0E3A-43FD-89DB-81D77236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Intentionally Omitting </a:t>
            </a:r>
            <a:r>
              <a:rPr lang="en-US" dirty="0">
                <a:latin typeface="Consolas" panose="020B0609020204030204" pitchFamily="49" charset="0"/>
              </a:rPr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88DAE-585A-4B33-89E4-BAB558C26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7151444" cy="483209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case</a:t>
            </a:r>
            <a:r>
              <a:rPr lang="en-US" dirty="0"/>
              <a:t> with </a:t>
            </a:r>
            <a:r>
              <a:rPr lang="en-US" b="1" dirty="0"/>
              <a:t>no body</a:t>
            </a:r>
            <a:r>
              <a:rPr lang="en-US" dirty="0"/>
              <a:t> doesn’t need a </a:t>
            </a:r>
            <a:r>
              <a:rPr lang="en-US" dirty="0">
                <a:latin typeface="Consolas" panose="020B0609020204030204" pitchFamily="49" charset="0"/>
              </a:rPr>
              <a:t>break</a:t>
            </a:r>
          </a:p>
          <a:p>
            <a:r>
              <a:rPr lang="en-US" dirty="0"/>
              <a:t>“Combine” cases that should have the same behavior</a:t>
            </a:r>
          </a:p>
          <a:p>
            <a:r>
              <a:rPr lang="en-US" dirty="0"/>
              <a:t>Regardless of which case matches, same code block executes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Example: Initialize </a:t>
            </a:r>
            <a:r>
              <a:rPr lang="en-US" dirty="0">
                <a:latin typeface="Consolas" panose="020B0609020204030204" pitchFamily="49" charset="0"/>
              </a:rPr>
              <a:t>season</a:t>
            </a:r>
            <a:r>
              <a:rPr lang="en-US" dirty="0"/>
              <a:t> based on month value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C200E-81CC-45BF-87F1-802EA746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79F8B-D5A3-45BC-9A75-A7784BB17378}"/>
              </a:ext>
            </a:extLst>
          </p:cNvPr>
          <p:cNvSpPr txBox="1"/>
          <p:nvPr/>
        </p:nvSpPr>
        <p:spPr>
          <a:xfrm>
            <a:off x="7514342" y="1371600"/>
            <a:ext cx="4343400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switch</a:t>
            </a:r>
            <a:r>
              <a:rPr lang="en-US" dirty="0">
                <a:solidFill>
                  <a:schemeClr val="tx1"/>
                </a:solidFill>
              </a:rPr>
              <a:t>(month)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season = </a:t>
            </a:r>
            <a:r>
              <a:rPr lang="en-US" dirty="0">
                <a:solidFill>
                  <a:srgbClr val="FF5050"/>
                </a:solidFill>
              </a:rPr>
              <a:t>"Winter"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/>
              <a:t> 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season = </a:t>
            </a:r>
            <a:r>
              <a:rPr lang="en-US" dirty="0">
                <a:solidFill>
                  <a:srgbClr val="FF5050"/>
                </a:solidFill>
              </a:rPr>
              <a:t>"Spring"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A08CA-3876-4AED-B946-DFD9CF247AA3}"/>
              </a:ext>
            </a:extLst>
          </p:cNvPr>
          <p:cNvSpPr txBox="1"/>
          <p:nvPr/>
        </p:nvSpPr>
        <p:spPr>
          <a:xfrm>
            <a:off x="10028942" y="1905000"/>
            <a:ext cx="196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en-US" dirty="0"/>
              <a:t>, not an error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FE958F-BE2D-483A-A4BD-DE3745A983C6}"/>
              </a:ext>
            </a:extLst>
          </p:cNvPr>
          <p:cNvCxnSpPr/>
          <p:nvPr/>
        </p:nvCxnSpPr>
        <p:spPr>
          <a:xfrm flipH="1">
            <a:off x="9038342" y="2286000"/>
            <a:ext cx="99060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918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31988</TotalTime>
  <Words>1247</Words>
  <Application>Microsoft Office PowerPoint</Application>
  <PresentationFormat>Custom</PresentationFormat>
  <Paragraphs>275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Candara</vt:lpstr>
      <vt:lpstr>Consolas</vt:lpstr>
      <vt:lpstr>Constantia</vt:lpstr>
      <vt:lpstr>Courier New</vt:lpstr>
      <vt:lpstr>Executive</vt:lpstr>
      <vt:lpstr>Switch and Conditional Operator</vt:lpstr>
      <vt:lpstr>Outline</vt:lpstr>
      <vt:lpstr>Multiple Equality Comparisons</vt:lpstr>
      <vt:lpstr>Testing With If-Else-If</vt:lpstr>
      <vt:lpstr>Switch Statement Syntax</vt:lpstr>
      <vt:lpstr>Testing with a Switch Statement</vt:lpstr>
      <vt:lpstr>Multiple Statements in a Case</vt:lpstr>
      <vt:lpstr>break is (Usually) Required</vt:lpstr>
      <vt:lpstr>Intentionally Omitting break</vt:lpstr>
      <vt:lpstr>Intentionally Omitting break</vt:lpstr>
      <vt:lpstr>Switch Scope – A Pitfall</vt:lpstr>
      <vt:lpstr>Limitations of Switch</vt:lpstr>
      <vt:lpstr>Outline</vt:lpstr>
      <vt:lpstr>Assignment and If Statements</vt:lpstr>
      <vt:lpstr>Conditional Operator Assignment</vt:lpstr>
      <vt:lpstr>Conditional Operator Examples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Statements</dc:title>
  <dc:creator>Edward Tremel</dc:creator>
  <cp:lastModifiedBy>Tremel, Edward</cp:lastModifiedBy>
  <cp:revision>335</cp:revision>
  <dcterms:created xsi:type="dcterms:W3CDTF">2020-06-08T19:15:40Z</dcterms:created>
  <dcterms:modified xsi:type="dcterms:W3CDTF">2021-07-02T16:08:24Z</dcterms:modified>
</cp:coreProperties>
</file>