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9" r:id="rId3"/>
    <p:sldId id="378" r:id="rId4"/>
    <p:sldId id="379" r:id="rId5"/>
    <p:sldId id="381" r:id="rId6"/>
    <p:sldId id="380" r:id="rId7"/>
    <p:sldId id="383" r:id="rId8"/>
    <p:sldId id="382" r:id="rId9"/>
    <p:sldId id="384" r:id="rId10"/>
    <p:sldId id="390" r:id="rId11"/>
    <p:sldId id="391" r:id="rId12"/>
    <p:sldId id="385" r:id="rId13"/>
    <p:sldId id="386" r:id="rId14"/>
    <p:sldId id="387" r:id="rId15"/>
    <p:sldId id="388" r:id="rId16"/>
    <p:sldId id="389" r:id="rId1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66FFCC"/>
    <a:srgbClr val="CC9900"/>
    <a:srgbClr val="FF5050"/>
    <a:srgbClr val="E7EBF5"/>
    <a:srgbClr val="CCD5EA"/>
    <a:srgbClr val="9900FF"/>
    <a:srgbClr val="99CCFF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Switch and Conditional Operator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7EE-1813-430D-B261-41B41565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Scope – A Pitfall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B204-C9E9-4EB5-A553-6513765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cases of a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statement are in the same scope</a:t>
            </a:r>
          </a:p>
          <a:p>
            <a:r>
              <a:rPr lang="en-US" dirty="0"/>
              <a:t>This means local variables must be unique to entire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AE4B-3423-4C84-A95C-755CDD32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258F-3770-47C9-9573-3C0CB40532E3}"/>
              </a:ext>
            </a:extLst>
          </p:cNvPr>
          <p:cNvSpPr txBox="1"/>
          <p:nvPr/>
        </p:nvSpPr>
        <p:spPr>
          <a:xfrm>
            <a:off x="1827212" y="2566493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3004E-CA8B-48E0-B6C0-8228E691F7B6}"/>
              </a:ext>
            </a:extLst>
          </p:cNvPr>
          <p:cNvSpPr txBox="1"/>
          <p:nvPr/>
        </p:nvSpPr>
        <p:spPr>
          <a:xfrm>
            <a:off x="7008812" y="359380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local variable, OK so far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FCE93-56CD-4F3D-932D-E5CB84CAF18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84812" y="3824632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9FEB0-C414-45AE-A80B-14DDE3002E21}"/>
              </a:ext>
            </a:extLst>
          </p:cNvPr>
          <p:cNvSpPr txBox="1"/>
          <p:nvPr/>
        </p:nvSpPr>
        <p:spPr>
          <a:xfrm>
            <a:off x="6932613" y="492501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A variable named “</a:t>
            </a:r>
            <a:r>
              <a:rPr lang="en-US" dirty="0" err="1"/>
              <a:t>nextMonth</a:t>
            </a:r>
            <a:r>
              <a:rPr lang="en-US" dirty="0"/>
              <a:t>” is already defined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98A1D-08A9-4C8A-87F2-4272DE8A897A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5155851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EC71-9D33-47D5-9B42-43D1B2A5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8992-1D1D-4D44-901F-E20A63B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r>
              <a:rPr lang="en-US" dirty="0"/>
              <a:t>Not all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statements can be written with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can only test equality, not inequality/ranges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F4A5-AA98-460D-9112-F1BC44D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07D60-0931-46C5-B764-1EDC029A17B9}"/>
              </a:ext>
            </a:extLst>
          </p:cNvPr>
          <p:cNvSpPr txBox="1"/>
          <p:nvPr/>
        </p:nvSpPr>
        <p:spPr>
          <a:xfrm>
            <a:off x="945278" y="3007968"/>
            <a:ext cx="3657600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decimal </a:t>
            </a:r>
            <a:r>
              <a:rPr lang="en-US" sz="2000" dirty="0">
                <a:solidFill>
                  <a:schemeClr val="tx1"/>
                </a:solidFill>
              </a:rPr>
              <a:t>fee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500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25.0M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3C22-3F53-4BDD-883E-1FEB5B8C6762}"/>
              </a:ext>
            </a:extLst>
          </p:cNvPr>
          <p:cNvSpPr txBox="1"/>
          <p:nvPr/>
        </p:nvSpPr>
        <p:spPr>
          <a:xfrm>
            <a:off x="5865812" y="2820888"/>
            <a:ext cx="36576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switch</a:t>
            </a:r>
            <a:r>
              <a:rPr lang="en-US" sz="2000" dirty="0">
                <a:solidFill>
                  <a:schemeClr val="tx1"/>
                </a:solidFill>
              </a:rPr>
              <a:t>(mileage)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1002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1003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1004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...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break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FCBB8-D80A-4E1A-AB5C-31CFF135317D}"/>
              </a:ext>
            </a:extLst>
          </p:cNvPr>
          <p:cNvSpPr txBox="1"/>
          <p:nvPr/>
        </p:nvSpPr>
        <p:spPr>
          <a:xfrm>
            <a:off x="8151812" y="4267201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would it end?</a:t>
            </a:r>
          </a:p>
          <a:p>
            <a:r>
              <a:rPr lang="en-US" dirty="0"/>
              <a:t>All the numbers &gt; 1000?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DA648-459D-43F4-9073-0AFB1DBD2132}"/>
              </a:ext>
            </a:extLst>
          </p:cNvPr>
          <p:cNvCxnSpPr/>
          <p:nvPr/>
        </p:nvCxnSpPr>
        <p:spPr>
          <a:xfrm flipH="1">
            <a:off x="7161212" y="4682699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b="1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698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E12-ECFA-43E7-B075-1080241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2231-7913-4CD3-A8B7-03F7E09A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assign a variable based on result of condition</a:t>
            </a:r>
          </a:p>
          <a:p>
            <a:r>
              <a:rPr lang="en-US" dirty="0"/>
              <a:t>Can be done with an if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4651-083E-4694-A437-6A51774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AEE7-9320-4374-8AC6-93E7C443C9A8}"/>
              </a:ext>
            </a:extLst>
          </p:cNvPr>
          <p:cNvSpPr txBox="1"/>
          <p:nvPr/>
        </p:nvSpPr>
        <p:spPr>
          <a:xfrm>
            <a:off x="4494212" y="2819400"/>
            <a:ext cx="320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79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525-7D41-4452-935E-FF801FB2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D28A-F155-497E-86B7-CC37BD26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/>
              <a:t>operator </a:t>
            </a:r>
            <a:r>
              <a:rPr lang="en-US">
                <a:latin typeface="Consolas" panose="020B0609020204030204" pitchFamily="49" charset="0"/>
              </a:rPr>
              <a:t>?:</a:t>
            </a:r>
            <a:r>
              <a:rPr lang="en-US"/>
              <a:t> </a:t>
            </a:r>
            <a:r>
              <a:rPr lang="en-US" dirty="0"/>
              <a:t>is a shorter way to write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structure: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7222-2D9F-4069-A708-63B08AC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98F5A-EA33-4E19-A5B4-7CCC2D08494A}"/>
              </a:ext>
            </a:extLst>
          </p:cNvPr>
          <p:cNvSpPr txBox="1"/>
          <p:nvPr/>
        </p:nvSpPr>
        <p:spPr>
          <a:xfrm>
            <a:off x="2132012" y="2209800"/>
            <a:ext cx="7924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135AAA-0E7B-4491-B54C-5FCC579BD0C8}"/>
              </a:ext>
            </a:extLst>
          </p:cNvPr>
          <p:cNvSpPr/>
          <p:nvPr/>
        </p:nvSpPr>
        <p:spPr>
          <a:xfrm rot="16200000">
            <a:off x="5737670" y="1700658"/>
            <a:ext cx="344466" cy="235021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6F2B-ECC9-4C11-B3AD-65E6F8347100}"/>
              </a:ext>
            </a:extLst>
          </p:cNvPr>
          <p:cNvSpPr txBox="1"/>
          <p:nvPr/>
        </p:nvSpPr>
        <p:spPr>
          <a:xfrm>
            <a:off x="5180012" y="3055307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6DA14-FB83-487A-85FB-FBBBF83CF424}"/>
              </a:ext>
            </a:extLst>
          </p:cNvPr>
          <p:cNvSpPr/>
          <p:nvPr/>
        </p:nvSpPr>
        <p:spPr>
          <a:xfrm rot="16200000">
            <a:off x="7907033" y="2414912"/>
            <a:ext cx="337159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0B8D-D20D-42B0-91CA-CA06BADE82F5}"/>
              </a:ext>
            </a:extLst>
          </p:cNvPr>
          <p:cNvSpPr txBox="1"/>
          <p:nvPr/>
        </p:nvSpPr>
        <p:spPr>
          <a:xfrm>
            <a:off x="7590728" y="3039646"/>
            <a:ext cx="97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value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241393D-5777-49D4-B7BC-1F623D7990CD}"/>
              </a:ext>
            </a:extLst>
          </p:cNvPr>
          <p:cNvSpPr/>
          <p:nvPr/>
        </p:nvSpPr>
        <p:spPr>
          <a:xfrm rot="16200000">
            <a:off x="9202433" y="2490065"/>
            <a:ext cx="337159" cy="762002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D49EE-F529-4D06-B1EC-B92210B82592}"/>
              </a:ext>
            </a:extLst>
          </p:cNvPr>
          <p:cNvSpPr txBox="1"/>
          <p:nvPr/>
        </p:nvSpPr>
        <p:spPr>
          <a:xfrm>
            <a:off x="8823073" y="3055307"/>
            <a:ext cx="109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01B3-E23C-4B2F-9745-70BE82CAF58D}"/>
              </a:ext>
            </a:extLst>
          </p:cNvPr>
          <p:cNvSpPr txBox="1"/>
          <p:nvPr/>
        </p:nvSpPr>
        <p:spPr>
          <a:xfrm>
            <a:off x="402217" y="2810588"/>
            <a:ext cx="4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“Even” if condition is true, “Odd” if not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76E513-80F5-452F-974D-AB3A7F9928F2}"/>
              </a:ext>
            </a:extLst>
          </p:cNvPr>
          <p:cNvCxnSpPr/>
          <p:nvPr/>
        </p:nvCxnSpPr>
        <p:spPr>
          <a:xfrm flipV="1">
            <a:off x="3137149" y="2590800"/>
            <a:ext cx="442663" cy="44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2FB7B-EE18-4FB2-B1A0-7355A7E839E7}"/>
              </a:ext>
            </a:extLst>
          </p:cNvPr>
          <p:cNvSpPr txBox="1"/>
          <p:nvPr/>
        </p:nvSpPr>
        <p:spPr>
          <a:xfrm>
            <a:off x="2055812" y="4797073"/>
            <a:ext cx="746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condition ? </a:t>
            </a:r>
            <a:r>
              <a:rPr lang="en-US" dirty="0" err="1">
                <a:solidFill>
                  <a:schemeClr val="tx1"/>
                </a:solidFill>
              </a:rPr>
              <a:t>true_expression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false_expression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BFF81-E4BB-47EF-97FB-C388E3A4D7C6}"/>
              </a:ext>
            </a:extLst>
          </p:cNvPr>
          <p:cNvSpPr txBox="1"/>
          <p:nvPr/>
        </p:nvSpPr>
        <p:spPr>
          <a:xfrm>
            <a:off x="1370012" y="5547362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that produces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E356F-7958-4CD6-BD6C-B2594BBAEE67}"/>
              </a:ext>
            </a:extLst>
          </p:cNvPr>
          <p:cNvSpPr txBox="1"/>
          <p:nvPr/>
        </p:nvSpPr>
        <p:spPr>
          <a:xfrm>
            <a:off x="4113212" y="55473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75EBD-61E4-47B3-9DC9-F69D1E1B66F5}"/>
              </a:ext>
            </a:extLst>
          </p:cNvPr>
          <p:cNvSpPr txBox="1"/>
          <p:nvPr/>
        </p:nvSpPr>
        <p:spPr>
          <a:xfrm>
            <a:off x="7237412" y="5547361"/>
            <a:ext cx="260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F7B9F-8CFC-4D2A-A341-461BBE6E5709}"/>
              </a:ext>
            </a:extLst>
          </p:cNvPr>
          <p:cNvSpPr txBox="1"/>
          <p:nvPr/>
        </p:nvSpPr>
        <p:spPr>
          <a:xfrm>
            <a:off x="3947123" y="41148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produce values of the same type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5A9434-E5A6-4A93-9369-31711122D3BB}"/>
              </a:ext>
            </a:extLst>
          </p:cNvPr>
          <p:cNvCxnSpPr/>
          <p:nvPr/>
        </p:nvCxnSpPr>
        <p:spPr>
          <a:xfrm flipV="1">
            <a:off x="2817812" y="5227960"/>
            <a:ext cx="152400" cy="319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80416-F65B-414F-9334-9F297FA5F9CD}"/>
              </a:ext>
            </a:extLst>
          </p:cNvPr>
          <p:cNvCxnSpPr>
            <a:cxnSpLocks/>
          </p:cNvCxnSpPr>
          <p:nvPr/>
        </p:nvCxnSpPr>
        <p:spPr>
          <a:xfrm flipV="1">
            <a:off x="5027610" y="5227960"/>
            <a:ext cx="0" cy="41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02035-41F4-480F-BA45-07E18344E752}"/>
              </a:ext>
            </a:extLst>
          </p:cNvPr>
          <p:cNvCxnSpPr/>
          <p:nvPr/>
        </p:nvCxnSpPr>
        <p:spPr>
          <a:xfrm flipV="1">
            <a:off x="8151812" y="5257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78D32B-284B-447C-BDED-D4BB35BBB63D}"/>
              </a:ext>
            </a:extLst>
          </p:cNvPr>
          <p:cNvCxnSpPr/>
          <p:nvPr/>
        </p:nvCxnSpPr>
        <p:spPr>
          <a:xfrm flipH="1">
            <a:off x="5180012" y="44958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8ECA-6B7B-4E40-9657-41F7AA6213C5}"/>
              </a:ext>
            </a:extLst>
          </p:cNvPr>
          <p:cNvCxnSpPr/>
          <p:nvPr/>
        </p:nvCxnSpPr>
        <p:spPr>
          <a:xfrm>
            <a:off x="6856412" y="44958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1F8E3-E457-49EE-B123-EEDCCD3BFF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614151" y="5029200"/>
            <a:ext cx="405356" cy="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CF9989-44C0-44E0-9608-D150C38DF161}"/>
              </a:ext>
            </a:extLst>
          </p:cNvPr>
          <p:cNvSpPr txBox="1"/>
          <p:nvPr/>
        </p:nvSpPr>
        <p:spPr>
          <a:xfrm>
            <a:off x="10019507" y="4620307"/>
            <a:ext cx="213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one of the two values</a:t>
            </a:r>
          </a:p>
        </p:txBody>
      </p:sp>
    </p:spTree>
    <p:extLst>
      <p:ext uri="{BB962C8B-B14F-4D97-AF65-F5344CB8AC3E}">
        <p14:creationId xmlns:p14="http://schemas.microsoft.com/office/powerpoint/2010/main" val="33112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A4F-56B8-4546-B401-22E7495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2E8-AC66-40DA-ADF9-DE8A392C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different expression if the number is even or odd: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Provide a default value if the input is invalid: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Boolean variable (flag) as the condition: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27ED-06C7-419E-B5F4-5B22F4C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BBE7D-9BCC-4475-A1A9-5290DB07B1BE}"/>
              </a:ext>
            </a:extLst>
          </p:cNvPr>
          <p:cNvSpPr txBox="1"/>
          <p:nvPr/>
        </p:nvSpPr>
        <p:spPr>
          <a:xfrm>
            <a:off x="1827212" y="2209800"/>
            <a:ext cx="853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answer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78AA-A5C1-42CC-AD22-F0414F0642B9}"/>
              </a:ext>
            </a:extLst>
          </p:cNvPr>
          <p:cNvSpPr txBox="1"/>
          <p:nvPr/>
        </p:nvSpPr>
        <p:spPr>
          <a:xfrm>
            <a:off x="1751012" y="3702915"/>
            <a:ext cx="86868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double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height = (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&gt;=</a:t>
            </a:r>
            <a:r>
              <a:rPr lang="en-US" dirty="0">
                <a:solidFill>
                  <a:srgbClr val="99CC00"/>
                </a:solidFill>
              </a:rPr>
              <a:t> 0.0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DD80B-C8D0-4B48-8384-EA2D24ED08B0}"/>
              </a:ext>
            </a:extLst>
          </p:cNvPr>
          <p:cNvSpPr txBox="1"/>
          <p:nvPr/>
        </p:nvSpPr>
        <p:spPr>
          <a:xfrm>
            <a:off x="3204281" y="5356723"/>
            <a:ext cx="578026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adult = ...;</a:t>
            </a:r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adult ? </a:t>
            </a:r>
            <a:r>
              <a:rPr lang="en-US" dirty="0">
                <a:solidFill>
                  <a:srgbClr val="99CC00"/>
                </a:solidFill>
              </a:rPr>
              <a:t>5.0m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2.5m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555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3609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0DE-EEB9-495D-9313-A82E746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Equality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69B6-979B-43AE-8ACF-B7785E40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test if a variable equals one of several values</a:t>
            </a:r>
          </a:p>
          <a:p>
            <a:r>
              <a:rPr lang="en-US" dirty="0"/>
              <a:t>Example: Convert a month number to its equivalent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will be a number between 1 and 12 (input)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“January”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12,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“December”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3359-C3F7-476C-9D8B-FDB61B98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12C9-B380-4249-AC4D-251C2B908717}"/>
              </a:ext>
            </a:extLst>
          </p:cNvPr>
          <p:cNvSpPr txBox="1"/>
          <p:nvPr/>
        </p:nvSpPr>
        <p:spPr>
          <a:xfrm>
            <a:off x="989012" y="2743200"/>
            <a:ext cx="303431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month;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53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313-3B26-418E-9E3C-3F78CDA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1F1A-6407-4CE4-988D-A0D5C28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181599" cy="4754564"/>
          </a:xfrm>
        </p:spPr>
        <p:txBody>
          <a:bodyPr/>
          <a:lstStyle/>
          <a:p>
            <a:r>
              <a:rPr lang="en-US" dirty="0"/>
              <a:t>One way to do it: An </a:t>
            </a:r>
            <a:r>
              <a:rPr lang="en-US" dirty="0">
                <a:latin typeface="Consolas" panose="020B0609020204030204" pitchFamily="49" charset="0"/>
              </a:rPr>
              <a:t>else-if</a:t>
            </a:r>
            <a:r>
              <a:rPr lang="en-US" dirty="0"/>
              <a:t> statement for each possible value</a:t>
            </a:r>
          </a:p>
          <a:p>
            <a:r>
              <a:rPr lang="en-US" dirty="0"/>
              <a:t>Lots of repetition: Each condition starts with </a:t>
            </a:r>
            <a:r>
              <a:rPr lang="en-US" dirty="0">
                <a:latin typeface="Consolas" panose="020B0609020204030204" pitchFamily="49" charset="0"/>
              </a:rPr>
              <a:t>month ==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8A14-FBF2-449E-AAE6-1E53FA76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265D-72C9-46C0-BA9F-AEDB21070FE0}"/>
              </a:ext>
            </a:extLst>
          </p:cNvPr>
          <p:cNvSpPr txBox="1"/>
          <p:nvPr/>
        </p:nvSpPr>
        <p:spPr>
          <a:xfrm>
            <a:off x="5637212" y="1335387"/>
            <a:ext cx="4648200" cy="5386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"January"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"February"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...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"December"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"Error!"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DEE70-27CE-4CD3-B541-8CB90564EDFE}"/>
              </a:ext>
            </a:extLst>
          </p:cNvPr>
          <p:cNvSpPr txBox="1"/>
          <p:nvPr/>
        </p:nvSpPr>
        <p:spPr>
          <a:xfrm>
            <a:off x="9447212" y="3505200"/>
            <a:ext cx="258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statements for values 3 to 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02CDF-2DAE-4EC4-A5C5-2DAB96711466}"/>
              </a:ext>
            </a:extLst>
          </p:cNvPr>
          <p:cNvCxnSpPr/>
          <p:nvPr/>
        </p:nvCxnSpPr>
        <p:spPr>
          <a:xfrm flipH="1">
            <a:off x="6323012" y="3810000"/>
            <a:ext cx="3124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7ED-7544-45B1-8226-D38D145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AABF-867F-435B-8373-5B8A8652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73776"/>
          </a:xfrm>
        </p:spPr>
        <p:txBody>
          <a:bodyPr/>
          <a:lstStyle/>
          <a:p>
            <a:r>
              <a:rPr lang="en-US" dirty="0"/>
              <a:t>Simplifies this type of comparison: one variable, multiple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D578-88AA-42BE-B070-7236674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B1AE8-5632-4661-8073-C94ADBF18A79}"/>
              </a:ext>
            </a:extLst>
          </p:cNvPr>
          <p:cNvSpPr txBox="1"/>
          <p:nvPr/>
        </p:nvSpPr>
        <p:spPr>
          <a:xfrm>
            <a:off x="1522412" y="2045376"/>
            <a:ext cx="4267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(&lt;variable name&gt;)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&lt;value 1&gt;: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&lt;value 2&gt;: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7165D-66E8-4958-BA26-3DAD3F665076}"/>
              </a:ext>
            </a:extLst>
          </p:cNvPr>
          <p:cNvSpPr txBox="1"/>
          <p:nvPr/>
        </p:nvSpPr>
        <p:spPr>
          <a:xfrm>
            <a:off x="5929514" y="2420144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a constant, not a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1D1FF-4E70-4181-BC5A-08DDB42120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23323" y="2650977"/>
            <a:ext cx="1906191" cy="18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AEE5B-5EA1-48F9-ADF9-770C4B57D653}"/>
              </a:ext>
            </a:extLst>
          </p:cNvPr>
          <p:cNvSpPr txBox="1"/>
          <p:nvPr/>
        </p:nvSpPr>
        <p:spPr>
          <a:xfrm>
            <a:off x="5867815" y="3069473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746E2-3833-4A2E-A93D-025EBB0B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13212" y="3272954"/>
            <a:ext cx="1754603" cy="2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C79ECE-0BC7-4B3D-A15A-12E4F9F940CF}"/>
              </a:ext>
            </a:extLst>
          </p:cNvPr>
          <p:cNvSpPr txBox="1"/>
          <p:nvPr/>
        </p:nvSpPr>
        <p:spPr>
          <a:xfrm>
            <a:off x="5851651" y="3658183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the case “block” of statements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1952D-8D56-48F8-BEBE-37AB35EA1D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8813" y="3650968"/>
            <a:ext cx="2652838" cy="23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5F573-B164-4EBA-A606-6C313F7C421A}"/>
              </a:ext>
            </a:extLst>
          </p:cNvPr>
          <p:cNvSpPr txBox="1"/>
          <p:nvPr/>
        </p:nvSpPr>
        <p:spPr>
          <a:xfrm>
            <a:off x="6008273" y="4222632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3120A-33CC-4D6D-9207-E3E5AFB122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13212" y="4275341"/>
            <a:ext cx="1895061" cy="17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25C93-63CA-44B0-BDF8-2C4574FC660E}"/>
              </a:ext>
            </a:extLst>
          </p:cNvPr>
          <p:cNvSpPr txBox="1"/>
          <p:nvPr/>
        </p:nvSpPr>
        <p:spPr>
          <a:xfrm>
            <a:off x="5820063" y="5408680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does not equal any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AF78E8-AE9C-49C2-B76E-A8B92208A56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89412" y="5639513"/>
            <a:ext cx="163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554CFBA-3A52-462A-9175-BB6125FA667E}"/>
              </a:ext>
            </a:extLst>
          </p:cNvPr>
          <p:cNvSpPr/>
          <p:nvPr/>
        </p:nvSpPr>
        <p:spPr>
          <a:xfrm>
            <a:off x="1460373" y="2386628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8E12D6-4562-4089-8E70-E08C3431A681}"/>
              </a:ext>
            </a:extLst>
          </p:cNvPr>
          <p:cNvSpPr/>
          <p:nvPr/>
        </p:nvSpPr>
        <p:spPr>
          <a:xfrm>
            <a:off x="1460372" y="6049064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C16B7-BDB4-4F77-B794-01B4A6E6C4B3}"/>
              </a:ext>
            </a:extLst>
          </p:cNvPr>
          <p:cNvSpPr txBox="1"/>
          <p:nvPr/>
        </p:nvSpPr>
        <p:spPr>
          <a:xfrm>
            <a:off x="144384" y="304212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FC65D-9D7C-4C0A-99C7-AFACE72484AB}"/>
              </a:ext>
            </a:extLst>
          </p:cNvPr>
          <p:cNvCxnSpPr>
            <a:stCxn id="23" idx="3"/>
          </p:cNvCxnSpPr>
          <p:nvPr/>
        </p:nvCxnSpPr>
        <p:spPr>
          <a:xfrm flipV="1">
            <a:off x="1605040" y="3188376"/>
            <a:ext cx="520127" cy="84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9EA21-3D5F-4EBC-81F4-7EC451CE219A}"/>
              </a:ext>
            </a:extLst>
          </p:cNvPr>
          <p:cNvSpPr txBox="1"/>
          <p:nvPr/>
        </p:nvSpPr>
        <p:spPr>
          <a:xfrm>
            <a:off x="6008273" y="467469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values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37061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914-A038-4411-A1DC-1DB731C0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8A92-0E40-489B-B321-53F51826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42999"/>
          </a:xfrm>
        </p:spPr>
        <p:txBody>
          <a:bodyPr/>
          <a:lstStyle/>
          <a:p>
            <a:r>
              <a:rPr lang="en-US" dirty="0"/>
              <a:t>Same result as the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statement, less repetition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C748-C0E4-4DC4-9886-68BDE791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52C55-4934-47A2-9E8F-334E3840815C}"/>
              </a:ext>
            </a:extLst>
          </p:cNvPr>
          <p:cNvSpPr txBox="1"/>
          <p:nvPr/>
        </p:nvSpPr>
        <p:spPr>
          <a:xfrm>
            <a:off x="1522412" y="2014599"/>
            <a:ext cx="4876800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"Error!"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63F5C-C627-4138-AC20-5B48A0D545F5}"/>
              </a:ext>
            </a:extLst>
          </p:cNvPr>
          <p:cNvSpPr txBox="1"/>
          <p:nvPr/>
        </p:nvSpPr>
        <p:spPr>
          <a:xfrm>
            <a:off x="6551612" y="2052935"/>
            <a:ext cx="316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test: </a:t>
            </a:r>
            <a:r>
              <a:rPr lang="en-US" dirty="0">
                <a:latin typeface="Consolas" panose="020B0609020204030204" pitchFamily="49" charset="0"/>
              </a:rPr>
              <a:t>month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8A3B7A-8DDA-484A-94FD-1BE9002AB3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56012" y="2209800"/>
            <a:ext cx="2895600" cy="7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8DEA6F-1E4A-4387-9C6C-2D1807EBAEF3}"/>
              </a:ext>
            </a:extLst>
          </p:cNvPr>
          <p:cNvSpPr txBox="1"/>
          <p:nvPr/>
        </p:nvSpPr>
        <p:spPr>
          <a:xfrm>
            <a:off x="6537498" y="2709801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1)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1480F-75B2-4304-B166-696F506A8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46412" y="2926768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3E4E88-B9E0-40DA-9968-51557DC82335}"/>
              </a:ext>
            </a:extLst>
          </p:cNvPr>
          <p:cNvSpPr txBox="1"/>
          <p:nvPr/>
        </p:nvSpPr>
        <p:spPr>
          <a:xfrm>
            <a:off x="6704013" y="50403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final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: nothing matched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B820D-4A9C-4946-A5C6-4F4331CC4906}"/>
              </a:ext>
            </a:extLst>
          </p:cNvPr>
          <p:cNvCxnSpPr>
            <a:cxnSpLocks/>
          </p:cNvCxnSpPr>
          <p:nvPr/>
        </p:nvCxnSpPr>
        <p:spPr>
          <a:xfrm flipH="1" flipV="1">
            <a:off x="3212927" y="5257357"/>
            <a:ext cx="3505200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E192B-0BA0-4D0F-BF75-B92483F04E82}"/>
              </a:ext>
            </a:extLst>
          </p:cNvPr>
          <p:cNvSpPr txBox="1"/>
          <p:nvPr/>
        </p:nvSpPr>
        <p:spPr>
          <a:xfrm>
            <a:off x="6537498" y="3716806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2)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CDF809-CE5B-4A1A-B856-9763291A0B0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46412" y="3933773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A70-0D5B-4E0A-9F9F-C6122D07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in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E7F4-9999-4C58-A5A2-9F83EA53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Unlike if-else-if,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are not required for multiple lines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B89A-6338-4385-AD35-3060A30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B4D1-1713-4669-85AE-2DB1B67DFFD7}"/>
              </a:ext>
            </a:extLst>
          </p:cNvPr>
          <p:cNvSpPr txBox="1"/>
          <p:nvPr/>
        </p:nvSpPr>
        <p:spPr>
          <a:xfrm>
            <a:off x="989012" y="2133600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05C4-02AB-4F1E-BEC7-E942B7AA73FA}"/>
              </a:ext>
            </a:extLst>
          </p:cNvPr>
          <p:cNvSpPr txBox="1"/>
          <p:nvPr/>
        </p:nvSpPr>
        <p:spPr>
          <a:xfrm>
            <a:off x="6627811" y="2424829"/>
            <a:ext cx="4648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A83AF-BB68-449A-A1A4-21F2C892CC2A}"/>
              </a:ext>
            </a:extLst>
          </p:cNvPr>
          <p:cNvSpPr txBox="1"/>
          <p:nvPr/>
        </p:nvSpPr>
        <p:spPr>
          <a:xfrm>
            <a:off x="3732212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5D5C4C-CCEC-4B4B-9A56-1DFAE3784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5412" y="4038600"/>
            <a:ext cx="10668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0B487-3BC1-41D2-84D1-2C8EFCFFA084}"/>
              </a:ext>
            </a:extLst>
          </p:cNvPr>
          <p:cNvSpPr txBox="1"/>
          <p:nvPr/>
        </p:nvSpPr>
        <p:spPr>
          <a:xfrm>
            <a:off x="3503612" y="2607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begins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34263-854B-4168-9DD5-F298A28A08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89212" y="2838280"/>
            <a:ext cx="91440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5C2F-5101-4B47-8C38-8AA7C41F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2A14-BAC1-4323-9DE7-3EAA32D0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statements define where code execution </a:t>
            </a:r>
            <a:r>
              <a:rPr lang="en-US" b="1" dirty="0"/>
              <a:t>starts</a:t>
            </a:r>
            <a:r>
              <a:rPr lang="en-US" dirty="0"/>
              <a:t>, not ends</a:t>
            </a:r>
          </a:p>
          <a:p>
            <a:r>
              <a:rPr lang="en-US" dirty="0"/>
              <a:t>If your case “block” does not end with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, execution will continue to the next line (AKA “fall-through”)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9367-80ED-413C-96E7-81A55F27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F6EC-F829-4EA4-91DF-2E0C08858073}"/>
              </a:ext>
            </a:extLst>
          </p:cNvPr>
          <p:cNvSpPr txBox="1"/>
          <p:nvPr/>
        </p:nvSpPr>
        <p:spPr>
          <a:xfrm>
            <a:off x="1065212" y="3217031"/>
            <a:ext cx="4876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067C2-D3C8-4B2F-9A33-B813FABF0971}"/>
              </a:ext>
            </a:extLst>
          </p:cNvPr>
          <p:cNvSpPr txBox="1"/>
          <p:nvPr/>
        </p:nvSpPr>
        <p:spPr>
          <a:xfrm>
            <a:off x="6329078" y="3217031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equal to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01A6D-A5DA-497B-8AA1-23CD4A759D32}"/>
              </a:ext>
            </a:extLst>
          </p:cNvPr>
          <p:cNvSpPr txBox="1"/>
          <p:nvPr/>
        </p:nvSpPr>
        <p:spPr>
          <a:xfrm>
            <a:off x="6329078" y="3886200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starts here since </a:t>
            </a:r>
            <a:r>
              <a:rPr lang="en-US" dirty="0">
                <a:latin typeface="Consolas" panose="020B0609020204030204" pitchFamily="49" charset="0"/>
              </a:rPr>
              <a:t>month ==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DDC56-7A8C-461E-9686-392B4AC88B49}"/>
              </a:ext>
            </a:extLst>
          </p:cNvPr>
          <p:cNvSpPr txBox="1"/>
          <p:nvPr/>
        </p:nvSpPr>
        <p:spPr>
          <a:xfrm>
            <a:off x="6329078" y="4434401"/>
            <a:ext cx="4699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continues, </a:t>
            </a:r>
            <a:r>
              <a:rPr lang="en-US" dirty="0">
                <a:latin typeface="Consolas" panose="020B0609020204030204" pitchFamily="49" charset="0"/>
              </a:rPr>
              <a:t>month == 2</a:t>
            </a:r>
            <a:r>
              <a:rPr lang="en-US" dirty="0"/>
              <a:t> is not tested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9D1B31-CC75-4C97-9EA7-F5676E2963F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75012" y="3429000"/>
            <a:ext cx="3054066" cy="1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7BB54-0C30-4ED8-8E1E-D4753D185130}"/>
              </a:ext>
            </a:extLst>
          </p:cNvPr>
          <p:cNvCxnSpPr>
            <a:stCxn id="7" idx="1"/>
          </p:cNvCxnSpPr>
          <p:nvPr/>
        </p:nvCxnSpPr>
        <p:spPr>
          <a:xfrm flipH="1">
            <a:off x="2665412" y="4117033"/>
            <a:ext cx="3663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12D08F-6A1E-43AC-9A03-5C3C6542117A}"/>
              </a:ext>
            </a:extLst>
          </p:cNvPr>
          <p:cNvCxnSpPr>
            <a:cxnSpLocks/>
          </p:cNvCxnSpPr>
          <p:nvPr/>
        </p:nvCxnSpPr>
        <p:spPr>
          <a:xfrm flipH="1">
            <a:off x="2665412" y="47244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BCD032-B5C0-4F1A-A98C-1314FBC786AC}"/>
              </a:ext>
            </a:extLst>
          </p:cNvPr>
          <p:cNvSpPr txBox="1"/>
          <p:nvPr/>
        </p:nvSpPr>
        <p:spPr>
          <a:xfrm>
            <a:off x="6329078" y="5351934"/>
            <a:ext cx="494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stops at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statement,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is “February”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0ED52-EEF1-4DB3-93D2-776E9E832E26}"/>
              </a:ext>
            </a:extLst>
          </p:cNvPr>
          <p:cNvCxnSpPr>
            <a:cxnSpLocks/>
          </p:cNvCxnSpPr>
          <p:nvPr/>
        </p:nvCxnSpPr>
        <p:spPr>
          <a:xfrm flipH="1" flipV="1">
            <a:off x="2817812" y="5464949"/>
            <a:ext cx="3429000" cy="59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2CC2-0E3A-43FD-89DB-81D7723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8DAE-585A-4B33-89E4-BAB558C2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095999" cy="4832092"/>
          </a:xfrm>
        </p:spPr>
        <p:txBody>
          <a:bodyPr/>
          <a:lstStyle/>
          <a:p>
            <a:r>
              <a:rPr lang="en-US" dirty="0"/>
              <a:t>Can “combine” cases that should have the same behavior</a:t>
            </a:r>
          </a:p>
          <a:p>
            <a:r>
              <a:rPr lang="en-US" dirty="0"/>
              <a:t>Regardless of which case matches, execution continues until the next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  <a:p>
            <a:r>
              <a:rPr lang="en-US" dirty="0"/>
              <a:t>Example: Initialize </a:t>
            </a:r>
            <a:r>
              <a:rPr lang="en-US" dirty="0">
                <a:latin typeface="Consolas" panose="020B0609020204030204" pitchFamily="49" charset="0"/>
              </a:rPr>
              <a:t>season</a:t>
            </a:r>
            <a:r>
              <a:rPr lang="en-US" dirty="0"/>
              <a:t> based on month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200E-81CC-45BF-87F1-802EA74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9F8B-D5A3-45BC-9A75-A7784BB17378}"/>
              </a:ext>
            </a:extLst>
          </p:cNvPr>
          <p:cNvSpPr txBox="1"/>
          <p:nvPr/>
        </p:nvSpPr>
        <p:spPr>
          <a:xfrm>
            <a:off x="6780212" y="1371600"/>
            <a:ext cx="4876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9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31903</TotalTime>
  <Words>1120</Words>
  <Application>Microsoft Office PowerPoint</Application>
  <PresentationFormat>Custom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Switch and Conditional Operator</vt:lpstr>
      <vt:lpstr>Outline</vt:lpstr>
      <vt:lpstr>Multiple Equality Comparisons</vt:lpstr>
      <vt:lpstr>Testing With If-Else-If</vt:lpstr>
      <vt:lpstr>Switch Statement Syntax</vt:lpstr>
      <vt:lpstr>Testing with a Switch Statement</vt:lpstr>
      <vt:lpstr>Multiple Statements in a Case</vt:lpstr>
      <vt:lpstr>The Importance of break</vt:lpstr>
      <vt:lpstr>Intentionally Omitting break</vt:lpstr>
      <vt:lpstr>Switch Scope – A Pitfall</vt:lpstr>
      <vt:lpstr>Limitations of Switch</vt:lpstr>
      <vt:lpstr>Outline</vt:lpstr>
      <vt:lpstr>Assignment and If Statements</vt:lpstr>
      <vt:lpstr>Conditional Operator Assignment</vt:lpstr>
      <vt:lpstr>Conditional Operator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Edward Tremel</dc:creator>
  <cp:lastModifiedBy>Tremel, Edward</cp:lastModifiedBy>
  <cp:revision>327</cp:revision>
  <dcterms:created xsi:type="dcterms:W3CDTF">2020-06-08T19:15:40Z</dcterms:created>
  <dcterms:modified xsi:type="dcterms:W3CDTF">2021-06-16T20:20:58Z</dcterms:modified>
</cp:coreProperties>
</file>