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00FF"/>
    <a:srgbClr val="FF5050"/>
    <a:srgbClr val="0099FF"/>
    <a:srgbClr val="99CC00"/>
    <a:srgbClr val="66FFCC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78" d="100"/>
          <a:sy n="78" d="100"/>
        </p:scale>
        <p:origin x="114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Constructors and </a:t>
            </a:r>
            <a:r>
              <a:rPr lang="en-US" sz="6400" dirty="0" err="1"/>
              <a:t>ToString</a:t>
            </a:r>
            <a:r>
              <a:rPr lang="en-US" sz="6400" dirty="0"/>
              <a:t>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8D5A-257A-4707-B8C1-DA834B7F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B015-FD68-42F7-A0D1-83CACD7F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carefully at instantiation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Instantiation does call a method: the </a:t>
            </a:r>
            <a:r>
              <a:rPr lang="en-US" b="1" dirty="0"/>
              <a:t>constructor</a:t>
            </a:r>
            <a:endParaRPr lang="en-US" dirty="0"/>
          </a:p>
          <a:p>
            <a:r>
              <a:rPr lang="en-US" dirty="0"/>
              <a:t>Constructor: A method that creates an instance of an object</a:t>
            </a:r>
          </a:p>
          <a:p>
            <a:r>
              <a:rPr lang="en-US" dirty="0"/>
              <a:t>If you don’t write one, C# generates a “default”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142E8-5772-4692-B8E2-BB3AEC4B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732D7-EC3C-4E20-9AA7-4BA76260F885}"/>
              </a:ext>
            </a:extLst>
          </p:cNvPr>
          <p:cNvSpPr txBox="1"/>
          <p:nvPr/>
        </p:nvSpPr>
        <p:spPr>
          <a:xfrm>
            <a:off x="3160712" y="2133600"/>
            <a:ext cx="5867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7DAE0-7E7F-4AC2-AF8D-D041F0505C45}"/>
              </a:ext>
            </a:extLst>
          </p:cNvPr>
          <p:cNvSpPr/>
          <p:nvPr/>
        </p:nvSpPr>
        <p:spPr>
          <a:xfrm>
            <a:off x="8228012" y="2082452"/>
            <a:ext cx="533400" cy="60689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1A35C-2A1D-42A1-8F83-9D9D93153EED}"/>
              </a:ext>
            </a:extLst>
          </p:cNvPr>
          <p:cNvSpPr txBox="1"/>
          <p:nvPr/>
        </p:nvSpPr>
        <p:spPr>
          <a:xfrm>
            <a:off x="3427412" y="2846033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Parentheses, just like a method call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B1912D-71E5-4EFC-9E90-3236FFBA74A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99412" y="2600469"/>
            <a:ext cx="306715" cy="349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DB168-4EDE-474E-B902-6AB938D78589}"/>
              </a:ext>
            </a:extLst>
          </p:cNvPr>
          <p:cNvSpPr txBox="1"/>
          <p:nvPr/>
        </p:nvSpPr>
        <p:spPr>
          <a:xfrm>
            <a:off x="5295591" y="321063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GetBuilding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2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AFB-C3A7-49AA-836A-C878A31B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C97E-6A2C-4B9A-B940-915E0CDD5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Method name must equal class name</a:t>
            </a:r>
          </a:p>
          <a:p>
            <a:r>
              <a:rPr lang="en-US" dirty="0"/>
              <a:t>No return type, not even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pPr lvl="1"/>
            <a:r>
              <a:rPr lang="en-US" dirty="0"/>
              <a:t>Output of method is always an instance of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81701-F914-465B-BCA6-9319D156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979A-C123-4E3C-924F-9500B406FE2F}"/>
              </a:ext>
            </a:extLst>
          </p:cNvPr>
          <p:cNvSpPr txBox="1"/>
          <p:nvPr/>
        </p:nvSpPr>
        <p:spPr>
          <a:xfrm>
            <a:off x="1598612" y="3429000"/>
            <a:ext cx="8991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2D050"/>
                </a:solidFill>
              </a:rPr>
              <a:t>//body of constructor goes here…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ADF34-338C-4E8C-919F-D94D40C19D27}"/>
              </a:ext>
            </a:extLst>
          </p:cNvPr>
          <p:cNvSpPr txBox="1"/>
          <p:nvPr/>
        </p:nvSpPr>
        <p:spPr>
          <a:xfrm>
            <a:off x="4961221" y="340231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AD82C-AC1C-4F6D-8FF0-C57094DEC8AD}"/>
              </a:ext>
            </a:extLst>
          </p:cNvPr>
          <p:cNvSpPr txBox="1"/>
          <p:nvPr/>
        </p:nvSpPr>
        <p:spPr>
          <a:xfrm>
            <a:off x="7389812" y="3429000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1042E-BFD8-4D39-85CD-1A5453A0AE50}"/>
              </a:ext>
            </a:extLst>
          </p:cNvPr>
          <p:cNvCxnSpPr/>
          <p:nvPr/>
        </p:nvCxnSpPr>
        <p:spPr>
          <a:xfrm flipH="1">
            <a:off x="5256212" y="3814465"/>
            <a:ext cx="457200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08A0D7-3032-45A2-8FF9-87105D020E76}"/>
              </a:ext>
            </a:extLst>
          </p:cNvPr>
          <p:cNvCxnSpPr>
            <a:cxnSpLocks/>
          </p:cNvCxnSpPr>
          <p:nvPr/>
        </p:nvCxnSpPr>
        <p:spPr>
          <a:xfrm flipH="1">
            <a:off x="6551612" y="3814465"/>
            <a:ext cx="885663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ED1DB4-EE85-4A9F-83AA-B7C44587F856}"/>
              </a:ext>
            </a:extLst>
          </p:cNvPr>
          <p:cNvSpPr txBox="1"/>
          <p:nvPr/>
        </p:nvSpPr>
        <p:spPr>
          <a:xfrm>
            <a:off x="303212" y="4439077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7D84C-1340-4ABF-B3BE-5F74DA7D0CF4}"/>
              </a:ext>
            </a:extLst>
          </p:cNvPr>
          <p:cNvCxnSpPr>
            <a:cxnSpLocks/>
          </p:cNvCxnSpPr>
          <p:nvPr/>
        </p:nvCxnSpPr>
        <p:spPr>
          <a:xfrm flipV="1">
            <a:off x="1370012" y="4479925"/>
            <a:ext cx="533400" cy="16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5E4CC-8177-42B7-9ECE-CF439E8A5FF3}"/>
              </a:ext>
            </a:extLst>
          </p:cNvPr>
          <p:cNvSpPr txBox="1"/>
          <p:nvPr/>
        </p:nvSpPr>
        <p:spPr>
          <a:xfrm>
            <a:off x="7461783" y="485457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1E365A-153F-49F2-BEE0-AD391F77B86D}"/>
              </a:ext>
            </a:extLst>
          </p:cNvPr>
          <p:cNvCxnSpPr/>
          <p:nvPr/>
        </p:nvCxnSpPr>
        <p:spPr>
          <a:xfrm flipH="1" flipV="1">
            <a:off x="7778695" y="4564062"/>
            <a:ext cx="68317" cy="3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B9DF0B-E414-4587-9DEB-31A0E47E4A8C}"/>
              </a:ext>
            </a:extLst>
          </p:cNvPr>
          <p:cNvSpPr txBox="1"/>
          <p:nvPr/>
        </p:nvSpPr>
        <p:spPr>
          <a:xfrm>
            <a:off x="9142412" y="481884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parameter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C7ADF6-D615-45D0-95D1-0F288401DE97}"/>
              </a:ext>
            </a:extLst>
          </p:cNvPr>
          <p:cNvCxnSpPr/>
          <p:nvPr/>
        </p:nvCxnSpPr>
        <p:spPr>
          <a:xfrm flipH="1" flipV="1">
            <a:off x="8835828" y="4611246"/>
            <a:ext cx="382784" cy="34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0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46FB-6138-4170-A174-DB20A18F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5038-36D3-4198-9C14-400608AD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24000"/>
          </a:xfrm>
        </p:spPr>
        <p:txBody>
          <a:bodyPr/>
          <a:lstStyle/>
          <a:p>
            <a:r>
              <a:rPr lang="en-US" dirty="0"/>
              <a:t>Constructor “sets up” object</a:t>
            </a:r>
          </a:p>
          <a:p>
            <a:r>
              <a:rPr lang="en-US" dirty="0"/>
              <a:t>Body of constructor: assign values to all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C5D3-3339-45D8-8629-56C9A789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860E-0E52-496B-BD13-D3EA7B060997}"/>
              </a:ext>
            </a:extLst>
          </p:cNvPr>
          <p:cNvSpPr txBox="1"/>
          <p:nvPr/>
        </p:nvSpPr>
        <p:spPr>
          <a:xfrm>
            <a:off x="1598612" y="2971800"/>
            <a:ext cx="8991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F733F-81DF-4D3D-977A-50C7890D8BFC}"/>
              </a:ext>
            </a:extLst>
          </p:cNvPr>
          <p:cNvSpPr txBox="1"/>
          <p:nvPr/>
        </p:nvSpPr>
        <p:spPr>
          <a:xfrm>
            <a:off x="3046412" y="5795034"/>
            <a:ext cx="6891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– return value is “this object”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C2DE36-395B-482F-AEBE-47DC31B1F582}"/>
              </a:ext>
            </a:extLst>
          </p:cNvPr>
          <p:cNvCxnSpPr>
            <a:cxnSpLocks/>
          </p:cNvCxnSpPr>
          <p:nvPr/>
        </p:nvCxnSpPr>
        <p:spPr>
          <a:xfrm flipH="1" flipV="1">
            <a:off x="2436812" y="5410200"/>
            <a:ext cx="6858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4DDD4B-FCBF-42BB-B591-98A3824AA9BD}"/>
              </a:ext>
            </a:extLst>
          </p:cNvPr>
          <p:cNvSpPr txBox="1"/>
          <p:nvPr/>
        </p:nvSpPr>
        <p:spPr>
          <a:xfrm>
            <a:off x="5293569" y="2918564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52D3FF-E524-4DC1-AA87-B294E7582669}"/>
              </a:ext>
            </a:extLst>
          </p:cNvPr>
          <p:cNvCxnSpPr>
            <a:stCxn id="7" idx="1"/>
          </p:cNvCxnSpPr>
          <p:nvPr/>
        </p:nvCxnSpPr>
        <p:spPr>
          <a:xfrm flipH="1">
            <a:off x="3960812" y="3149397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4F31-23D8-411C-ACCF-8A11109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8E63-781C-4FF1-B99B-BA109735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/>
              <a:t>Instantiation calls a constructor</a:t>
            </a:r>
          </a:p>
          <a:p>
            <a:r>
              <a:rPr lang="en-US" dirty="0"/>
              <a:t>Just like other method calls, arguments go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32EFB-9DE8-44DA-840C-2A59F68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ED028-C879-4400-85B7-71675EFA3427}"/>
              </a:ext>
            </a:extLst>
          </p:cNvPr>
          <p:cNvSpPr txBox="1"/>
          <p:nvPr/>
        </p:nvSpPr>
        <p:spPr>
          <a:xfrm>
            <a:off x="836612" y="312719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DCD88-7C14-4B5D-BC81-865B5AA589CE}"/>
              </a:ext>
            </a:extLst>
          </p:cNvPr>
          <p:cNvSpPr txBox="1"/>
          <p:nvPr/>
        </p:nvSpPr>
        <p:spPr>
          <a:xfrm>
            <a:off x="5942012" y="274619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argument: building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8BB1-202A-47E5-92B3-406D9F43A362}"/>
              </a:ext>
            </a:extLst>
          </p:cNvPr>
          <p:cNvSpPr txBox="1"/>
          <p:nvPr/>
        </p:nvSpPr>
        <p:spPr>
          <a:xfrm>
            <a:off x="8380412" y="2746192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argument: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E7841D-C908-4CC1-978E-E51EC84A72D6}"/>
              </a:ext>
            </a:extLst>
          </p:cNvPr>
          <p:cNvCxnSpPr/>
          <p:nvPr/>
        </p:nvCxnSpPr>
        <p:spPr>
          <a:xfrm>
            <a:off x="6475412" y="3508192"/>
            <a:ext cx="228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78E83A-10AC-410D-BB6E-7B4C4278DEDB}"/>
              </a:ext>
            </a:extLst>
          </p:cNvPr>
          <p:cNvCxnSpPr/>
          <p:nvPr/>
        </p:nvCxnSpPr>
        <p:spPr>
          <a:xfrm flipH="1">
            <a:off x="8685212" y="3508192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38E28-C99D-4B37-836E-C42E52C836BA}"/>
              </a:ext>
            </a:extLst>
          </p:cNvPr>
          <p:cNvSpPr txBox="1"/>
          <p:nvPr/>
        </p:nvSpPr>
        <p:spPr>
          <a:xfrm>
            <a:off x="1830004" y="2590800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with </a:t>
            </a:r>
            <a:r>
              <a:rPr lang="en-US" dirty="0">
                <a:latin typeface="Consolas" panose="020B0609020204030204" pitchFamily="49" charset="0"/>
              </a:rPr>
              <a:t>new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F2B3DF-159F-4E10-8666-2EEF82162EDC}"/>
              </a:ext>
            </a:extLst>
          </p:cNvPr>
          <p:cNvCxnSpPr/>
          <p:nvPr/>
        </p:nvCxnSpPr>
        <p:spPr>
          <a:xfrm>
            <a:off x="4113212" y="2974792"/>
            <a:ext cx="4572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3960812" y="5702679"/>
            <a:ext cx="43434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 Allgood East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356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B7797-35BB-426F-B14B-7B7A71CE61E1}"/>
              </a:ext>
            </a:extLst>
          </p:cNvPr>
          <p:cNvSpPr txBox="1"/>
          <p:nvPr/>
        </p:nvSpPr>
        <p:spPr>
          <a:xfrm>
            <a:off x="2379662" y="593127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2768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F611-837A-4B17-A988-C3AA1264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E6E-2C63-4CC6-A373-253FB023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same syntax for ordinary methods, e.g. in Rectangle: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like this: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2406-FBC1-43BB-847B-62F49202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64E2D-CE9D-42C9-A833-DB07BA2989A8}"/>
              </a:ext>
            </a:extLst>
          </p:cNvPr>
          <p:cNvSpPr txBox="1"/>
          <p:nvPr/>
        </p:nvSpPr>
        <p:spPr>
          <a:xfrm>
            <a:off x="1293812" y="2057400"/>
            <a:ext cx="96012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CD609-9138-4FCD-B3AD-91BA0160D54B}"/>
              </a:ext>
            </a:extLst>
          </p:cNvPr>
          <p:cNvSpPr txBox="1"/>
          <p:nvPr/>
        </p:nvSpPr>
        <p:spPr>
          <a:xfrm>
            <a:off x="3941762" y="4800600"/>
            <a:ext cx="43053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2532F-8823-418B-8EB3-786154E84C2A}"/>
              </a:ext>
            </a:extLst>
          </p:cNvPr>
          <p:cNvSpPr txBox="1"/>
          <p:nvPr/>
        </p:nvSpPr>
        <p:spPr>
          <a:xfrm>
            <a:off x="8845862" y="5182353"/>
            <a:ext cx="313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myRect</a:t>
            </a:r>
            <a:r>
              <a:rPr lang="en-US" dirty="0"/>
              <a:t> has length 15 and width 50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34C9D1-15BF-4C70-80B5-917E68E751D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075612" y="5597852"/>
            <a:ext cx="770250" cy="26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6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7941-2847-4B50-974B-3C4E82E0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Multi-Parameter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D159-2449-433B-B926-84A04368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of arguments matters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Types must match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FA0C3-F5CE-4B9E-AEFA-C233D7A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77EC4-B4D9-4D10-B017-D14E871DB0CA}"/>
              </a:ext>
            </a:extLst>
          </p:cNvPr>
          <p:cNvSpPr txBox="1"/>
          <p:nvPr/>
        </p:nvSpPr>
        <p:spPr>
          <a:xfrm>
            <a:off x="11414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D615A-09E3-4CAC-9A8B-9BEE7060A9A5}"/>
              </a:ext>
            </a:extLst>
          </p:cNvPr>
          <p:cNvSpPr txBox="1"/>
          <p:nvPr/>
        </p:nvSpPr>
        <p:spPr>
          <a:xfrm>
            <a:off x="6399212" y="2186292"/>
            <a:ext cx="43053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MultiplyBoth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E674A5-9C02-4FDB-B52C-F8D167ACAC3D}"/>
              </a:ext>
            </a:extLst>
          </p:cNvPr>
          <p:cNvCxnSpPr>
            <a:cxnSpLocks/>
          </p:cNvCxnSpPr>
          <p:nvPr/>
        </p:nvCxnSpPr>
        <p:spPr>
          <a:xfrm flipV="1">
            <a:off x="4189412" y="2638083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7CEEED-1468-4C9B-A7FD-C6818C1A3B23}"/>
              </a:ext>
            </a:extLst>
          </p:cNvPr>
          <p:cNvSpPr txBox="1"/>
          <p:nvPr/>
        </p:nvSpPr>
        <p:spPr>
          <a:xfrm>
            <a:off x="2817812" y="296784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A4EC0-C9CC-4148-9284-E4AC8B739C7E}"/>
              </a:ext>
            </a:extLst>
          </p:cNvPr>
          <p:cNvCxnSpPr>
            <a:cxnSpLocks/>
          </p:cNvCxnSpPr>
          <p:nvPr/>
        </p:nvCxnSpPr>
        <p:spPr>
          <a:xfrm flipH="1" flipV="1">
            <a:off x="4932362" y="2638082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0FD73-B9A9-4B91-97ED-73A4E860E224}"/>
              </a:ext>
            </a:extLst>
          </p:cNvPr>
          <p:cNvSpPr txBox="1"/>
          <p:nvPr/>
        </p:nvSpPr>
        <p:spPr>
          <a:xfrm>
            <a:off x="4962089" y="2953527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0666E-0224-4CD5-9427-1C9CF7F15CC5}"/>
              </a:ext>
            </a:extLst>
          </p:cNvPr>
          <p:cNvCxnSpPr>
            <a:cxnSpLocks/>
          </p:cNvCxnSpPr>
          <p:nvPr/>
        </p:nvCxnSpPr>
        <p:spPr>
          <a:xfrm flipV="1">
            <a:off x="9470822" y="2572410"/>
            <a:ext cx="152400" cy="38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1D6B82-A8BF-40B6-93C9-25927283D12D}"/>
              </a:ext>
            </a:extLst>
          </p:cNvPr>
          <p:cNvSpPr txBox="1"/>
          <p:nvPr/>
        </p:nvSpPr>
        <p:spPr>
          <a:xfrm>
            <a:off x="7879399" y="2879188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468CF6-FCEA-4F6A-9DD3-82AA7A44BFD7}"/>
              </a:ext>
            </a:extLst>
          </p:cNvPr>
          <p:cNvCxnSpPr>
            <a:cxnSpLocks/>
          </p:cNvCxnSpPr>
          <p:nvPr/>
        </p:nvCxnSpPr>
        <p:spPr>
          <a:xfrm flipH="1" flipV="1">
            <a:off x="10091134" y="2535113"/>
            <a:ext cx="257175" cy="41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DA0645-802A-4B39-9B9D-86306330E796}"/>
              </a:ext>
            </a:extLst>
          </p:cNvPr>
          <p:cNvSpPr txBox="1"/>
          <p:nvPr/>
        </p:nvSpPr>
        <p:spPr>
          <a:xfrm>
            <a:off x="10023676" y="2864873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widthFactor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CCA71-1141-4EC2-BF41-B814B465B735}"/>
              </a:ext>
            </a:extLst>
          </p:cNvPr>
          <p:cNvSpPr txBox="1"/>
          <p:nvPr/>
        </p:nvSpPr>
        <p:spPr>
          <a:xfrm>
            <a:off x="1126652" y="4514551"/>
            <a:ext cx="82443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5157A-8B92-46AC-A4AC-38CFC1E79C50}"/>
              </a:ext>
            </a:extLst>
          </p:cNvPr>
          <p:cNvSpPr txBox="1"/>
          <p:nvPr/>
        </p:nvSpPr>
        <p:spPr>
          <a:xfrm>
            <a:off x="3503612" y="52555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buildingParam</a:t>
            </a:r>
            <a:r>
              <a:rPr lang="en-US" dirty="0"/>
              <a:t>, must be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6337AC-BAAE-45B9-BE3D-DE0CE9BA24B4}"/>
              </a:ext>
            </a:extLst>
          </p:cNvPr>
          <p:cNvSpPr/>
          <p:nvPr/>
        </p:nvSpPr>
        <p:spPr>
          <a:xfrm>
            <a:off x="9606245" y="4535454"/>
            <a:ext cx="647429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C4748-C219-4B59-9FEB-39BE1AE7AFB8}"/>
              </a:ext>
            </a:extLst>
          </p:cNvPr>
          <p:cNvSpPr txBox="1"/>
          <p:nvPr/>
        </p:nvSpPr>
        <p:spPr>
          <a:xfrm>
            <a:off x="10348309" y="450961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8AF46-9CFA-4592-A0CE-824EE191E607}"/>
              </a:ext>
            </a:extLst>
          </p:cNvPr>
          <p:cNvCxnSpPr/>
          <p:nvPr/>
        </p:nvCxnSpPr>
        <p:spPr>
          <a:xfrm flipV="1">
            <a:off x="5713412" y="4876800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3B948D-7A78-43CD-91B7-A45E0312FA45}"/>
              </a:ext>
            </a:extLst>
          </p:cNvPr>
          <p:cNvSpPr txBox="1"/>
          <p:nvPr/>
        </p:nvSpPr>
        <p:spPr>
          <a:xfrm>
            <a:off x="7608131" y="5253479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numberParam</a:t>
            </a:r>
            <a:r>
              <a:rPr lang="en-US" dirty="0"/>
              <a:t>, must be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B155AA-4FFE-4B58-BE78-075E5F17E62F}"/>
              </a:ext>
            </a:extLst>
          </p:cNvPr>
          <p:cNvCxnSpPr>
            <a:cxnSpLocks/>
          </p:cNvCxnSpPr>
          <p:nvPr/>
        </p:nvCxnSpPr>
        <p:spPr>
          <a:xfrm flipH="1" flipV="1">
            <a:off x="7370067" y="4914168"/>
            <a:ext cx="509332" cy="41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b="1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14695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5561-E992-4FDB-B07D-5818B514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Constructor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7059-90CD-46C8-8A4A-13DC6711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write a constructor, C# generates a “default” one</a:t>
            </a:r>
          </a:p>
          <a:p>
            <a:pPr lvl="1"/>
            <a:r>
              <a:rPr lang="en-US" dirty="0"/>
              <a:t>Sets instance variables to their default values</a:t>
            </a:r>
          </a:p>
          <a:p>
            <a:r>
              <a:rPr lang="en-US" dirty="0"/>
              <a:t>If you do write a constructor, no “default” constructor is generated</a:t>
            </a:r>
          </a:p>
          <a:p>
            <a:pPr lvl="1"/>
            <a:r>
              <a:rPr lang="en-US" dirty="0"/>
              <a:t>Now that we’ve written a </a:t>
            </a:r>
            <a:r>
              <a:rPr lang="en-US" dirty="0" err="1"/>
              <a:t>ClassRoom</a:t>
            </a:r>
            <a:r>
              <a:rPr lang="en-US" dirty="0"/>
              <a:t> constructor, this doesn’t work: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we still want the no-argument constructor?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42AB-9CFB-4E19-875D-23BF0071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2674-0D47-4566-8471-4DCBCD741A52}"/>
              </a:ext>
            </a:extLst>
          </p:cNvPr>
          <p:cNvSpPr txBox="1"/>
          <p:nvPr/>
        </p:nvSpPr>
        <p:spPr>
          <a:xfrm>
            <a:off x="693403" y="4343400"/>
            <a:ext cx="534876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A95A09-AFBC-4167-8904-54808F3C8569}"/>
              </a:ext>
            </a:extLst>
          </p:cNvPr>
          <p:cNvSpPr/>
          <p:nvPr/>
        </p:nvSpPr>
        <p:spPr>
          <a:xfrm>
            <a:off x="6200872" y="4363900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66DB-5ABC-4BC7-AB60-8AE3FF73275E}"/>
              </a:ext>
            </a:extLst>
          </p:cNvPr>
          <p:cNvSpPr txBox="1"/>
          <p:nvPr/>
        </p:nvSpPr>
        <p:spPr>
          <a:xfrm>
            <a:off x="6756655" y="4330857"/>
            <a:ext cx="5357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Constructor requires 2 arguments</a:t>
            </a:r>
          </a:p>
        </p:txBody>
      </p:sp>
    </p:spTree>
    <p:extLst>
      <p:ext uri="{BB962C8B-B14F-4D97-AF65-F5344CB8AC3E}">
        <p14:creationId xmlns:p14="http://schemas.microsoft.com/office/powerpoint/2010/main" val="1302951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FEE-AF69-4D21-9CAA-50D9FB27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981-608B-4054-AB78-081FD9F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3D702-E885-4178-8990-9BF2ADE83607}"/>
              </a:ext>
            </a:extLst>
          </p:cNvPr>
          <p:cNvSpPr txBox="1"/>
          <p:nvPr/>
        </p:nvSpPr>
        <p:spPr>
          <a:xfrm>
            <a:off x="1674812" y="1447800"/>
            <a:ext cx="89916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0AEEB-78C9-4FF8-BBEA-C0D1FA191574}"/>
              </a:ext>
            </a:extLst>
          </p:cNvPr>
          <p:cNvSpPr txBox="1"/>
          <p:nvPr/>
        </p:nvSpPr>
        <p:spPr>
          <a:xfrm>
            <a:off x="5484812" y="1482247"/>
            <a:ext cx="529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variables hidden to save 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1C5A4-CB4A-41C2-83EB-228A062D1E57}"/>
              </a:ext>
            </a:extLst>
          </p:cNvPr>
          <p:cNvCxnSpPr>
            <a:stCxn id="6" idx="1"/>
          </p:cNvCxnSpPr>
          <p:nvPr/>
        </p:nvCxnSpPr>
        <p:spPr>
          <a:xfrm flipH="1">
            <a:off x="4152055" y="1713080"/>
            <a:ext cx="1332757" cy="432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664E0D-7C6A-4405-ACBD-69A31814B2A2}"/>
              </a:ext>
            </a:extLst>
          </p:cNvPr>
          <p:cNvSpPr txBox="1"/>
          <p:nvPr/>
        </p:nvSpPr>
        <p:spPr>
          <a:xfrm>
            <a:off x="5637212" y="4090792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7E8652-294D-4530-8583-AC77BCD8AB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5212" y="4321625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E1ECD8-894A-446C-996C-C31F4E42FD3E}"/>
              </a:ext>
            </a:extLst>
          </p:cNvPr>
          <p:cNvSpPr txBox="1"/>
          <p:nvPr/>
        </p:nvSpPr>
        <p:spPr>
          <a:xfrm>
            <a:off x="6094412" y="5144920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C#’s default constructor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57FE2A-5F04-4DDC-B2F8-7BEE7B075F1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27612" y="5144920"/>
            <a:ext cx="10668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DD7CA1-BBD5-44B4-B3A3-B4E8C6F355D8}"/>
              </a:ext>
            </a:extLst>
          </p:cNvPr>
          <p:cNvCxnSpPr>
            <a:stCxn id="11" idx="1"/>
          </p:cNvCxnSpPr>
          <p:nvPr/>
        </p:nvCxnSpPr>
        <p:spPr>
          <a:xfrm flipH="1">
            <a:off x="4646612" y="5375753"/>
            <a:ext cx="1447800" cy="110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4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F7F-D16C-4648-AAC5-B9C504B8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Constructor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560B-C42D-49C4-B204-23A539D6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Instantiation calls the constructor that matches the arguments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40C2E-3800-4EF7-B0E2-C3CFFA63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935F-7B08-40A1-A23A-FFB996B21EE5}"/>
              </a:ext>
            </a:extLst>
          </p:cNvPr>
          <p:cNvSpPr txBox="1"/>
          <p:nvPr/>
        </p:nvSpPr>
        <p:spPr>
          <a:xfrm>
            <a:off x="836612" y="2209800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csci</a:t>
            </a:r>
            <a:r>
              <a:rPr lang="en-US" dirty="0">
                <a:solidFill>
                  <a:srgbClr val="92D050"/>
                </a:solidFill>
              </a:rPr>
              <a:t> has building = "Allgood East" and number = 356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en-US" dirty="0" err="1">
                <a:solidFill>
                  <a:srgbClr val="92D050"/>
                </a:solidFill>
              </a:rPr>
              <a:t>english</a:t>
            </a:r>
            <a:r>
              <a:rPr lang="en-US" dirty="0">
                <a:solidFill>
                  <a:srgbClr val="92D050"/>
                </a:solidFill>
              </a:rPr>
              <a:t> has building = null and number = 0;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6C145-E242-4A44-B345-59EA5036B3CE}"/>
              </a:ext>
            </a:extLst>
          </p:cNvPr>
          <p:cNvSpPr txBox="1"/>
          <p:nvPr/>
        </p:nvSpPr>
        <p:spPr>
          <a:xfrm>
            <a:off x="9553574" y="24339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string, int</a:t>
            </a:r>
            <a:r>
              <a:rPr lang="en-US" dirty="0"/>
              <a:t>: Matches first 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AF0FC-27DF-4015-BB75-A0F42BC1456F}"/>
              </a:ext>
            </a:extLst>
          </p:cNvPr>
          <p:cNvCxnSpPr/>
          <p:nvPr/>
        </p:nvCxnSpPr>
        <p:spPr>
          <a:xfrm flipH="1">
            <a:off x="7923212" y="2667000"/>
            <a:ext cx="1600200" cy="367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5C2BCC-8BE4-43B3-B1A2-79ABB2573F2E}"/>
              </a:ext>
            </a:extLst>
          </p:cNvPr>
          <p:cNvCxnSpPr/>
          <p:nvPr/>
        </p:nvCxnSpPr>
        <p:spPr>
          <a:xfrm flipH="1">
            <a:off x="8685212" y="2667000"/>
            <a:ext cx="838201" cy="36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E8F88D-6205-4CDB-A79C-7A63DC385B66}"/>
              </a:ext>
            </a:extLst>
          </p:cNvPr>
          <p:cNvSpPr txBox="1"/>
          <p:nvPr/>
        </p:nvSpPr>
        <p:spPr>
          <a:xfrm>
            <a:off x="8543924" y="3764616"/>
            <a:ext cx="328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arguments: matches second constructor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8BD59-5CBC-48DD-A098-22B3957ED109}"/>
              </a:ext>
            </a:extLst>
          </p:cNvPr>
          <p:cNvCxnSpPr>
            <a:cxnSpLocks/>
          </p:cNvCxnSpPr>
          <p:nvPr/>
        </p:nvCxnSpPr>
        <p:spPr>
          <a:xfrm flipH="1">
            <a:off x="6780212" y="3962400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9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b="1" dirty="0" err="1"/>
              <a:t>ToString</a:t>
            </a:r>
            <a:r>
              <a:rPr lang="en-US" b="1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1033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EA1-59CF-4FDD-A38F-C6171B2F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Numbers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FF2A-E876-464C-8761-2901449EC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String interpolation uses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“behind the scenes”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 returns the object converted to a string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C# datatypes already have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defined, but your classes need their own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F5CA-7949-4C7F-A44A-1D378902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4147A-670E-459B-804E-473E9A214FB3}"/>
              </a:ext>
            </a:extLst>
          </p:cNvPr>
          <p:cNvSpPr txBox="1"/>
          <p:nvPr/>
        </p:nvSpPr>
        <p:spPr>
          <a:xfrm>
            <a:off x="2894012" y="2895600"/>
            <a:ext cx="7337265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num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intText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num.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{num}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$"num is 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99CCFF"/>
                </a:solidFill>
                <a:latin typeface="Consolas" panose="020B0609020204030204" pitchFamily="49" charset="0"/>
              </a:rPr>
              <a:t>num.ToString</a:t>
            </a:r>
            <a:r>
              <a:rPr lang="en-US" sz="2200" dirty="0">
                <a:solidFill>
                  <a:srgbClr val="99CCFF"/>
                </a:solidFill>
                <a:latin typeface="Consolas" panose="020B0609020204030204" pitchFamily="49" charset="0"/>
              </a:rPr>
              <a:t>()}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75A8B-12F3-41CB-A3B5-5C438AAD21E5}"/>
              </a:ext>
            </a:extLst>
          </p:cNvPr>
          <p:cNvSpPr txBox="1"/>
          <p:nvPr/>
        </p:nvSpPr>
        <p:spPr>
          <a:xfrm>
            <a:off x="485997" y="3276600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 “42”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BC898E-E692-4BD2-BA91-430E56F43C6B}"/>
              </a:ext>
            </a:extLst>
          </p:cNvPr>
          <p:cNvCxnSpPr>
            <a:cxnSpLocks/>
          </p:cNvCxnSpPr>
          <p:nvPr/>
        </p:nvCxnSpPr>
        <p:spPr>
          <a:xfrm>
            <a:off x="2236895" y="3505344"/>
            <a:ext cx="685800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51D2AD-382F-4D52-9591-98F0748861C7}"/>
              </a:ext>
            </a:extLst>
          </p:cNvPr>
          <p:cNvSpPr txBox="1"/>
          <p:nvPr/>
        </p:nvSpPr>
        <p:spPr>
          <a:xfrm>
            <a:off x="8669916" y="3027123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same as this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CF7260-8855-487D-8A1D-1E3E4F4AD863}"/>
              </a:ext>
            </a:extLst>
          </p:cNvPr>
          <p:cNvCxnSpPr>
            <a:cxnSpLocks/>
          </p:cNvCxnSpPr>
          <p:nvPr/>
        </p:nvCxnSpPr>
        <p:spPr>
          <a:xfrm flipH="1">
            <a:off x="7982415" y="3276600"/>
            <a:ext cx="702797" cy="46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1A06-285D-4B65-B96A-96CBF03A3FA9}"/>
              </a:ext>
            </a:extLst>
          </p:cNvPr>
          <p:cNvCxnSpPr>
            <a:cxnSpLocks/>
          </p:cNvCxnSpPr>
          <p:nvPr/>
        </p:nvCxnSpPr>
        <p:spPr>
          <a:xfrm flipH="1">
            <a:off x="8913812" y="3748882"/>
            <a:ext cx="304800" cy="240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F840-9ACB-41DA-9990-A0DCE197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7FC0-AAB2-4D61-A53E-4FAE8422F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of a </a:t>
            </a:r>
            <a:r>
              <a:rPr lang="en-US" dirty="0" err="1"/>
              <a:t>ToString</a:t>
            </a:r>
            <a:r>
              <a:rPr lang="en-US" dirty="0"/>
              <a:t> method is always the same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Body of </a:t>
            </a:r>
            <a:r>
              <a:rPr lang="en-US" dirty="0" err="1"/>
              <a:t>ToString</a:t>
            </a:r>
            <a:r>
              <a:rPr lang="en-US" dirty="0"/>
              <a:t>: return a string representation of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DAD7A-4C38-4A14-90B3-BF2A27A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0AFA5-EA15-4B8D-A7A5-D4BA27907258}"/>
              </a:ext>
            </a:extLst>
          </p:cNvPr>
          <p:cNvSpPr txBox="1"/>
          <p:nvPr/>
        </p:nvSpPr>
        <p:spPr>
          <a:xfrm>
            <a:off x="3008312" y="3048000"/>
            <a:ext cx="617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override string 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 + </a:t>
            </a:r>
            <a:r>
              <a:rPr lang="en-US" dirty="0">
                <a:solidFill>
                  <a:srgbClr val="FF5050"/>
                </a:solidFill>
              </a:rPr>
              <a:t>" "</a:t>
            </a:r>
            <a:r>
              <a:rPr lang="en-US" dirty="0">
                <a:solidFill>
                  <a:schemeClr val="tx1"/>
                </a:solidFill>
              </a:rPr>
              <a:t> +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28A3F-7D01-420A-8CCF-25AC95E1EFF5}"/>
              </a:ext>
            </a:extLst>
          </p:cNvPr>
          <p:cNvSpPr txBox="1"/>
          <p:nvPr/>
        </p:nvSpPr>
        <p:spPr>
          <a:xfrm>
            <a:off x="6059421" y="319816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ED155-D681-4687-BA7E-497F0C945DF3}"/>
              </a:ext>
            </a:extLst>
          </p:cNvPr>
          <p:cNvSpPr txBox="1"/>
          <p:nvPr/>
        </p:nvSpPr>
        <p:spPr>
          <a:xfrm>
            <a:off x="375146" y="2099101"/>
            <a:ext cx="526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override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/>
              <a:t> is defined in parent class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5E06B5-97CA-4B22-AB83-1E3A03C96346}"/>
              </a:ext>
            </a:extLst>
          </p:cNvPr>
          <p:cNvCxnSpPr/>
          <p:nvPr/>
        </p:nvCxnSpPr>
        <p:spPr>
          <a:xfrm>
            <a:off x="3275012" y="2817812"/>
            <a:ext cx="1295400" cy="106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A4369D-E8B4-4B48-99EF-FED9127CEC23}"/>
              </a:ext>
            </a:extLst>
          </p:cNvPr>
          <p:cNvSpPr txBox="1"/>
          <p:nvPr/>
        </p:nvSpPr>
        <p:spPr>
          <a:xfrm>
            <a:off x="989012" y="4004102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must be public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7EB3D-4993-40B0-A0A2-64C99B72B6BC}"/>
              </a:ext>
            </a:extLst>
          </p:cNvPr>
          <p:cNvCxnSpPr>
            <a:cxnSpLocks/>
          </p:cNvCxnSpPr>
          <p:nvPr/>
        </p:nvCxnSpPr>
        <p:spPr>
          <a:xfrm flipV="1">
            <a:off x="2741612" y="4114800"/>
            <a:ext cx="609600" cy="98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342381-F972-4156-B1E2-2DACF68CCDB6}"/>
              </a:ext>
            </a:extLst>
          </p:cNvPr>
          <p:cNvCxnSpPr/>
          <p:nvPr/>
        </p:nvCxnSpPr>
        <p:spPr>
          <a:xfrm flipH="1">
            <a:off x="6399212" y="35814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B37B1C-2FFC-443F-8254-AB8866386310}"/>
              </a:ext>
            </a:extLst>
          </p:cNvPr>
          <p:cNvSpPr txBox="1"/>
          <p:nvPr/>
        </p:nvSpPr>
        <p:spPr>
          <a:xfrm>
            <a:off x="8342290" y="319816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0583A6-F9E3-46C3-AD9E-844BC8AF0182}"/>
              </a:ext>
            </a:extLst>
          </p:cNvPr>
          <p:cNvCxnSpPr>
            <a:cxnSpLocks/>
          </p:cNvCxnSpPr>
          <p:nvPr/>
        </p:nvCxnSpPr>
        <p:spPr>
          <a:xfrm flipH="1">
            <a:off x="8342290" y="35814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C63CEE-C486-46AC-8775-45C428826A93}"/>
              </a:ext>
            </a:extLst>
          </p:cNvPr>
          <p:cNvSpPr txBox="1"/>
          <p:nvPr/>
        </p:nvSpPr>
        <p:spPr>
          <a:xfrm>
            <a:off x="4896248" y="510978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concatenation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5D8D2-736F-4B52-B9C7-BCC3938FBAE5}"/>
              </a:ext>
            </a:extLst>
          </p:cNvPr>
          <p:cNvCxnSpPr>
            <a:cxnSpLocks/>
          </p:cNvCxnSpPr>
          <p:nvPr/>
        </p:nvCxnSpPr>
        <p:spPr>
          <a:xfrm flipV="1">
            <a:off x="6925203" y="4953000"/>
            <a:ext cx="2360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731898-FD25-48B0-A771-D0E9149D1DB0}"/>
              </a:ext>
            </a:extLst>
          </p:cNvPr>
          <p:cNvCxnSpPr>
            <a:cxnSpLocks/>
          </p:cNvCxnSpPr>
          <p:nvPr/>
        </p:nvCxnSpPr>
        <p:spPr>
          <a:xfrm flipV="1">
            <a:off x="6018212" y="4953000"/>
            <a:ext cx="228601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EDEA2C-ED08-4C9D-8746-B6B9A4D34729}"/>
              </a:ext>
            </a:extLst>
          </p:cNvPr>
          <p:cNvSpPr txBox="1"/>
          <p:nvPr/>
        </p:nvSpPr>
        <p:spPr>
          <a:xfrm>
            <a:off x="9125633" y="4245474"/>
            <a:ext cx="3063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Automatically calls </a:t>
            </a:r>
            <a:r>
              <a:rPr lang="en-US" dirty="0" err="1">
                <a:latin typeface="Consolas" panose="020B0609020204030204" pitchFamily="49" charset="0"/>
              </a:rPr>
              <a:t>number.ToString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17C355-58F9-4AE7-A94E-7C93AC23E372}"/>
              </a:ext>
            </a:extLst>
          </p:cNvPr>
          <p:cNvCxnSpPr>
            <a:cxnSpLocks/>
          </p:cNvCxnSpPr>
          <p:nvPr/>
        </p:nvCxnSpPr>
        <p:spPr>
          <a:xfrm flipH="1">
            <a:off x="8228012" y="4495800"/>
            <a:ext cx="897622" cy="16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7860-5F8C-47FF-ACC9-01C6DF13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D3C4-8076-4FB4-AD72-30DCBDB9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will be called automatically when your object needs to be converted to a string</a:t>
            </a:r>
          </a:p>
          <a:p>
            <a:r>
              <a:rPr lang="en-US" dirty="0"/>
              <a:t>Can also call it “explicitly” like any other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A04F3-55AA-4CE6-BC55-83A66774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27B63-F5DE-4897-8B19-D32450BD01DA}"/>
              </a:ext>
            </a:extLst>
          </p:cNvPr>
          <p:cNvSpPr txBox="1"/>
          <p:nvPr/>
        </p:nvSpPr>
        <p:spPr>
          <a:xfrm>
            <a:off x="836612" y="3268329"/>
            <a:ext cx="9982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classroom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csci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"The classroom is "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 err="1">
                <a:solidFill>
                  <a:schemeClr val="tx1"/>
                </a:solidFill>
              </a:rPr>
              <a:t>csci.</a:t>
            </a:r>
            <a:r>
              <a:rPr lang="en-US" dirty="0" err="1">
                <a:solidFill>
                  <a:srgbClr val="CC9900"/>
                </a:solidFill>
              </a:rPr>
              <a:t>ToString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918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417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C3C-56AC-48E5-A969-9AF23B41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Lab Activity?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00B70-93C0-4391-BD7B-9DDF3FDF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B94D6-13F7-4126-A323-B4928A9BA0A0}"/>
              </a:ext>
            </a:extLst>
          </p:cNvPr>
          <p:cNvSpPr txBox="1"/>
          <p:nvPr/>
        </p:nvSpPr>
        <p:spPr>
          <a:xfrm>
            <a:off x="1562849" y="1504763"/>
            <a:ext cx="9063126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$"Length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myRect.GetWidth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18A86-27A2-49C9-8EE7-7013A525F720}"/>
              </a:ext>
            </a:extLst>
          </p:cNvPr>
          <p:cNvSpPr/>
          <p:nvPr/>
        </p:nvSpPr>
        <p:spPr>
          <a:xfrm>
            <a:off x="4779962" y="5410200"/>
            <a:ext cx="2628900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Length is 0</a:t>
            </a:r>
          </a:p>
          <a:p>
            <a:r>
              <a:rPr lang="en-US" dirty="0">
                <a:latin typeface="Consolas" panose="020B0609020204030204" pitchFamily="49" charset="0"/>
              </a:rPr>
              <a:t>Width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22093-E21A-48B2-B61A-5FA5F28071F1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1E8A-4B1D-43A1-B02A-D3450A0B08AE}"/>
              </a:ext>
            </a:extLst>
          </p:cNvPr>
          <p:cNvSpPr txBox="1"/>
          <p:nvPr/>
        </p:nvSpPr>
        <p:spPr>
          <a:xfrm>
            <a:off x="8312019" y="2743200"/>
            <a:ext cx="360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SetLength</a:t>
            </a:r>
            <a:r>
              <a:rPr lang="en-US" dirty="0"/>
              <a:t> or </a:t>
            </a:r>
            <a:r>
              <a:rPr lang="en-US" dirty="0" err="1"/>
              <a:t>SetWidth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C4EA2-F490-4583-92BC-1516088E3EDD}"/>
              </a:ext>
            </a:extLst>
          </p:cNvPr>
          <p:cNvCxnSpPr>
            <a:cxnSpLocks/>
          </p:cNvCxnSpPr>
          <p:nvPr/>
        </p:nvCxnSpPr>
        <p:spPr>
          <a:xfrm flipH="1">
            <a:off x="7694612" y="3124200"/>
            <a:ext cx="61740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F88-E1F1-4CB4-A53D-8D365B4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D3DE-A6A0-4282-B9D1-BAAD6031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</a:t>
            </a:r>
            <a:r>
              <a:rPr lang="en-US" dirty="0"/>
              <a:t> variables have </a:t>
            </a:r>
            <a:r>
              <a:rPr lang="en-US" b="1" dirty="0"/>
              <a:t>no</a:t>
            </a:r>
            <a:r>
              <a:rPr lang="en-US" dirty="0"/>
              <a:t> default value: you must assign them a value before using them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Instance</a:t>
            </a:r>
            <a:r>
              <a:rPr lang="en-US" dirty="0"/>
              <a:t> variables (in an object) have default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F7E5A-CBCB-4D17-8D81-541A51D4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23E56-C87B-41F1-B978-870F90C39D29}"/>
              </a:ext>
            </a:extLst>
          </p:cNvPr>
          <p:cNvSpPr txBox="1"/>
          <p:nvPr/>
        </p:nvSpPr>
        <p:spPr>
          <a:xfrm>
            <a:off x="1141412" y="2667000"/>
            <a:ext cx="3998163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myVar1;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myVar2 = myVar1 +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5CA4E3-EB87-4C7F-B90A-66BC7AB94314}"/>
              </a:ext>
            </a:extLst>
          </p:cNvPr>
          <p:cNvSpPr/>
          <p:nvPr/>
        </p:nvSpPr>
        <p:spPr>
          <a:xfrm>
            <a:off x="5307273" y="2893665"/>
            <a:ext cx="558539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EAE80-F4B0-4859-BC57-9C12D4B72241}"/>
              </a:ext>
            </a:extLst>
          </p:cNvPr>
          <p:cNvSpPr txBox="1"/>
          <p:nvPr/>
        </p:nvSpPr>
        <p:spPr>
          <a:xfrm>
            <a:off x="6053974" y="2853332"/>
            <a:ext cx="5803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use unassigned variable myVar1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067FEC6-B116-440B-A6F6-DCE516361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2232"/>
              </p:ext>
            </p:extLst>
          </p:nvPr>
        </p:nvGraphicFramePr>
        <p:xfrm>
          <a:off x="4341812" y="4275878"/>
          <a:ext cx="4114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930633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250965084"/>
                    </a:ext>
                  </a:extLst>
                </a:gridCol>
              </a:tblGrid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68622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/>
                        <a:t>Numeric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98608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928007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18651"/>
                  </a:ext>
                </a:extLst>
              </a:tr>
              <a:tr h="3298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'\0'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1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85E0-98F3-4851-BF3B-28C0BBD8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Class: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9CBE-1836-4C3F-95A3-088B1FAF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790"/>
          </a:xfrm>
        </p:spPr>
        <p:txBody>
          <a:bodyPr/>
          <a:lstStyle/>
          <a:p>
            <a:r>
              <a:rPr lang="en-US" dirty="0"/>
              <a:t>UML diagram for the class: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F1018-3276-402D-A077-EBAC1BE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928FB-FCA4-4279-BBF6-E9AB3D628C38}"/>
              </a:ext>
            </a:extLst>
          </p:cNvPr>
          <p:cNvSpPr/>
          <p:nvPr/>
        </p:nvSpPr>
        <p:spPr>
          <a:xfrm>
            <a:off x="3532291" y="2252015"/>
            <a:ext cx="5124243" cy="3158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ClassRoom</a:t>
            </a:r>
            <a:endParaRPr lang="en-US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F15EF-24D9-402C-9268-937E01AB5DC7}"/>
              </a:ext>
            </a:extLst>
          </p:cNvPr>
          <p:cNvCxnSpPr>
            <a:cxnSpLocks/>
          </p:cNvCxnSpPr>
          <p:nvPr/>
        </p:nvCxnSpPr>
        <p:spPr>
          <a:xfrm>
            <a:off x="3532290" y="279347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1A23A-BEDF-4BAB-9D68-35FEFA978FEB}"/>
              </a:ext>
            </a:extLst>
          </p:cNvPr>
          <p:cNvSpPr txBox="1"/>
          <p:nvPr/>
        </p:nvSpPr>
        <p:spPr>
          <a:xfrm>
            <a:off x="3565627" y="2813312"/>
            <a:ext cx="2343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building: string</a:t>
            </a:r>
          </a:p>
          <a:p>
            <a:r>
              <a:rPr lang="en-US" dirty="0"/>
              <a:t>– number: 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19189-0EE1-41BE-B5FA-B0D2F9C1AA3E}"/>
              </a:ext>
            </a:extLst>
          </p:cNvPr>
          <p:cNvSpPr txBox="1"/>
          <p:nvPr/>
        </p:nvSpPr>
        <p:spPr>
          <a:xfrm>
            <a:off x="3565627" y="3737912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SetBuilding</a:t>
            </a:r>
            <a:r>
              <a:rPr lang="en-US" dirty="0"/>
              <a:t>(</a:t>
            </a:r>
            <a:r>
              <a:rPr lang="en-US" dirty="0" err="1"/>
              <a:t>buildingParam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GetBuilding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SetNumber</a:t>
            </a:r>
            <a:r>
              <a:rPr lang="en-US" dirty="0"/>
              <a:t>(</a:t>
            </a:r>
            <a:r>
              <a:rPr lang="en-US" dirty="0" err="1"/>
              <a:t>numberParam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GetNumber</a:t>
            </a:r>
            <a:r>
              <a:rPr lang="en-US" dirty="0"/>
              <a:t>() :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CCDE0-679E-4D1A-8DEA-78E36B791377}"/>
              </a:ext>
            </a:extLst>
          </p:cNvPr>
          <p:cNvCxnSpPr>
            <a:cxnSpLocks/>
          </p:cNvCxnSpPr>
          <p:nvPr/>
        </p:nvCxnSpPr>
        <p:spPr>
          <a:xfrm>
            <a:off x="3532291" y="3699807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314074"/>
            <a:ext cx="76962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SetBuilding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GetBuilding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448897" y="3198167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building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stCxn id="6" idx="1"/>
          </p:cNvCxnSpPr>
          <p:nvPr/>
        </p:nvCxnSpPr>
        <p:spPr>
          <a:xfrm flipH="1">
            <a:off x="8075612" y="3429000"/>
            <a:ext cx="373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415234" y="4745306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building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74949" y="4958031"/>
            <a:ext cx="3040285" cy="18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0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EAB-92C3-4A8B-9114-FEBF610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ClassRoom</a:t>
            </a:r>
            <a:r>
              <a:rPr lang="en-US" dirty="0"/>
              <a:t>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8E0E-4A79-409D-86DE-17CA0BBC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F9F1-9518-49BC-8EFA-88411D2ED2FE}"/>
              </a:ext>
            </a:extLst>
          </p:cNvPr>
          <p:cNvSpPr txBox="1"/>
          <p:nvPr/>
        </p:nvSpPr>
        <p:spPr>
          <a:xfrm>
            <a:off x="608012" y="1575974"/>
            <a:ext cx="76962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SetNumber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BC7DA-316D-4C9F-AA6B-8BFAE2F9CB8E}"/>
              </a:ext>
            </a:extLst>
          </p:cNvPr>
          <p:cNvSpPr txBox="1"/>
          <p:nvPr/>
        </p:nvSpPr>
        <p:spPr>
          <a:xfrm>
            <a:off x="8390682" y="1620309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accessor for number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87C251-BE7C-49D9-9DBF-107D0213AB0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08812" y="1851142"/>
            <a:ext cx="1381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74CEF-F979-44BB-A56B-4200AF282A84}"/>
              </a:ext>
            </a:extLst>
          </p:cNvPr>
          <p:cNvSpPr txBox="1"/>
          <p:nvPr/>
        </p:nvSpPr>
        <p:spPr>
          <a:xfrm>
            <a:off x="8390682" y="3124200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accessor for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1FA50D-0AF1-4755-A1AC-1532B5BACC87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94212" y="3355033"/>
            <a:ext cx="38964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1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A96-4415-4004-B0E5-04481D3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</a:t>
            </a:r>
            <a:r>
              <a:rPr lang="en-US" dirty="0" err="1"/>
              <a:t>ClassRoom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1959-AAC5-4189-A1CF-002AEF1A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F145D-C5AE-46DF-A2B8-9C332660ACF5}"/>
              </a:ext>
            </a:extLst>
          </p:cNvPr>
          <p:cNvSpPr txBox="1"/>
          <p:nvPr/>
        </p:nvSpPr>
        <p:spPr>
          <a:xfrm>
            <a:off x="684212" y="1499482"/>
            <a:ext cx="9982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$"Building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english.GetBuilding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$"Room number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english.GetNumber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E1B73-6E66-4C2B-813A-D89D443953C9}"/>
              </a:ext>
            </a:extLst>
          </p:cNvPr>
          <p:cNvSpPr txBox="1"/>
          <p:nvPr/>
        </p:nvSpPr>
        <p:spPr>
          <a:xfrm>
            <a:off x="4418012" y="3991857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this print?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775C6-0F99-4DEE-BA6E-FCD9A78CC388}"/>
              </a:ext>
            </a:extLst>
          </p:cNvPr>
          <p:cNvSpPr/>
          <p:nvPr/>
        </p:nvSpPr>
        <p:spPr>
          <a:xfrm>
            <a:off x="4779962" y="5410200"/>
            <a:ext cx="3012288" cy="8374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Building is</a:t>
            </a:r>
          </a:p>
          <a:p>
            <a:r>
              <a:rPr lang="en-US" dirty="0">
                <a:latin typeface="Consolas" panose="020B0609020204030204" pitchFamily="49" charset="0"/>
              </a:rPr>
              <a:t>Room number is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A8AE-2A87-49FC-8988-4EC39D9FD81E}"/>
              </a:ext>
            </a:extLst>
          </p:cNvPr>
          <p:cNvSpPr txBox="1"/>
          <p:nvPr/>
        </p:nvSpPr>
        <p:spPr>
          <a:xfrm>
            <a:off x="3198812" y="563880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6BFC-EDE5-424A-BB2D-C01EA168EBAB}"/>
              </a:ext>
            </a:extLst>
          </p:cNvPr>
          <p:cNvSpPr txBox="1"/>
          <p:nvPr/>
        </p:nvSpPr>
        <p:spPr>
          <a:xfrm>
            <a:off x="7747303" y="4939140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null</a:t>
            </a:r>
            <a:r>
              <a:rPr lang="en-US" dirty="0"/>
              <a:t> string prints nothing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B3537-6DD1-4891-8624-913687D34725}"/>
              </a:ext>
            </a:extLst>
          </p:cNvPr>
          <p:cNvCxnSpPr/>
          <p:nvPr/>
        </p:nvCxnSpPr>
        <p:spPr>
          <a:xfrm flipH="1">
            <a:off x="6856412" y="5181600"/>
            <a:ext cx="914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variables and default values</a:t>
            </a:r>
          </a:p>
          <a:p>
            <a:r>
              <a:rPr lang="en-US" b="1" dirty="0"/>
              <a:t>Constructors</a:t>
            </a:r>
          </a:p>
          <a:p>
            <a:pPr lvl="1"/>
            <a:r>
              <a:rPr lang="en-US" dirty="0"/>
              <a:t>Definition and usage</a:t>
            </a:r>
          </a:p>
          <a:p>
            <a:pPr lvl="1"/>
            <a:r>
              <a:rPr lang="en-US" dirty="0"/>
              <a:t>Multiple constructors</a:t>
            </a:r>
          </a:p>
          <a:p>
            <a:r>
              <a:rPr lang="en-US" dirty="0" err="1"/>
              <a:t>ToString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365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30134</TotalTime>
  <Words>1208</Words>
  <Application>Microsoft Office PowerPoint</Application>
  <PresentationFormat>Custom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Constructors and ToString Methods</vt:lpstr>
      <vt:lpstr>Outline</vt:lpstr>
      <vt:lpstr>Remember This Lab Activity?</vt:lpstr>
      <vt:lpstr>Variables and Default Values</vt:lpstr>
      <vt:lpstr>Example Class: ClassRoom</vt:lpstr>
      <vt:lpstr>ClassRoom Implementation</vt:lpstr>
      <vt:lpstr>ClassRoom Implementation</vt:lpstr>
      <vt:lpstr>Default Values for ClassRoom</vt:lpstr>
      <vt:lpstr>Outline</vt:lpstr>
      <vt:lpstr>Object Instantiation</vt:lpstr>
      <vt:lpstr>Constructor Syntax</vt:lpstr>
      <vt:lpstr>Constructor Implementation</vt:lpstr>
      <vt:lpstr>Constructor Usage</vt:lpstr>
      <vt:lpstr>Multi-Parameter Methods</vt:lpstr>
      <vt:lpstr>Multi-Parameter Methods</vt:lpstr>
      <vt:lpstr>Outline</vt:lpstr>
      <vt:lpstr>C# Constructor Rules</vt:lpstr>
      <vt:lpstr>Multiple Constructors</vt:lpstr>
      <vt:lpstr>Which Constructor is Called?</vt:lpstr>
      <vt:lpstr>Outline</vt:lpstr>
      <vt:lpstr>Converting Numbers to Strings</vt:lpstr>
      <vt:lpstr>Writing ToString</vt:lpstr>
      <vt:lpstr>Using ToString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Constructors and ToString</dc:title>
  <dc:creator>Edward Tremel</dc:creator>
  <cp:lastModifiedBy>Tremel, Edward J.</cp:lastModifiedBy>
  <cp:revision>185</cp:revision>
  <dcterms:created xsi:type="dcterms:W3CDTF">2020-06-08T19:15:40Z</dcterms:created>
  <dcterms:modified xsi:type="dcterms:W3CDTF">2021-05-26T22:43:01Z</dcterms:modified>
</cp:coreProperties>
</file>