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339" r:id="rId4"/>
    <p:sldId id="340" r:id="rId5"/>
    <p:sldId id="341" r:id="rId6"/>
    <p:sldId id="342" r:id="rId7"/>
    <p:sldId id="344" r:id="rId8"/>
    <p:sldId id="343" r:id="rId9"/>
    <p:sldId id="347" r:id="rId10"/>
    <p:sldId id="348" r:id="rId11"/>
    <p:sldId id="346" r:id="rId12"/>
    <p:sldId id="345" r:id="rId13"/>
    <p:sldId id="349" r:id="rId14"/>
    <p:sldId id="350" r:id="rId15"/>
    <p:sldId id="351" r:id="rId16"/>
    <p:sldId id="352" r:id="rId17"/>
    <p:sldId id="353" r:id="rId1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  <p:cmAuthor id="2" name="Tremel, Edward" initials="TE" lastIdx="1" clrIdx="1">
    <p:extLst>
      <p:ext uri="{19B8F6BF-5375-455C-9EA6-DF929625EA0E}">
        <p15:presenceInfo xmlns:p15="http://schemas.microsoft.com/office/powerpoint/2012/main" userId="Tremel, Edw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CC9900"/>
    <a:srgbClr val="9900FF"/>
    <a:srgbClr val="0099FF"/>
    <a:srgbClr val="FF5050"/>
    <a:srgbClr val="66FFCC"/>
    <a:srgbClr val="99CCFF"/>
    <a:srgbClr val="E7EBF5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The </a:t>
            </a:r>
            <a:r>
              <a:rPr lang="en-US" sz="6400" dirty="0">
                <a:latin typeface="Consolas" panose="020B0609020204030204" pitchFamily="49" charset="0"/>
              </a:rPr>
              <a:t>static</a:t>
            </a:r>
            <a:r>
              <a:rPr lang="en-US" sz="6400" dirty="0"/>
              <a:t> Keyword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5607-5D93-4E57-9BDE-93369F88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“Help”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F12-07F3-4DA9-A09A-F4302AD3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562599" cy="4754564"/>
          </a:xfrm>
        </p:spPr>
        <p:txBody>
          <a:bodyPr/>
          <a:lstStyle/>
          <a:p>
            <a:r>
              <a:rPr lang="en-US" dirty="0"/>
              <a:t>Class that contains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can have other methods too</a:t>
            </a:r>
          </a:p>
          <a:p>
            <a:r>
              <a:rPr lang="en-US" dirty="0"/>
              <a:t>Static methods can be called from </a:t>
            </a:r>
            <a:r>
              <a:rPr lang="en-US" dirty="0">
                <a:latin typeface="Consolas" panose="020B0609020204030204" pitchFamily="49" charset="0"/>
              </a:rPr>
              <a:t>Main</a:t>
            </a:r>
          </a:p>
          <a:p>
            <a:r>
              <a:rPr lang="en-US" dirty="0"/>
              <a:t>Define separate parts of program, or reuse code multiple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50565-9370-48D1-9CC7-F974BF7D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96E0B-6BEE-44D9-8122-8A35D89D7D80}"/>
              </a:ext>
            </a:extLst>
          </p:cNvPr>
          <p:cNvSpPr txBox="1"/>
          <p:nvPr/>
        </p:nvSpPr>
        <p:spPr>
          <a:xfrm>
            <a:off x="5865812" y="1500090"/>
            <a:ext cx="5943602" cy="47089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class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Program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/>
              <a:t>  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CC9900"/>
                </a:solidFill>
              </a:rPr>
              <a:t>Main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string</a:t>
            </a:r>
            <a:r>
              <a:rPr lang="en-US" sz="2000" dirty="0">
                <a:solidFill>
                  <a:schemeClr val="tx1"/>
                </a:solidFill>
              </a:rPr>
              <a:t>[] </a:t>
            </a:r>
            <a:r>
              <a:rPr lang="en-US" sz="2000" dirty="0" err="1">
                <a:solidFill>
                  <a:schemeClr val="tx1"/>
                </a:solidFill>
              </a:rPr>
              <a:t>args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result = </a:t>
            </a:r>
            <a:r>
              <a:rPr lang="en-US" sz="2000" dirty="0">
                <a:solidFill>
                  <a:srgbClr val="CC9900"/>
                </a:solidFill>
              </a:rPr>
              <a:t>DoPart1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99CC00"/>
                </a:solidFill>
              </a:rPr>
              <a:t>25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>
                <a:solidFill>
                  <a:srgbClr val="99CC00"/>
                </a:solidFill>
              </a:rPr>
              <a:t>35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CC9900"/>
                </a:solidFill>
              </a:rPr>
              <a:t>DoPart2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FF5050"/>
                </a:solidFill>
              </a:rPr>
              <a:t>"Hello"</a:t>
            </a:r>
            <a:r>
              <a:rPr lang="en-US" sz="2000" dirty="0">
                <a:solidFill>
                  <a:schemeClr val="tx1"/>
                </a:solidFill>
              </a:rPr>
              <a:t>, result);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000" dirty="0"/>
              <a:t>  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int </a:t>
            </a:r>
            <a:r>
              <a:rPr lang="en-US" sz="2000" dirty="0">
                <a:solidFill>
                  <a:srgbClr val="CC9900"/>
                </a:solidFill>
              </a:rPr>
              <a:t>DoPart1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a,</a:t>
            </a:r>
            <a:r>
              <a:rPr lang="en-US" sz="2000" dirty="0"/>
              <a:t> int</a:t>
            </a:r>
            <a:r>
              <a:rPr lang="en-US" sz="2000" dirty="0">
                <a:solidFill>
                  <a:schemeClr val="tx1"/>
                </a:solidFill>
              </a:rPr>
              <a:t>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000" dirty="0"/>
              <a:t>  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 </a:t>
            </a:r>
            <a:r>
              <a:rPr lang="en-US" sz="2000" dirty="0">
                <a:solidFill>
                  <a:srgbClr val="CC9900"/>
                </a:solidFill>
              </a:rPr>
              <a:t>DoPart2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string</a:t>
            </a:r>
            <a:r>
              <a:rPr lang="en-US" sz="2000" dirty="0">
                <a:solidFill>
                  <a:schemeClr val="tx1"/>
                </a:solidFill>
              </a:rPr>
              <a:t> x,</a:t>
            </a:r>
            <a:r>
              <a:rPr lang="en-US" sz="2000" dirty="0"/>
              <a:t> int</a:t>
            </a:r>
            <a:r>
              <a:rPr lang="en-US" sz="2000" dirty="0">
                <a:solidFill>
                  <a:schemeClr val="tx1"/>
                </a:solidFill>
              </a:rPr>
              <a:t> y)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2215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Declaring and using</a:t>
            </a:r>
          </a:p>
          <a:p>
            <a:pPr lvl="1"/>
            <a:r>
              <a:rPr lang="en-US" dirty="0"/>
              <a:t>Restrictions on static methods</a:t>
            </a:r>
          </a:p>
          <a:p>
            <a:r>
              <a:rPr lang="en-US" b="1" dirty="0"/>
              <a:t>Static variables</a:t>
            </a:r>
          </a:p>
          <a:p>
            <a:pPr lvl="1"/>
            <a:r>
              <a:rPr lang="en-US" dirty="0"/>
              <a:t>Constants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679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9C6E-2344-43AC-997A-B5793CD8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E5A0-4E0B-441C-9FB6-36DC793F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Stored with the class, not an object instance</a:t>
            </a:r>
          </a:p>
          <a:p>
            <a:r>
              <a:rPr lang="en-US" dirty="0"/>
              <a:t>Only one copy in entire program</a:t>
            </a:r>
          </a:p>
          <a:p>
            <a:r>
              <a:rPr lang="en-US" dirty="0"/>
              <a:t>Any object’s method will access the same variable</a:t>
            </a:r>
          </a:p>
          <a:p>
            <a:r>
              <a:rPr lang="en-US" dirty="0"/>
              <a:t>Can be public, since there is no object to “encapsulate” within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576A1-4B13-484C-9572-15A9C6C8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F5CDD-98C8-4406-BABE-362A131E5657}"/>
              </a:ext>
            </a:extLst>
          </p:cNvPr>
          <p:cNvSpPr txBox="1"/>
          <p:nvPr/>
        </p:nvSpPr>
        <p:spPr>
          <a:xfrm>
            <a:off x="303212" y="1704173"/>
            <a:ext cx="60960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050E1C-C341-4753-8B01-92FE90279D6C}"/>
              </a:ext>
            </a:extLst>
          </p:cNvPr>
          <p:cNvSpPr txBox="1"/>
          <p:nvPr/>
        </p:nvSpPr>
        <p:spPr>
          <a:xfrm>
            <a:off x="6780212" y="1841006"/>
            <a:ext cx="5333999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.NumRectangles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014DC-1199-477E-97BE-B8F69CC6F0C4}"/>
              </a:ext>
            </a:extLst>
          </p:cNvPr>
          <p:cNvSpPr txBox="1"/>
          <p:nvPr/>
        </p:nvSpPr>
        <p:spPr>
          <a:xfrm>
            <a:off x="8380412" y="13716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644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468-C57C-4F66-BD09-B1B18AEB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495F2-460E-4E35-AD79-8CB36E66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B75E5-F816-4568-A8BA-70E21884FC18}"/>
              </a:ext>
            </a:extLst>
          </p:cNvPr>
          <p:cNvSpPr txBox="1"/>
          <p:nvPr/>
        </p:nvSpPr>
        <p:spPr>
          <a:xfrm>
            <a:off x="227011" y="1358030"/>
            <a:ext cx="6858001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66FF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1D326-65D9-415E-BBCC-80D452E07FA7}"/>
              </a:ext>
            </a:extLst>
          </p:cNvPr>
          <p:cNvSpPr txBox="1"/>
          <p:nvPr/>
        </p:nvSpPr>
        <p:spPr>
          <a:xfrm>
            <a:off x="4951412" y="4540322"/>
            <a:ext cx="7010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.NumRectangles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+ </a:t>
            </a:r>
            <a:r>
              <a:rPr lang="en-US" dirty="0">
                <a:solidFill>
                  <a:srgbClr val="FF5050"/>
                </a:solidFill>
              </a:rPr>
              <a:t>" rectangle objects have been created"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5A82D-17FB-4ACB-B3E8-8DCDF856B264}"/>
              </a:ext>
            </a:extLst>
          </p:cNvPr>
          <p:cNvSpPr txBox="1"/>
          <p:nvPr/>
        </p:nvSpPr>
        <p:spPr>
          <a:xfrm>
            <a:off x="7237412" y="407865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E37B8-E6BD-441A-9169-32D45A9B8210}"/>
              </a:ext>
            </a:extLst>
          </p:cNvPr>
          <p:cNvSpPr txBox="1"/>
          <p:nvPr/>
        </p:nvSpPr>
        <p:spPr>
          <a:xfrm>
            <a:off x="7254874" y="1833265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by all Rectangle objects; stored with the Rectangle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4C8D8-BBA8-46C9-8F22-8B598A9A507B}"/>
              </a:ext>
            </a:extLst>
          </p:cNvPr>
          <p:cNvCxnSpPr/>
          <p:nvPr/>
        </p:nvCxnSpPr>
        <p:spPr>
          <a:xfrm flipH="1">
            <a:off x="6246812" y="2078798"/>
            <a:ext cx="1066800" cy="131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963F0E-C69F-4E83-8AC8-956CA82A79ED}"/>
              </a:ext>
            </a:extLst>
          </p:cNvPr>
          <p:cNvSpPr txBox="1"/>
          <p:nvPr/>
        </p:nvSpPr>
        <p:spPr>
          <a:xfrm>
            <a:off x="1049935" y="51816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Increments the single shared counter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27D265-51EF-4F90-97F9-3B42B93A54A7}"/>
              </a:ext>
            </a:extLst>
          </p:cNvPr>
          <p:cNvCxnSpPr/>
          <p:nvPr/>
        </p:nvCxnSpPr>
        <p:spPr>
          <a:xfrm flipV="1">
            <a:off x="1903412" y="4800600"/>
            <a:ext cx="76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474-E233-446F-9280-A01D44AB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F1D1-7570-4E96-897C-11898271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 keyword defines a constant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also static variables</a:t>
            </a:r>
          </a:p>
          <a:p>
            <a:pPr lvl="1"/>
            <a:r>
              <a:rPr lang="en-US" dirty="0"/>
              <a:t>Only one copy for entire program</a:t>
            </a:r>
          </a:p>
          <a:p>
            <a:pPr lvl="1"/>
            <a:r>
              <a:rPr lang="en-US" dirty="0"/>
              <a:t>Stored with the class, accessed using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8D665-6592-4311-9B78-31832C42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ECC90-33C5-4790-B0DF-00D79884888D}"/>
              </a:ext>
            </a:extLst>
          </p:cNvPr>
          <p:cNvSpPr txBox="1"/>
          <p:nvPr/>
        </p:nvSpPr>
        <p:spPr>
          <a:xfrm>
            <a:off x="402798" y="2133600"/>
            <a:ext cx="5286527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MONTHS =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currentMonth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64A49-3CA0-4121-A4B5-FCBA770C4C5D}"/>
              </a:ext>
            </a:extLst>
          </p:cNvPr>
          <p:cNvSpPr txBox="1"/>
          <p:nvPr/>
        </p:nvSpPr>
        <p:spPr>
          <a:xfrm>
            <a:off x="6399212" y="2133600"/>
            <a:ext cx="54864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numMonths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Calendar</a:t>
            </a:r>
            <a:r>
              <a:rPr lang="en-US" dirty="0" err="1">
                <a:solidFill>
                  <a:schemeClr val="tx1"/>
                </a:solidFill>
              </a:rPr>
              <a:t>.MONTHS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myCal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80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4709-8ED6-422D-B44E-DC962448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17BD-89F7-46C0-AAE7-7EE72AC19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</a:t>
            </a:r>
            <a:r>
              <a:rPr lang="en-US" i="1" dirty="0"/>
              <a:t>can</a:t>
            </a:r>
            <a:r>
              <a:rPr lang="en-US" dirty="0"/>
              <a:t> access static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E57B2-8E2D-4FF5-B8CB-2035A322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FCE9B-1794-4080-88D0-EC37C177ADCE}"/>
              </a:ext>
            </a:extLst>
          </p:cNvPr>
          <p:cNvSpPr txBox="1"/>
          <p:nvPr/>
        </p:nvSpPr>
        <p:spPr>
          <a:xfrm>
            <a:off x="2436812" y="2023641"/>
            <a:ext cx="6858001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GetNumRectangles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NumRectangles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66FF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7109-97FE-4D8A-AA21-327D5259BD97}"/>
              </a:ext>
            </a:extLst>
          </p:cNvPr>
          <p:cNvSpPr txBox="1"/>
          <p:nvPr/>
        </p:nvSpPr>
        <p:spPr>
          <a:xfrm>
            <a:off x="2436812" y="4939502"/>
            <a:ext cx="7315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GetNumRectangles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+ </a:t>
            </a:r>
            <a:r>
              <a:rPr lang="en-US" dirty="0">
                <a:solidFill>
                  <a:srgbClr val="FF5050"/>
                </a:solidFill>
              </a:rPr>
              <a:t>" rectangle objects have been created"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6B830-B4EB-4375-9098-0EA23AAADEB7}"/>
              </a:ext>
            </a:extLst>
          </p:cNvPr>
          <p:cNvSpPr txBox="1"/>
          <p:nvPr/>
        </p:nvSpPr>
        <p:spPr>
          <a:xfrm>
            <a:off x="8913812" y="2502386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Incremented in constructor, as before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FD2F13-F03B-47CD-B50D-C5043C3E6E01}"/>
              </a:ext>
            </a:extLst>
          </p:cNvPr>
          <p:cNvCxnSpPr/>
          <p:nvPr/>
        </p:nvCxnSpPr>
        <p:spPr>
          <a:xfrm flipH="1">
            <a:off x="8532812" y="2740052"/>
            <a:ext cx="381000" cy="15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3BCA1-0BD2-422A-B3CB-EBDC846C7CA3}"/>
              </a:ext>
            </a:extLst>
          </p:cNvPr>
          <p:cNvSpPr txBox="1"/>
          <p:nvPr/>
        </p:nvSpPr>
        <p:spPr>
          <a:xfrm>
            <a:off x="7313612" y="367764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access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, but can access </a:t>
            </a:r>
            <a:r>
              <a:rPr lang="en-US" dirty="0" err="1">
                <a:latin typeface="Consolas" panose="020B0609020204030204" pitchFamily="49" charset="0"/>
              </a:rPr>
              <a:t>NumRectangles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19345B-E503-4355-8F9E-B96730AD7DBB}"/>
              </a:ext>
            </a:extLst>
          </p:cNvPr>
          <p:cNvCxnSpPr>
            <a:cxnSpLocks/>
          </p:cNvCxnSpPr>
          <p:nvPr/>
        </p:nvCxnSpPr>
        <p:spPr>
          <a:xfrm flipH="1">
            <a:off x="6399212" y="3886200"/>
            <a:ext cx="914400" cy="66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5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599D-BBC0-4C78-BCCD-CE2F9BBB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Access Summary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2600A-C05D-4FAA-96DF-6FC748BE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D06F1-2AB8-4C6E-BEF8-96894B3FA426}"/>
              </a:ext>
            </a:extLst>
          </p:cNvPr>
          <p:cNvSpPr txBox="1"/>
          <p:nvPr/>
        </p:nvSpPr>
        <p:spPr>
          <a:xfrm>
            <a:off x="6094412" y="259080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 Access?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9D35C50-EAF9-4126-B1DC-630E25D3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variables and instance variables are both </a:t>
            </a:r>
            <a:r>
              <a:rPr lang="en-US" b="1" dirty="0"/>
              <a:t>fields </a:t>
            </a:r>
            <a:r>
              <a:rPr lang="en-US" dirty="0"/>
              <a:t>of a class</a:t>
            </a: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7DC799A-BCB4-4E2C-93BD-855867A0A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732023"/>
              </p:ext>
            </p:extLst>
          </p:nvPr>
        </p:nvGraphicFramePr>
        <p:xfrm>
          <a:off x="2208212" y="3124200"/>
          <a:ext cx="7239000" cy="17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18226370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9080022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85143674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Non-Static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542604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5154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Non-static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1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1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If a class is declared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, all its members must be static</a:t>
            </a:r>
          </a:p>
          <a:p>
            <a:r>
              <a:rPr lang="en-US" dirty="0"/>
              <a:t>Useful for “utility library” classes, like </a:t>
            </a:r>
            <a:r>
              <a:rPr lang="en-US" dirty="0" err="1">
                <a:latin typeface="Consolas" panose="020B0609020204030204" pitchFamily="49" charset="0"/>
              </a:rPr>
              <a:t>System.Math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B75E5-F816-4568-A8BA-70E21884FC18}"/>
              </a:ext>
            </a:extLst>
          </p:cNvPr>
          <p:cNvSpPr txBox="1"/>
          <p:nvPr/>
        </p:nvSpPr>
        <p:spPr>
          <a:xfrm>
            <a:off x="2436812" y="2743200"/>
            <a:ext cx="7315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Math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 static double </a:t>
            </a:r>
            <a:r>
              <a:rPr lang="en-US" dirty="0" err="1">
                <a:solidFill>
                  <a:srgbClr val="CC9900"/>
                </a:solidFill>
              </a:rPr>
              <a:t>Sqrt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double </a:t>
            </a:r>
            <a:r>
              <a:rPr lang="en-US" dirty="0">
                <a:solidFill>
                  <a:srgbClr val="CC9900"/>
                </a:solidFill>
              </a:rPr>
              <a:t>Pow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66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2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</a:p>
          <a:p>
            <a:pPr lvl="1"/>
            <a:r>
              <a:rPr lang="en-US" dirty="0"/>
              <a:t>Declaring and using</a:t>
            </a:r>
          </a:p>
          <a:p>
            <a:pPr lvl="1"/>
            <a:r>
              <a:rPr lang="en-US" dirty="0"/>
              <a:t>Restrictions on static methods</a:t>
            </a:r>
          </a:p>
          <a:p>
            <a:r>
              <a:rPr lang="en-US" dirty="0"/>
              <a:t>Static variables</a:t>
            </a:r>
          </a:p>
          <a:p>
            <a:pPr lvl="1"/>
            <a:r>
              <a:rPr lang="en-US" dirty="0"/>
              <a:t>Constants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8CC5-C37E-4BEF-9EC9-B2E9FC1E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Methods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5466-5047-4DFB-9B5A-9479E321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are usually called on an object (instance of a class)</a:t>
            </a:r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dirty="0"/>
              <a:t>Sometimes we call a method using the name of the class:</a:t>
            </a:r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br>
              <a:rPr lang="en-US" dirty="0"/>
            </a:br>
            <a:r>
              <a:rPr lang="en-US" dirty="0"/>
              <a:t>How does that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9CEB0-7DCD-4D11-AB44-5ED3DD99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94A8D-C369-40EB-8E97-ABCEBD726338}"/>
              </a:ext>
            </a:extLst>
          </p:cNvPr>
          <p:cNvSpPr txBox="1"/>
          <p:nvPr/>
        </p:nvSpPr>
        <p:spPr>
          <a:xfrm>
            <a:off x="3808412" y="2057400"/>
            <a:ext cx="5333999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CA7EC-29BB-48C5-9CA6-067F776B36D5}"/>
              </a:ext>
            </a:extLst>
          </p:cNvPr>
          <p:cNvSpPr txBox="1"/>
          <p:nvPr/>
        </p:nvSpPr>
        <p:spPr>
          <a:xfrm>
            <a:off x="3845446" y="4404924"/>
            <a:ext cx="4672706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Array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Resize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74E6B-19BD-4FDA-A94E-BE37F4E107EF}"/>
              </a:ext>
            </a:extLst>
          </p:cNvPr>
          <p:cNvSpPr txBox="1"/>
          <p:nvPr/>
        </p:nvSpPr>
        <p:spPr>
          <a:xfrm>
            <a:off x="1598612" y="3056383"/>
            <a:ext cx="285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B8B53-5626-4E01-9BFF-38B45CD519CF}"/>
              </a:ext>
            </a:extLst>
          </p:cNvPr>
          <p:cNvSpPr txBox="1"/>
          <p:nvPr/>
        </p:nvSpPr>
        <p:spPr>
          <a:xfrm>
            <a:off x="5585519" y="3056415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in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86344-A7D9-4C91-806A-3889717BFB01}"/>
              </a:ext>
            </a:extLst>
          </p:cNvPr>
          <p:cNvCxnSpPr/>
          <p:nvPr/>
        </p:nvCxnSpPr>
        <p:spPr>
          <a:xfrm flipV="1">
            <a:off x="3656012" y="2819400"/>
            <a:ext cx="367311" cy="30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98E007-F59D-46AD-894B-97D9783BA1F5}"/>
              </a:ext>
            </a:extLst>
          </p:cNvPr>
          <p:cNvCxnSpPr>
            <a:cxnSpLocks/>
          </p:cNvCxnSpPr>
          <p:nvPr/>
        </p:nvCxnSpPr>
        <p:spPr>
          <a:xfrm flipH="1" flipV="1">
            <a:off x="5408613" y="2819401"/>
            <a:ext cx="380999" cy="30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D29BF-20DE-4B44-9470-49B81DD8C88C}"/>
              </a:ext>
            </a:extLst>
          </p:cNvPr>
          <p:cNvSpPr txBox="1"/>
          <p:nvPr/>
        </p:nvSpPr>
        <p:spPr>
          <a:xfrm>
            <a:off x="836612" y="4565177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Class, not an object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E1AF8B-211C-4F99-9BEF-A936DC7FA787}"/>
              </a:ext>
            </a:extLst>
          </p:cNvPr>
          <p:cNvCxnSpPr>
            <a:stCxn id="14" idx="3"/>
          </p:cNvCxnSpPr>
          <p:nvPr/>
        </p:nvCxnSpPr>
        <p:spPr>
          <a:xfrm flipV="1">
            <a:off x="3531581" y="4661048"/>
            <a:ext cx="353031" cy="134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1C9B77-B99E-4F16-A9A7-0C9D19B37DA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531581" y="4796010"/>
            <a:ext cx="353031" cy="230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8ECD-C2BD-4309-8F1A-A268582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 with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F87-E02F-4067-85DB-B65997B1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Somewhere in the standard library: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keyword: This method “belongs to” the class, not an instance of the class – you don’t need an instance to call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3A7F6-0A8C-4CEF-8BAB-487F5B48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0ED48-B4D2-4656-86E8-F270D0B1A589}"/>
              </a:ext>
            </a:extLst>
          </p:cNvPr>
          <p:cNvSpPr txBox="1"/>
          <p:nvPr/>
        </p:nvSpPr>
        <p:spPr>
          <a:xfrm>
            <a:off x="2589212" y="1981200"/>
            <a:ext cx="70104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Console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static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value)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733F14-6A2D-4CD4-9CEA-65E2449D46F7}"/>
              </a:ext>
            </a:extLst>
          </p:cNvPr>
          <p:cNvSpPr/>
          <p:nvPr/>
        </p:nvSpPr>
        <p:spPr>
          <a:xfrm>
            <a:off x="4037012" y="2743200"/>
            <a:ext cx="997445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6B5A-F12E-48E5-B75F-CF1472DC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9803-81CC-4750-9440-99E2F777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Non-static methods apply to a particular instance, can modify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methods do not affect any instance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1E58-82A3-424A-B33E-DAC6D3F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7C69C-BA53-47F6-96D5-1EB6C3E4263E}"/>
              </a:ext>
            </a:extLst>
          </p:cNvPr>
          <p:cNvSpPr txBox="1"/>
          <p:nvPr/>
        </p:nvSpPr>
        <p:spPr>
          <a:xfrm>
            <a:off x="4959219" y="2062810"/>
            <a:ext cx="70104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B90C2-8888-45AB-8C31-34329E151F61}"/>
              </a:ext>
            </a:extLst>
          </p:cNvPr>
          <p:cNvSpPr txBox="1"/>
          <p:nvPr/>
        </p:nvSpPr>
        <p:spPr>
          <a:xfrm>
            <a:off x="1141412" y="2062810"/>
            <a:ext cx="31242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C27E16B-E277-41B3-A87D-3372E099E845}"/>
              </a:ext>
            </a:extLst>
          </p:cNvPr>
          <p:cNvSpPr/>
          <p:nvPr/>
        </p:nvSpPr>
        <p:spPr>
          <a:xfrm>
            <a:off x="2668044" y="2492679"/>
            <a:ext cx="2542783" cy="1196236"/>
          </a:xfrm>
          <a:custGeom>
            <a:avLst/>
            <a:gdLst>
              <a:gd name="connsiteX0" fmla="*/ 77969 w 2395284"/>
              <a:gd name="connsiteY0" fmla="*/ 0 h 1196236"/>
              <a:gd name="connsiteX1" fmla="*/ 284649 w 2395284"/>
              <a:gd name="connsiteY1" fmla="*/ 920663 h 1196236"/>
              <a:gd name="connsiteX2" fmla="*/ 2395284 w 2395284"/>
              <a:gd name="connsiteY2" fmla="*/ 1196236 h 1196236"/>
              <a:gd name="connsiteX0" fmla="*/ 26611 w 2569394"/>
              <a:gd name="connsiteY0" fmla="*/ 0 h 1196236"/>
              <a:gd name="connsiteX1" fmla="*/ 458759 w 2569394"/>
              <a:gd name="connsiteY1" fmla="*/ 920663 h 1196236"/>
              <a:gd name="connsiteX2" fmla="*/ 2569394 w 2569394"/>
              <a:gd name="connsiteY2" fmla="*/ 1196236 h 1196236"/>
              <a:gd name="connsiteX0" fmla="*/ 0 w 2542783"/>
              <a:gd name="connsiteY0" fmla="*/ 0 h 1196236"/>
              <a:gd name="connsiteX1" fmla="*/ 432148 w 2542783"/>
              <a:gd name="connsiteY1" fmla="*/ 920663 h 1196236"/>
              <a:gd name="connsiteX2" fmla="*/ 2542783 w 2542783"/>
              <a:gd name="connsiteY2" fmla="*/ 1196236 h 119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783" h="1196236">
                <a:moveTo>
                  <a:pt x="0" y="0"/>
                </a:moveTo>
                <a:cubicBezTo>
                  <a:pt x="10438" y="398223"/>
                  <a:pt x="45929" y="721290"/>
                  <a:pt x="432148" y="920663"/>
                </a:cubicBezTo>
                <a:cubicBezTo>
                  <a:pt x="818367" y="1120036"/>
                  <a:pt x="1680575" y="1158136"/>
                  <a:pt x="2542783" y="11962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A7FD7-18FB-4F2E-B416-6A324D2B5376}"/>
              </a:ext>
            </a:extLst>
          </p:cNvPr>
          <p:cNvSpPr txBox="1"/>
          <p:nvPr/>
        </p:nvSpPr>
        <p:spPr>
          <a:xfrm>
            <a:off x="3758059" y="5612233"/>
            <a:ext cx="4672706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E9469-333F-46B3-B532-BF4AC9DB0A90}"/>
              </a:ext>
            </a:extLst>
          </p:cNvPr>
          <p:cNvSpPr txBox="1"/>
          <p:nvPr/>
        </p:nvSpPr>
        <p:spPr>
          <a:xfrm>
            <a:off x="374188" y="4017067"/>
            <a:ext cx="4658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stored in </a:t>
            </a:r>
            <a:r>
              <a:rPr lang="en-US" dirty="0" err="1">
                <a:latin typeface="Consolas" panose="020B0609020204030204" pitchFamily="49" charset="0"/>
              </a:rPr>
              <a:t>rect</a:t>
            </a:r>
            <a:r>
              <a:rPr lang="en-US" dirty="0"/>
              <a:t> is modified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D849AF-24FF-4A9B-9111-D9BE0F8ED70C}"/>
              </a:ext>
            </a:extLst>
          </p:cNvPr>
          <p:cNvCxnSpPr>
            <a:cxnSpLocks/>
          </p:cNvCxnSpPr>
          <p:nvPr/>
        </p:nvCxnSpPr>
        <p:spPr>
          <a:xfrm>
            <a:off x="4925277" y="4258430"/>
            <a:ext cx="677993" cy="3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E7ED99-BB04-445D-B55C-C5345A7DD78F}"/>
              </a:ext>
            </a:extLst>
          </p:cNvPr>
          <p:cNvSpPr txBox="1"/>
          <p:nvPr/>
        </p:nvSpPr>
        <p:spPr>
          <a:xfrm>
            <a:off x="2513012" y="6199491"/>
            <a:ext cx="403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object to modify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58DAF8-8556-4769-911A-9F8AC28230E2}"/>
              </a:ext>
            </a:extLst>
          </p:cNvPr>
          <p:cNvCxnSpPr/>
          <p:nvPr/>
        </p:nvCxnSpPr>
        <p:spPr>
          <a:xfrm flipV="1">
            <a:off x="4265612" y="5981199"/>
            <a:ext cx="228600" cy="313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3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ADE8-2833-4D6F-AF79-C3F59B2E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0AB77-AD69-431F-B198-83683064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methods cannot access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3A82B-940A-43B4-91AA-3DC3467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5C74-27CB-42CF-9BAA-2B2AFF539E50}"/>
              </a:ext>
            </a:extLst>
          </p:cNvPr>
          <p:cNvSpPr txBox="1"/>
          <p:nvPr/>
        </p:nvSpPr>
        <p:spPr>
          <a:xfrm>
            <a:off x="608012" y="1973268"/>
            <a:ext cx="7010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static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BF3D3D4C-AEDC-4BFC-9BE6-BC04110909F4}"/>
              </a:ext>
            </a:extLst>
          </p:cNvPr>
          <p:cNvSpPr/>
          <p:nvPr/>
        </p:nvSpPr>
        <p:spPr>
          <a:xfrm>
            <a:off x="4722812" y="5107488"/>
            <a:ext cx="838200" cy="868261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86800-5FD4-4A67-8B30-D4CB4A91CB29}"/>
              </a:ext>
            </a:extLst>
          </p:cNvPr>
          <p:cNvSpPr txBox="1"/>
          <p:nvPr/>
        </p:nvSpPr>
        <p:spPr>
          <a:xfrm>
            <a:off x="5484812" y="5324125"/>
            <a:ext cx="559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Rectangle’s length should this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75AC-7921-40CD-BA35-AE5C1D60A3F1}"/>
              </a:ext>
            </a:extLst>
          </p:cNvPr>
          <p:cNvSpPr txBox="1"/>
          <p:nvPr/>
        </p:nvSpPr>
        <p:spPr>
          <a:xfrm>
            <a:off x="8380412" y="3352800"/>
            <a:ext cx="31242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A88AB-FA88-450B-A44F-76724EE0ED94}"/>
              </a:ext>
            </a:extLst>
          </p:cNvPr>
          <p:cNvSpPr txBox="1"/>
          <p:nvPr/>
        </p:nvSpPr>
        <p:spPr>
          <a:xfrm>
            <a:off x="8028911" y="4682376"/>
            <a:ext cx="393290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0144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FC70-CA75-47B1-A848-9625C270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Static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D6B7-B2D4-4B88-8BDE-2ADFCB0D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don’t need any object state</a:t>
            </a:r>
          </a:p>
          <a:p>
            <a:pPr lvl="1"/>
            <a:r>
              <a:rPr lang="en-US" dirty="0"/>
              <a:t>Input/output with parameters and return value</a:t>
            </a:r>
          </a:p>
          <a:p>
            <a:r>
              <a:rPr lang="en-US" dirty="0"/>
              <a:t>Group together related or similar functions</a:t>
            </a:r>
          </a:p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Math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68BDA-B5E8-479A-8DE4-30008C30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037E9-29DC-4FE4-9F73-27F4C66C97B5}"/>
              </a:ext>
            </a:extLst>
          </p:cNvPr>
          <p:cNvSpPr txBox="1"/>
          <p:nvPr/>
        </p:nvSpPr>
        <p:spPr>
          <a:xfrm>
            <a:off x="842015" y="3660343"/>
            <a:ext cx="7010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double </a:t>
            </a:r>
            <a:r>
              <a:rPr lang="en-US" dirty="0">
                <a:solidFill>
                  <a:srgbClr val="CC9900"/>
                </a:solidFill>
              </a:rPr>
              <a:t>Pow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B8580-769E-4D08-BE3A-1DD6278D6556}"/>
              </a:ext>
            </a:extLst>
          </p:cNvPr>
          <p:cNvSpPr txBox="1"/>
          <p:nvPr/>
        </p:nvSpPr>
        <p:spPr>
          <a:xfrm>
            <a:off x="836612" y="5107690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int </a:t>
            </a:r>
            <a:r>
              <a:rPr lang="en-US" dirty="0">
                <a:solidFill>
                  <a:srgbClr val="CC9900"/>
                </a:solidFill>
              </a:rPr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E6951-E509-49EE-BB6E-E6FF490784F2}"/>
              </a:ext>
            </a:extLst>
          </p:cNvPr>
          <p:cNvSpPr txBox="1"/>
          <p:nvPr/>
        </p:nvSpPr>
        <p:spPr>
          <a:xfrm>
            <a:off x="836612" y="5732021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int </a:t>
            </a:r>
            <a:r>
              <a:rPr lang="en-US" dirty="0">
                <a:solidFill>
                  <a:srgbClr val="CC9900"/>
                </a:solidFill>
              </a:rPr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x,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B08D4-37C6-4553-A67B-042F1487D785}"/>
                  </a:ext>
                </a:extLst>
              </p:cNvPr>
              <p:cNvSpPr txBox="1"/>
              <p:nvPr/>
            </p:nvSpPr>
            <p:spPr>
              <a:xfrm>
                <a:off x="8115022" y="3655405"/>
                <a:ext cx="3495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Computes and returns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B08D4-37C6-4553-A67B-042F1487D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22" y="3655405"/>
                <a:ext cx="3495316" cy="461665"/>
              </a:xfrm>
              <a:prstGeom prst="rect">
                <a:avLst/>
              </a:prstGeom>
              <a:blipFill>
                <a:blip r:embed="rId2"/>
                <a:stretch>
                  <a:fillRect l="-261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974089E-3582-4C13-BF4A-D77CD19FDE7B}"/>
              </a:ext>
            </a:extLst>
          </p:cNvPr>
          <p:cNvSpPr txBox="1"/>
          <p:nvPr/>
        </p:nvSpPr>
        <p:spPr>
          <a:xfrm>
            <a:off x="6780212" y="5107499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parameter that is larger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09521-994F-4300-AA09-8BE20CD2DAEB}"/>
              </a:ext>
            </a:extLst>
          </p:cNvPr>
          <p:cNvSpPr txBox="1"/>
          <p:nvPr/>
        </p:nvSpPr>
        <p:spPr>
          <a:xfrm>
            <a:off x="6780212" y="5722146"/>
            <a:ext cx="5025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parameter that is smaller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414A6-3404-45AD-943E-9A5C187CBF62}"/>
              </a:ext>
            </a:extLst>
          </p:cNvPr>
          <p:cNvSpPr txBox="1"/>
          <p:nvPr/>
        </p:nvSpPr>
        <p:spPr>
          <a:xfrm>
            <a:off x="836612" y="4411542"/>
            <a:ext cx="5658133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static double </a:t>
            </a:r>
            <a:r>
              <a:rPr lang="en-US" dirty="0">
                <a:solidFill>
                  <a:srgbClr val="CC9900"/>
                </a:solidFill>
              </a:rPr>
              <a:t>Sqrt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2551B7-555D-454B-BF7A-E77E7E21BCE3}"/>
                  </a:ext>
                </a:extLst>
              </p:cNvPr>
              <p:cNvSpPr txBox="1"/>
              <p:nvPr/>
            </p:nvSpPr>
            <p:spPr>
              <a:xfrm>
                <a:off x="6780212" y="4411542"/>
                <a:ext cx="3589252" cy="46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Computes and returns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2551B7-555D-454B-BF7A-E77E7E21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12" y="4411542"/>
                <a:ext cx="3589252" cy="465769"/>
              </a:xfrm>
              <a:prstGeom prst="rect">
                <a:avLst/>
              </a:prstGeom>
              <a:blipFill>
                <a:blip r:embed="rId3"/>
                <a:stretch>
                  <a:fillRect l="-254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FB0D-7A4A-4D34-88F6-EA52A70A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An Old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913B-79D3-4A31-AB20-CE0C1515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declared like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Static methods can be called without an object instance</a:t>
            </a:r>
          </a:p>
          <a:p>
            <a:r>
              <a:rPr lang="en-US" dirty="0"/>
              <a:t>When program starts, no objects exist yet</a:t>
            </a:r>
          </a:p>
          <a:p>
            <a:r>
              <a:rPr lang="en-US" dirty="0"/>
              <a:t>.NET runtime can call </a:t>
            </a:r>
            <a:r>
              <a:rPr lang="en-US" dirty="0" err="1">
                <a:latin typeface="Consolas" panose="020B0609020204030204" pitchFamily="49" charset="0"/>
              </a:rPr>
              <a:t>Program.Main</a:t>
            </a:r>
            <a:r>
              <a:rPr lang="en-US" dirty="0"/>
              <a:t> without creating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BAF4-5333-40E9-95C2-E5979378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41624-5A49-4934-8BE3-6D56AA8C1428}"/>
              </a:ext>
            </a:extLst>
          </p:cNvPr>
          <p:cNvSpPr txBox="1"/>
          <p:nvPr/>
        </p:nvSpPr>
        <p:spPr>
          <a:xfrm>
            <a:off x="2970212" y="1981200"/>
            <a:ext cx="5410199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8260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F2BC-53A2-4A22-AFDA-D634FCCF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C030-F2AA-4354-AEAF-5F96CDEB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static method call: </a:t>
            </a:r>
            <a:r>
              <a:rPr lang="en-US" dirty="0" err="1">
                <a:latin typeface="Consolas" panose="020B0609020204030204" pitchFamily="49" charset="0"/>
              </a:rPr>
              <a:t>ClassName.MethodName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Can call a static method </a:t>
            </a:r>
            <a:r>
              <a:rPr lang="en-US" i="1" dirty="0"/>
              <a:t>within the same class</a:t>
            </a:r>
            <a:r>
              <a:rPr lang="en-US" dirty="0"/>
              <a:t> using just </a:t>
            </a:r>
            <a:r>
              <a:rPr lang="en-US" dirty="0" err="1">
                <a:latin typeface="Consolas" panose="020B0609020204030204" pitchFamily="49" charset="0"/>
              </a:rPr>
              <a:t>MethodName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7213C-AECE-4B5B-8784-3EE2264E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0BF6C-FA7E-4FBC-A168-E4C9B6546011}"/>
              </a:ext>
            </a:extLst>
          </p:cNvPr>
          <p:cNvSpPr txBox="1"/>
          <p:nvPr/>
        </p:nvSpPr>
        <p:spPr>
          <a:xfrm>
            <a:off x="1293812" y="2920167"/>
            <a:ext cx="9067800" cy="378565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000" dirty="0"/>
              <a:t>class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public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CC9900"/>
                </a:solidFill>
              </a:rPr>
              <a:t>Copy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  <a:r>
              <a:rPr lang="en-US" sz="2000" dirty="0">
                <a:solidFill>
                  <a:schemeClr val="tx1"/>
                </a:solidFill>
              </a:rPr>
              <a:t> source,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dest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length)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000" dirty="0"/>
              <a:t>  public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static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void </a:t>
            </a:r>
            <a:r>
              <a:rPr lang="en-US" sz="2000" dirty="0">
                <a:solidFill>
                  <a:srgbClr val="CC9900"/>
                </a:solidFill>
              </a:rPr>
              <a:t>Resize</a:t>
            </a:r>
            <a:r>
              <a:rPr lang="en-US" sz="2000" dirty="0">
                <a:solidFill>
                  <a:schemeClr val="tx1"/>
                </a:solidFill>
              </a:rPr>
              <a:t>&lt;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&gt;(</a:t>
            </a:r>
            <a:r>
              <a:rPr lang="en-US" sz="2000" dirty="0"/>
              <a:t>ref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[] array,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newSize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[] </a:t>
            </a:r>
            <a:r>
              <a:rPr lang="en-US" sz="2000" dirty="0" err="1">
                <a:solidFill>
                  <a:schemeClr val="tx1"/>
                </a:solidFill>
              </a:rPr>
              <a:t>newArray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/>
              <a:t>new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FFCC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 err="1">
                <a:solidFill>
                  <a:schemeClr val="tx1"/>
                </a:solidFill>
              </a:rPr>
              <a:t>newSize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rgbClr val="CC9900"/>
                </a:solidFill>
              </a:rPr>
              <a:t>Copy</a:t>
            </a:r>
            <a:r>
              <a:rPr lang="en-US" sz="2000" dirty="0">
                <a:solidFill>
                  <a:schemeClr val="tx1"/>
                </a:solidFill>
              </a:rPr>
              <a:t>(array, </a:t>
            </a:r>
            <a:r>
              <a:rPr lang="en-US" sz="2000" dirty="0" err="1">
                <a:solidFill>
                  <a:schemeClr val="tx1"/>
                </a:solidFill>
              </a:rPr>
              <a:t>newArray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rgbClr val="66FFCC"/>
                </a:solidFill>
              </a:rPr>
              <a:t>Math</a:t>
            </a:r>
            <a:r>
              <a:rPr lang="en-US" sz="2000" dirty="0" err="1">
                <a:solidFill>
                  <a:schemeClr val="tx1"/>
                </a:solidFill>
              </a:rPr>
              <a:t>.</a:t>
            </a:r>
            <a:r>
              <a:rPr lang="en-US" sz="2000" dirty="0" err="1">
                <a:solidFill>
                  <a:srgbClr val="CC9900"/>
                </a:solidFill>
              </a:rPr>
              <a:t>Min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array.Length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newSize</a:t>
            </a:r>
            <a:r>
              <a:rPr lang="en-US" sz="2000" dirty="0">
                <a:solidFill>
                  <a:schemeClr val="tx1"/>
                </a:solidFill>
              </a:rPr>
              <a:t>));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array = </a:t>
            </a:r>
            <a:r>
              <a:rPr lang="en-US" sz="2000" dirty="0" err="1">
                <a:solidFill>
                  <a:schemeClr val="tx1"/>
                </a:solidFill>
              </a:rPr>
              <a:t>newArray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80A83-F6F5-404C-A31B-85D0A987C256}"/>
              </a:ext>
            </a:extLst>
          </p:cNvPr>
          <p:cNvSpPr txBox="1"/>
          <p:nvPr/>
        </p:nvSpPr>
        <p:spPr>
          <a:xfrm>
            <a:off x="2360612" y="4412883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</a:t>
            </a:r>
            <a:r>
              <a:rPr lang="en-US" sz="2000" dirty="0" err="1">
                <a:latin typeface="Consolas" panose="020B0609020204030204" pitchFamily="49" charset="0"/>
              </a:rPr>
              <a:t>Array.Copy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D468AF-43A1-44DD-85AC-EF1741336489}"/>
              </a:ext>
            </a:extLst>
          </p:cNvPr>
          <p:cNvCxnSpPr>
            <a:cxnSpLocks/>
          </p:cNvCxnSpPr>
          <p:nvPr/>
        </p:nvCxnSpPr>
        <p:spPr>
          <a:xfrm flipH="1">
            <a:off x="2284412" y="4789320"/>
            <a:ext cx="381000" cy="1001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080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44086</TotalTime>
  <Words>1132</Words>
  <Application>Microsoft Office PowerPoint</Application>
  <PresentationFormat>Custom</PresentationFormat>
  <Paragraphs>253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The static Keyword</vt:lpstr>
      <vt:lpstr>Outline</vt:lpstr>
      <vt:lpstr>Calling Methods on Classes</vt:lpstr>
      <vt:lpstr>Declaring Methods with static</vt:lpstr>
      <vt:lpstr>Static and Instances</vt:lpstr>
      <vt:lpstr>Static and Instances</vt:lpstr>
      <vt:lpstr>Why Use Static Methods?</vt:lpstr>
      <vt:lpstr>Answering An Old Question</vt:lpstr>
      <vt:lpstr>Calling Static Methods</vt:lpstr>
      <vt:lpstr>Methods to “Help” Main</vt:lpstr>
      <vt:lpstr>Outline</vt:lpstr>
      <vt:lpstr>Static Variables</vt:lpstr>
      <vt:lpstr>Counting Instances</vt:lpstr>
      <vt:lpstr>Revisiting Constants</vt:lpstr>
      <vt:lpstr>Static Methods and Variables</vt:lpstr>
      <vt:lpstr>Static Access Summary</vt:lpstr>
      <vt:lpstr>Static Class Declarations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static Keyword</dc:title>
  <dc:creator>Edward Tremel</dc:creator>
  <cp:lastModifiedBy>Tremel, Edward</cp:lastModifiedBy>
  <cp:revision>671</cp:revision>
  <dcterms:created xsi:type="dcterms:W3CDTF">2020-06-08T19:15:40Z</dcterms:created>
  <dcterms:modified xsi:type="dcterms:W3CDTF">2021-07-06T22:16:58Z</dcterms:modified>
</cp:coreProperties>
</file>