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29" r:id="rId3"/>
    <p:sldId id="331" r:id="rId4"/>
    <p:sldId id="333" r:id="rId5"/>
    <p:sldId id="332" r:id="rId6"/>
    <p:sldId id="339" r:id="rId7"/>
    <p:sldId id="343" r:id="rId8"/>
    <p:sldId id="334" r:id="rId9"/>
    <p:sldId id="336" r:id="rId10"/>
    <p:sldId id="337" r:id="rId11"/>
    <p:sldId id="340" r:id="rId12"/>
    <p:sldId id="338" r:id="rId13"/>
    <p:sldId id="342" r:id="rId14"/>
    <p:sldId id="344" r:id="rId15"/>
    <p:sldId id="345" r:id="rId16"/>
    <p:sldId id="346" r:id="rId17"/>
    <p:sldId id="353" r:id="rId18"/>
    <p:sldId id="354" r:id="rId19"/>
    <p:sldId id="355" r:id="rId20"/>
    <p:sldId id="356" r:id="rId21"/>
    <p:sldId id="352" r:id="rId22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Method Signatures, Overloading, and </a:t>
            </a:r>
            <a:r>
              <a:rPr lang="en-US" sz="6400" dirty="0" smtClean="0"/>
              <a:t>Properties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D52-8117-4ED6-BF7D-DD8BC45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AF89-637B-46C3-9DBD-11D9B7C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order matters – if types are different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B2E4-9885-4227-8141-C4FF6CC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BEBF4-B046-46AF-853F-FCEB1749F263}"/>
              </a:ext>
            </a:extLst>
          </p:cNvPr>
          <p:cNvSpPr txBox="1"/>
          <p:nvPr/>
        </p:nvSpPr>
        <p:spPr>
          <a:xfrm>
            <a:off x="455612" y="215988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C5C07-6475-4844-9617-82C9373CB290}"/>
              </a:ext>
            </a:extLst>
          </p:cNvPr>
          <p:cNvSpPr txBox="1"/>
          <p:nvPr/>
        </p:nvSpPr>
        <p:spPr>
          <a:xfrm>
            <a:off x="455612" y="280804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60B0-6D48-4497-A713-E5E9C81A7029}"/>
              </a:ext>
            </a:extLst>
          </p:cNvPr>
          <p:cNvSpPr txBox="1"/>
          <p:nvPr/>
        </p:nvSpPr>
        <p:spPr>
          <a:xfrm>
            <a:off x="7334988" y="215001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Update(int, 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D17AF-B998-4FDE-933B-77AA8D159C02}"/>
              </a:ext>
            </a:extLst>
          </p:cNvPr>
          <p:cNvSpPr txBox="1"/>
          <p:nvPr/>
        </p:nvSpPr>
        <p:spPr>
          <a:xfrm>
            <a:off x="7334988" y="2793286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Update(string, 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D838C-C229-44E1-9288-B228F6D03350}"/>
              </a:ext>
            </a:extLst>
          </p:cNvPr>
          <p:cNvSpPr txBox="1"/>
          <p:nvPr/>
        </p:nvSpPr>
        <p:spPr>
          <a:xfrm>
            <a:off x="1674812" y="3976725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B2142-C492-4528-B10E-7FCE1D686F24}"/>
              </a:ext>
            </a:extLst>
          </p:cNvPr>
          <p:cNvSpPr txBox="1"/>
          <p:nvPr/>
        </p:nvSpPr>
        <p:spPr>
          <a:xfrm>
            <a:off x="1674812" y="4622169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0F90-4E32-4F11-8CE1-092A4711C459}"/>
              </a:ext>
            </a:extLst>
          </p:cNvPr>
          <p:cNvSpPr txBox="1"/>
          <p:nvPr/>
        </p:nvSpPr>
        <p:spPr>
          <a:xfrm>
            <a:off x="2716724" y="5255567"/>
            <a:ext cx="675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have same 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0463FA-3E69-48C3-B968-D267C37126D3}"/>
              </a:ext>
            </a:extLst>
          </p:cNvPr>
          <p:cNvSpPr/>
          <p:nvPr/>
        </p:nvSpPr>
        <p:spPr>
          <a:xfrm>
            <a:off x="10366770" y="410500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EA-1061-4CA6-A272-B7AE30D5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are Methods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9867-C9CE-4BCC-A17A-1BD766A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unique if their signatures are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This was key in the lab: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E47E-09BC-4F63-AE36-76354BA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1522412" y="2169070"/>
            <a:ext cx="87630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5B7B-427B-4C43-BBD8-D302A1F5B569}"/>
              </a:ext>
            </a:extLst>
          </p:cNvPr>
          <p:cNvSpPr txBox="1"/>
          <p:nvPr/>
        </p:nvSpPr>
        <p:spPr>
          <a:xfrm>
            <a:off x="1499828" y="3444131"/>
            <a:ext cx="2971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3244369" y="2662586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FDD79-9A18-4BD2-B008-1B9C8CD3154A}"/>
              </a:ext>
            </a:extLst>
          </p:cNvPr>
          <p:cNvSpPr txBox="1"/>
          <p:nvPr/>
        </p:nvSpPr>
        <p:spPr>
          <a:xfrm>
            <a:off x="4570412" y="3434256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A573C-6CDA-4B58-A834-A18EE2360737}"/>
              </a:ext>
            </a:extLst>
          </p:cNvPr>
          <p:cNvSpPr txBox="1"/>
          <p:nvPr/>
        </p:nvSpPr>
        <p:spPr>
          <a:xfrm>
            <a:off x="912812" y="4690159"/>
            <a:ext cx="7776739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82262-7297-41FF-9E76-1258C6C78E9C}"/>
              </a:ext>
            </a:extLst>
          </p:cNvPr>
          <p:cNvSpPr txBox="1"/>
          <p:nvPr/>
        </p:nvSpPr>
        <p:spPr>
          <a:xfrm>
            <a:off x="912812" y="5410200"/>
            <a:ext cx="616439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8858320" y="5351092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signatures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EE4A8-8318-4C5B-8791-A98E04B04C6F}"/>
              </a:ext>
            </a:extLst>
          </p:cNvPr>
          <p:cNvSpPr txBox="1"/>
          <p:nvPr/>
        </p:nvSpPr>
        <p:spPr>
          <a:xfrm>
            <a:off x="3087018" y="6094293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code, interprets parameters as feet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BA6A4-BD4C-4D82-A371-29968F6FBE2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129545" y="5105400"/>
            <a:ext cx="728775" cy="47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1F63E-BA34-4D58-9C5F-644D86019FA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32612" y="5581925"/>
            <a:ext cx="1925708" cy="7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B101E8-D3C5-4C75-A652-2F4EAA4C8813}"/>
              </a:ext>
            </a:extLst>
          </p:cNvPr>
          <p:cNvCxnSpPr>
            <a:cxnSpLocks/>
          </p:cNvCxnSpPr>
          <p:nvPr/>
        </p:nvCxnSpPr>
        <p:spPr>
          <a:xfrm flipH="1" flipV="1">
            <a:off x="3732212" y="5806223"/>
            <a:ext cx="228600" cy="384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method 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836612" y="2358915"/>
            <a:ext cx="37338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598612" y="3729966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BDB-911A-4777-AD55-B651207D42FB}"/>
              </a:ext>
            </a:extLst>
          </p:cNvPr>
          <p:cNvSpPr txBox="1"/>
          <p:nvPr/>
        </p:nvSpPr>
        <p:spPr>
          <a:xfrm>
            <a:off x="5103812" y="2379269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4023323" y="259585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1F940-8B5A-4EBD-9422-219D1BE3E955}"/>
              </a:ext>
            </a:extLst>
          </p:cNvPr>
          <p:cNvSpPr txBox="1"/>
          <p:nvPr/>
        </p:nvSpPr>
        <p:spPr>
          <a:xfrm>
            <a:off x="5484812" y="2779379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Multiply(int, int)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0A496-A4AC-4BA7-A181-D5CFAD3A8651}"/>
              </a:ext>
            </a:extLst>
          </p:cNvPr>
          <p:cNvCxnSpPr/>
          <p:nvPr/>
        </p:nvCxnSpPr>
        <p:spPr>
          <a:xfrm>
            <a:off x="4404323" y="299596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7B4D66-788F-48EB-BC9C-592D5A04A512}"/>
              </a:ext>
            </a:extLst>
          </p:cNvPr>
          <p:cNvSpPr/>
          <p:nvPr/>
        </p:nvSpPr>
        <p:spPr>
          <a:xfrm>
            <a:off x="6832948" y="2605414"/>
            <a:ext cx="3561572" cy="1356986"/>
          </a:xfrm>
          <a:custGeom>
            <a:avLst/>
            <a:gdLst>
              <a:gd name="connsiteX0" fmla="*/ 1409178 w 3561572"/>
              <a:gd name="connsiteY0" fmla="*/ 0 h 1110172"/>
              <a:gd name="connsiteX1" fmla="*/ 3081403 w 3561572"/>
              <a:gd name="connsiteY1" fmla="*/ 187890 h 1110172"/>
              <a:gd name="connsiteX2" fmla="*/ 3325660 w 3561572"/>
              <a:gd name="connsiteY2" fmla="*/ 964504 h 1110172"/>
              <a:gd name="connsiteX3" fmla="*/ 0 w 3561572"/>
              <a:gd name="connsiteY3" fmla="*/ 1108553 h 111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72" h="1110172">
                <a:moveTo>
                  <a:pt x="1409178" y="0"/>
                </a:moveTo>
                <a:cubicBezTo>
                  <a:pt x="2085583" y="13569"/>
                  <a:pt x="2761989" y="27139"/>
                  <a:pt x="3081403" y="187890"/>
                </a:cubicBezTo>
                <a:cubicBezTo>
                  <a:pt x="3400817" y="348641"/>
                  <a:pt x="3839227" y="811060"/>
                  <a:pt x="3325660" y="964504"/>
                </a:cubicBezTo>
                <a:cubicBezTo>
                  <a:pt x="2812093" y="1117948"/>
                  <a:pt x="1406046" y="1113250"/>
                  <a:pt x="0" y="110855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2E9E5C-062F-4DAA-8163-78EBDA1D333C}"/>
              </a:ext>
            </a:extLst>
          </p:cNvPr>
          <p:cNvSpPr/>
          <p:nvPr/>
        </p:nvSpPr>
        <p:spPr>
          <a:xfrm>
            <a:off x="9400784" y="2981195"/>
            <a:ext cx="2082870" cy="2581405"/>
          </a:xfrm>
          <a:custGeom>
            <a:avLst/>
            <a:gdLst>
              <a:gd name="connsiteX0" fmla="*/ 0 w 2082870"/>
              <a:gd name="connsiteY0" fmla="*/ 0 h 2292263"/>
              <a:gd name="connsiteX1" fmla="*/ 1684750 w 2082870"/>
              <a:gd name="connsiteY1" fmla="*/ 482252 h 2292263"/>
              <a:gd name="connsiteX2" fmla="*/ 2029216 w 2082870"/>
              <a:gd name="connsiteY2" fmla="*/ 1910219 h 2292263"/>
              <a:gd name="connsiteX3" fmla="*/ 832980 w 2082870"/>
              <a:gd name="connsiteY3" fmla="*/ 2292263 h 229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2292263">
                <a:moveTo>
                  <a:pt x="0" y="0"/>
                </a:moveTo>
                <a:cubicBezTo>
                  <a:pt x="673273" y="81941"/>
                  <a:pt x="1346547" y="163882"/>
                  <a:pt x="1684750" y="482252"/>
                </a:cubicBezTo>
                <a:cubicBezTo>
                  <a:pt x="2022953" y="800622"/>
                  <a:pt x="2171178" y="1608551"/>
                  <a:pt x="2029216" y="1910219"/>
                </a:cubicBezTo>
                <a:cubicBezTo>
                  <a:pt x="1887254" y="2211888"/>
                  <a:pt x="1360117" y="2252075"/>
                  <a:pt x="832980" y="229226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CA98B-78BC-4382-A055-DB2B0A7A9285}"/>
              </a:ext>
            </a:extLst>
          </p:cNvPr>
          <p:cNvSpPr txBox="1"/>
          <p:nvPr/>
        </p:nvSpPr>
        <p:spPr>
          <a:xfrm>
            <a:off x="7142991" y="3952216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60E4E-7DF7-471D-85E8-399883C04FDE}"/>
              </a:ext>
            </a:extLst>
          </p:cNvPr>
          <p:cNvSpPr txBox="1"/>
          <p:nvPr/>
        </p:nvSpPr>
        <p:spPr>
          <a:xfrm>
            <a:off x="10188051" y="4696397"/>
            <a:ext cx="12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801546" y="3314462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Rectangle.cs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22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379412" y="2360077"/>
            <a:ext cx="8229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446212" y="3685011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A0A0EF4-3EB5-4FE4-ABDE-241977C19817}"/>
              </a:ext>
            </a:extLst>
          </p:cNvPr>
          <p:cNvSpPr/>
          <p:nvPr/>
        </p:nvSpPr>
        <p:spPr>
          <a:xfrm>
            <a:off x="8561540" y="2624203"/>
            <a:ext cx="3077695" cy="1322711"/>
          </a:xfrm>
          <a:custGeom>
            <a:avLst/>
            <a:gdLst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84713 h 1407424"/>
              <a:gd name="connsiteX1" fmla="*/ 2336104 w 3063664"/>
              <a:gd name="connsiteY1" fmla="*/ 147343 h 1407424"/>
              <a:gd name="connsiteX2" fmla="*/ 3062613 w 3063664"/>
              <a:gd name="connsiteY2" fmla="*/ 729803 h 1407424"/>
              <a:gd name="connsiteX3" fmla="*/ 2473890 w 3063664"/>
              <a:gd name="connsiteY3" fmla="*/ 1312263 h 1407424"/>
              <a:gd name="connsiteX4" fmla="*/ 1540701 w 3063664"/>
              <a:gd name="connsiteY4" fmla="*/ 1399946 h 1407424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77695"/>
              <a:gd name="connsiteY0" fmla="*/ 0 h 1322711"/>
              <a:gd name="connsiteX1" fmla="*/ 2336104 w 3077695"/>
              <a:gd name="connsiteY1" fmla="*/ 62630 h 1322711"/>
              <a:gd name="connsiteX2" fmla="*/ 3062613 w 3077695"/>
              <a:gd name="connsiteY2" fmla="*/ 645090 h 1322711"/>
              <a:gd name="connsiteX3" fmla="*/ 2724411 w 3077695"/>
              <a:gd name="connsiteY3" fmla="*/ 1227550 h 1322711"/>
              <a:gd name="connsiteX4" fmla="*/ 1540701 w 3077695"/>
              <a:gd name="connsiteY4" fmla="*/ 1315233 h 13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695" h="1322711">
                <a:moveTo>
                  <a:pt x="0" y="0"/>
                </a:moveTo>
                <a:cubicBezTo>
                  <a:pt x="778701" y="20877"/>
                  <a:pt x="2114811" y="-8351"/>
                  <a:pt x="2336104" y="62630"/>
                </a:cubicBezTo>
                <a:cubicBezTo>
                  <a:pt x="2846539" y="170145"/>
                  <a:pt x="2997895" y="450937"/>
                  <a:pt x="3062613" y="645090"/>
                </a:cubicBezTo>
                <a:cubicBezTo>
                  <a:pt x="3127331" y="839243"/>
                  <a:pt x="2978063" y="1115860"/>
                  <a:pt x="2724411" y="1227550"/>
                </a:cubicBezTo>
                <a:cubicBezTo>
                  <a:pt x="2470759" y="1339240"/>
                  <a:pt x="1880469" y="1327236"/>
                  <a:pt x="1540701" y="131523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4C97C-8A07-4E2E-9231-160A2E5155CA}"/>
              </a:ext>
            </a:extLst>
          </p:cNvPr>
          <p:cNvSpPr txBox="1"/>
          <p:nvPr/>
        </p:nvSpPr>
        <p:spPr>
          <a:xfrm>
            <a:off x="8609012" y="227938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ClassRoom</a:t>
            </a:r>
            <a:r>
              <a:rPr lang="en-US" sz="2000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1FA6DD-09E3-40E7-B3C6-540C56BC8998}"/>
              </a:ext>
            </a:extLst>
          </p:cNvPr>
          <p:cNvSpPr/>
          <p:nvPr/>
        </p:nvSpPr>
        <p:spPr>
          <a:xfrm>
            <a:off x="4484317" y="3011289"/>
            <a:ext cx="7018263" cy="2553013"/>
          </a:xfrm>
          <a:custGeom>
            <a:avLst/>
            <a:gdLst>
              <a:gd name="connsiteX0" fmla="*/ 1691014 w 7074905"/>
              <a:gd name="connsiteY0" fmla="*/ 7483 h 2701224"/>
              <a:gd name="connsiteX1" fmla="*/ 5630449 w 7074905"/>
              <a:gd name="connsiteY1" fmla="*/ 145269 h 2701224"/>
              <a:gd name="connsiteX2" fmla="*/ 6939419 w 7074905"/>
              <a:gd name="connsiteY2" fmla="*/ 997039 h 2701224"/>
              <a:gd name="connsiteX3" fmla="*/ 6939419 w 7074905"/>
              <a:gd name="connsiteY3" fmla="*/ 2024173 h 2701224"/>
              <a:gd name="connsiteX4" fmla="*/ 6106438 w 7074905"/>
              <a:gd name="connsiteY4" fmla="*/ 2681789 h 2701224"/>
              <a:gd name="connsiteX5" fmla="*/ 0 w 7074905"/>
              <a:gd name="connsiteY5" fmla="*/ 2462584 h 2701224"/>
              <a:gd name="connsiteX0" fmla="*/ 1691014 w 7016213"/>
              <a:gd name="connsiteY0" fmla="*/ 7483 h 2701224"/>
              <a:gd name="connsiteX1" fmla="*/ 5630449 w 7016213"/>
              <a:gd name="connsiteY1" fmla="*/ 145269 h 2701224"/>
              <a:gd name="connsiteX2" fmla="*/ 6939419 w 7016213"/>
              <a:gd name="connsiteY2" fmla="*/ 997039 h 2701224"/>
              <a:gd name="connsiteX3" fmla="*/ 6106438 w 7016213"/>
              <a:gd name="connsiteY3" fmla="*/ 2681789 h 2701224"/>
              <a:gd name="connsiteX4" fmla="*/ 0 w 7016213"/>
              <a:gd name="connsiteY4" fmla="*/ 2462584 h 2701224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6999207"/>
              <a:gd name="connsiteY0" fmla="*/ 7483 h 2525322"/>
              <a:gd name="connsiteX1" fmla="*/ 5630449 w 6999207"/>
              <a:gd name="connsiteY1" fmla="*/ 145269 h 2525322"/>
              <a:gd name="connsiteX2" fmla="*/ 6939419 w 6999207"/>
              <a:gd name="connsiteY2" fmla="*/ 997039 h 2525322"/>
              <a:gd name="connsiteX3" fmla="*/ 6093912 w 6999207"/>
              <a:gd name="connsiteY3" fmla="*/ 2368639 h 2525322"/>
              <a:gd name="connsiteX4" fmla="*/ 0 w 6999207"/>
              <a:gd name="connsiteY4" fmla="*/ 2462584 h 2525322"/>
              <a:gd name="connsiteX0" fmla="*/ 1697277 w 7018263"/>
              <a:gd name="connsiteY0" fmla="*/ 7483 h 2584806"/>
              <a:gd name="connsiteX1" fmla="*/ 5636712 w 7018263"/>
              <a:gd name="connsiteY1" fmla="*/ 145269 h 2584806"/>
              <a:gd name="connsiteX2" fmla="*/ 6945682 w 7018263"/>
              <a:gd name="connsiteY2" fmla="*/ 997039 h 2584806"/>
              <a:gd name="connsiteX3" fmla="*/ 6100175 w 7018263"/>
              <a:gd name="connsiteY3" fmla="*/ 2368639 h 2584806"/>
              <a:gd name="connsiteX4" fmla="*/ 0 w 7018263"/>
              <a:gd name="connsiteY4" fmla="*/ 2493899 h 2584806"/>
              <a:gd name="connsiteX0" fmla="*/ 1697277 w 7018263"/>
              <a:gd name="connsiteY0" fmla="*/ 7483 h 2553013"/>
              <a:gd name="connsiteX1" fmla="*/ 5636712 w 7018263"/>
              <a:gd name="connsiteY1" fmla="*/ 145269 h 2553013"/>
              <a:gd name="connsiteX2" fmla="*/ 6945682 w 7018263"/>
              <a:gd name="connsiteY2" fmla="*/ 997039 h 2553013"/>
              <a:gd name="connsiteX3" fmla="*/ 6100175 w 7018263"/>
              <a:gd name="connsiteY3" fmla="*/ 2368639 h 2553013"/>
              <a:gd name="connsiteX4" fmla="*/ 0 w 7018263"/>
              <a:gd name="connsiteY4" fmla="*/ 2493899 h 255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8263" h="2553013">
                <a:moveTo>
                  <a:pt x="1697277" y="7483"/>
                </a:moveTo>
                <a:cubicBezTo>
                  <a:pt x="3229627" y="-6087"/>
                  <a:pt x="4761978" y="-19657"/>
                  <a:pt x="5636712" y="145269"/>
                </a:cubicBezTo>
                <a:cubicBezTo>
                  <a:pt x="6511446" y="310195"/>
                  <a:pt x="6868438" y="626477"/>
                  <a:pt x="6945682" y="997039"/>
                </a:cubicBezTo>
                <a:cubicBezTo>
                  <a:pt x="7022926" y="1367601"/>
                  <a:pt x="7257789" y="2119162"/>
                  <a:pt x="6100175" y="2368639"/>
                </a:cubicBezTo>
                <a:cubicBezTo>
                  <a:pt x="4942561" y="2618116"/>
                  <a:pt x="2468671" y="2564880"/>
                  <a:pt x="0" y="24938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7A429-DDC0-445B-AFB5-DF2C2AA3D9D3}"/>
              </a:ext>
            </a:extLst>
          </p:cNvPr>
          <p:cNvSpPr txBox="1"/>
          <p:nvPr/>
        </p:nvSpPr>
        <p:spPr>
          <a:xfrm>
            <a:off x="1801546" y="331446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ClassRoom.cs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64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b="1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9206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D16-91DD-4511-B780-BE7FA7C1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Part of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6314-4637-4537-AE40-0D009661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80414"/>
          </a:xfrm>
        </p:spPr>
        <p:txBody>
          <a:bodyPr/>
          <a:lstStyle/>
          <a:p>
            <a:r>
              <a:rPr lang="en-US" dirty="0"/>
              <a:t>Non-default constructors should be planned in UML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9C59-7A5E-4B37-A297-C006D10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C17E4-4FB2-45E4-9E8E-A42BF8EEA954}"/>
              </a:ext>
            </a:extLst>
          </p:cNvPr>
          <p:cNvSpPr/>
          <p:nvPr/>
        </p:nvSpPr>
        <p:spPr>
          <a:xfrm>
            <a:off x="1598611" y="2209800"/>
            <a:ext cx="9220200" cy="3494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429F3-BBDC-48F6-B48B-FCC8D8E4A2EE}"/>
              </a:ext>
            </a:extLst>
          </p:cNvPr>
          <p:cNvCxnSpPr>
            <a:cxnSpLocks/>
          </p:cNvCxnSpPr>
          <p:nvPr/>
        </p:nvCxnSpPr>
        <p:spPr>
          <a:xfrm>
            <a:off x="1598611" y="2751263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CE8174-F266-457C-A0EE-A6A6EDC5E235}"/>
              </a:ext>
            </a:extLst>
          </p:cNvPr>
          <p:cNvSpPr txBox="1"/>
          <p:nvPr/>
        </p:nvSpPr>
        <p:spPr>
          <a:xfrm>
            <a:off x="1598611" y="2771096"/>
            <a:ext cx="397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E4EE0-39E9-4EED-8D24-25D20D819491}"/>
              </a:ext>
            </a:extLst>
          </p:cNvPr>
          <p:cNvSpPr txBox="1"/>
          <p:nvPr/>
        </p:nvSpPr>
        <p:spPr>
          <a:xfrm>
            <a:off x="1598611" y="3695696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« constructor » </a:t>
            </a:r>
            <a:r>
              <a:rPr lang="en-US" dirty="0" err="1"/>
              <a:t>ClassRoom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string, 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int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D0AE0E-7FAA-4B36-A3A5-E985573F2F54}"/>
              </a:ext>
            </a:extLst>
          </p:cNvPr>
          <p:cNvCxnSpPr>
            <a:cxnSpLocks/>
          </p:cNvCxnSpPr>
          <p:nvPr/>
        </p:nvCxnSpPr>
        <p:spPr>
          <a:xfrm>
            <a:off x="1598611" y="3657591"/>
            <a:ext cx="9220200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2574E2-72A7-4ABD-9889-594F732D7223}"/>
              </a:ext>
            </a:extLst>
          </p:cNvPr>
          <p:cNvSpPr txBox="1"/>
          <p:nvPr/>
        </p:nvSpPr>
        <p:spPr>
          <a:xfrm>
            <a:off x="9542461" y="4527779"/>
            <a:ext cx="2362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return type; </a:t>
            </a:r>
            <a:r>
              <a:rPr lang="en-US" dirty="0" err="1"/>
              <a:t>ClassRoom</a:t>
            </a:r>
            <a:r>
              <a:rPr lang="en-US" dirty="0"/>
              <a:t> is the return type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56A2D9-FB87-4E91-8D77-7EDCE28E690E}"/>
              </a:ext>
            </a:extLst>
          </p:cNvPr>
          <p:cNvCxnSpPr>
            <a:cxnSpLocks/>
          </p:cNvCxnSpPr>
          <p:nvPr/>
        </p:nvCxnSpPr>
        <p:spPr>
          <a:xfrm flipH="1" flipV="1">
            <a:off x="10780711" y="4059301"/>
            <a:ext cx="190501" cy="54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156715-7F70-430A-940E-2A58D39350DF}"/>
              </a:ext>
            </a:extLst>
          </p:cNvPr>
          <p:cNvSpPr txBox="1"/>
          <p:nvPr/>
        </p:nvSpPr>
        <p:spPr>
          <a:xfrm>
            <a:off x="684212" y="5712766"/>
            <a:ext cx="594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annotation; not really necessary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D93356-9D63-4FE2-8B88-E0DAB30F9D8E}"/>
              </a:ext>
            </a:extLst>
          </p:cNvPr>
          <p:cNvCxnSpPr/>
          <p:nvPr/>
        </p:nvCxnSpPr>
        <p:spPr>
          <a:xfrm flipV="1">
            <a:off x="912813" y="4059301"/>
            <a:ext cx="1066799" cy="1734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9460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6859F-BACF-4043-BD51-06422590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7D38A-B287-489D-A34B-AAD3827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F2A8-66F4-41A6-A0EC-59E61839DD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give an object an attribute:</a:t>
            </a:r>
          </a:p>
          <a:p>
            <a:pPr lvl="1"/>
            <a:r>
              <a:rPr lang="en-US" dirty="0"/>
              <a:t>Declare an instance variable</a:t>
            </a:r>
          </a:p>
          <a:p>
            <a:pPr lvl="1"/>
            <a:r>
              <a:rPr lang="en-US" dirty="0"/>
              <a:t>Write a “get” accessor method</a:t>
            </a:r>
          </a:p>
          <a:p>
            <a:pPr lvl="1"/>
            <a:r>
              <a:rPr lang="en-US" dirty="0"/>
              <a:t>Write a “set” accessor method</a:t>
            </a:r>
          </a:p>
          <a:p>
            <a:r>
              <a:rPr lang="en-US" dirty="0"/>
              <a:t>Properties: A shortcut for writing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6435635" y="1421925"/>
            <a:ext cx="5286527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value;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28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CD82-BC18-4758-96B6-E689C72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C0A4-D680-40D0-A5FD-A76E8148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8A5D1-61A2-40A2-976B-1BDE6312D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 Type, name, get accessor, set accessor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: declares a method that should return the property’s value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: declares a method to set the property</a:t>
            </a:r>
          </a:p>
          <a:p>
            <a:pPr lvl="1"/>
            <a:r>
              <a:rPr lang="en-US" dirty="0"/>
              <a:t>Automatic parameter always named </a:t>
            </a:r>
            <a:r>
              <a:rPr lang="en-US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6475412" y="381000"/>
            <a:ext cx="5286527" cy="58073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width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039140" y="1261705"/>
            <a:ext cx="220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name (capitalized)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ED8A-57B5-4592-8752-D88FF9D0718E}"/>
              </a:ext>
            </a:extLst>
          </p:cNvPr>
          <p:cNvSpPr txBox="1"/>
          <p:nvPr/>
        </p:nvSpPr>
        <p:spPr>
          <a:xfrm>
            <a:off x="8913812" y="236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Implied 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F036C-9BEB-4EBD-AD81-DCB37ADE0D4B}"/>
              </a:ext>
            </a:extLst>
          </p:cNvPr>
          <p:cNvSpPr txBox="1"/>
          <p:nvPr/>
        </p:nvSpPr>
        <p:spPr>
          <a:xfrm>
            <a:off x="9117678" y="3618637"/>
            <a:ext cx="276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Implied parameter: </a:t>
            </a:r>
            <a:r>
              <a:rPr lang="en-US" dirty="0">
                <a:latin typeface="Consolas" panose="020B0609020204030204" pitchFamily="49" charset="0"/>
              </a:rPr>
              <a:t>int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47214" y="1677204"/>
            <a:ext cx="591926" cy="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AD1D-D5F8-4236-99AB-B199BFF33A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694612" y="2514600"/>
            <a:ext cx="1219200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11CA7-C7A9-4824-85C2-944443F05B53}"/>
              </a:ext>
            </a:extLst>
          </p:cNvPr>
          <p:cNvCxnSpPr/>
          <p:nvPr/>
        </p:nvCxnSpPr>
        <p:spPr>
          <a:xfrm flipH="1">
            <a:off x="7694612" y="3886200"/>
            <a:ext cx="1423066" cy="14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9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C26-AEB8-43DA-8CC8-6E085DA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5B2E5-8ADD-4CF5-BFCD-46CA7761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Reading from a property calls the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accessor</a:t>
            </a:r>
          </a:p>
          <a:p>
            <a:r>
              <a:rPr lang="en-US" dirty="0"/>
              <a:t>Writing to a property (assigning) calls the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accessor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9ADA1-657C-43B6-9DDD-39344E8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2284412" y="2667000"/>
            <a:ext cx="8001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myRectangle.Width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$"its 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myRectangle.Width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4E29-3A9E-4300-8002-58E0A96BB806}"/>
              </a:ext>
            </a:extLst>
          </p:cNvPr>
          <p:cNvSpPr txBox="1"/>
          <p:nvPr/>
        </p:nvSpPr>
        <p:spPr>
          <a:xfrm>
            <a:off x="37307" y="4520637"/>
            <a:ext cx="243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to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= call the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5F409-4BE5-4769-964F-B7EDC6CA1570}"/>
              </a:ext>
            </a:extLst>
          </p:cNvPr>
          <p:cNvCxnSpPr>
            <a:cxnSpLocks/>
          </p:cNvCxnSpPr>
          <p:nvPr/>
        </p:nvCxnSpPr>
        <p:spPr>
          <a:xfrm flipV="1">
            <a:off x="2125167" y="4520637"/>
            <a:ext cx="540245" cy="203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E0823-1FEF-4C10-8B91-E6F1A9C9A4FB}"/>
              </a:ext>
            </a:extLst>
          </p:cNvPr>
          <p:cNvSpPr txBox="1"/>
          <p:nvPr/>
        </p:nvSpPr>
        <p:spPr>
          <a:xfrm>
            <a:off x="5164776" y="5958048"/>
            <a:ext cx="292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as a value = call the </a:t>
            </a:r>
            <a:r>
              <a:rPr lang="en-US" sz="2000" dirty="0">
                <a:latin typeface="Consolas" panose="020B0609020204030204" pitchFamily="49" charset="0"/>
              </a:rPr>
              <a:t>get</a:t>
            </a:r>
            <a:r>
              <a:rPr lang="en-US" sz="2000" dirty="0"/>
              <a:t> accessor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201A0-78BC-4959-ABDD-B8E900D66A99}"/>
              </a:ext>
            </a:extLst>
          </p:cNvPr>
          <p:cNvCxnSpPr>
            <a:cxnSpLocks/>
          </p:cNvCxnSpPr>
          <p:nvPr/>
        </p:nvCxnSpPr>
        <p:spPr>
          <a:xfrm flipV="1">
            <a:off x="6551612" y="5670639"/>
            <a:ext cx="243838" cy="33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A214BE-745F-47AC-86CB-3C95A3F0C64F}"/>
              </a:ext>
            </a:extLst>
          </p:cNvPr>
          <p:cNvSpPr txBox="1"/>
          <p:nvPr/>
        </p:nvSpPr>
        <p:spPr>
          <a:xfrm>
            <a:off x="7618412" y="3886200"/>
            <a:ext cx="303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Argument to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 (becomes </a:t>
            </a:r>
            <a:r>
              <a:rPr lang="en-US" sz="2000" dirty="0">
                <a:latin typeface="Consolas" panose="020B0609020204030204" pitchFamily="49" charset="0"/>
              </a:rPr>
              <a:t>value</a:t>
            </a:r>
            <a:r>
              <a:rPr lang="en-US" sz="20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75B0E-75CD-4063-BDFF-F16183014B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46812" y="4240143"/>
            <a:ext cx="1371600" cy="182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</a:t>
            </a:r>
            <a:r>
              <a:rPr lang="en-US" dirty="0" smtClean="0"/>
              <a:t>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414F-8072-44E3-A4B5-B29A128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9D0-9DED-4F09-B8FA-7E06D1C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properties automatically have get and set accessors, no need to write them in “methods”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7ACD3-0AB0-4DB1-8D6C-1EEF37C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E329-65DF-46C2-BADE-55C75751FEA2}"/>
              </a:ext>
            </a:extLst>
          </p:cNvPr>
          <p:cNvSpPr/>
          <p:nvPr/>
        </p:nvSpPr>
        <p:spPr>
          <a:xfrm>
            <a:off x="3986245" y="2778274"/>
            <a:ext cx="4703204" cy="2174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F2718-15D6-4BFD-BF8C-5317D8423E16}"/>
              </a:ext>
            </a:extLst>
          </p:cNvPr>
          <p:cNvCxnSpPr>
            <a:cxnSpLocks/>
          </p:cNvCxnSpPr>
          <p:nvPr/>
        </p:nvCxnSpPr>
        <p:spPr>
          <a:xfrm>
            <a:off x="3986243" y="3319737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1189BD-80AA-430E-A077-188331F4EE18}"/>
              </a:ext>
            </a:extLst>
          </p:cNvPr>
          <p:cNvSpPr txBox="1"/>
          <p:nvPr/>
        </p:nvSpPr>
        <p:spPr>
          <a:xfrm>
            <a:off x="4019580" y="3339570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« property » width: int</a:t>
            </a:r>
          </a:p>
          <a:p>
            <a:r>
              <a:rPr lang="en-US" dirty="0"/>
              <a:t>+ « property » length: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4F1B-CEDD-4E91-8960-858A2B955338}"/>
              </a:ext>
            </a:extLst>
          </p:cNvPr>
          <p:cNvSpPr txBox="1"/>
          <p:nvPr/>
        </p:nvSpPr>
        <p:spPr>
          <a:xfrm>
            <a:off x="4019580" y="4303201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D72FA3-2051-43F1-B466-7B06441B8E41}"/>
              </a:ext>
            </a:extLst>
          </p:cNvPr>
          <p:cNvCxnSpPr>
            <a:cxnSpLocks/>
          </p:cNvCxnSpPr>
          <p:nvPr/>
        </p:nvCxnSpPr>
        <p:spPr>
          <a:xfrm>
            <a:off x="3986244" y="4226065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6828A-9EEB-4562-8CB6-59392FA4A6F8}"/>
              </a:ext>
            </a:extLst>
          </p:cNvPr>
          <p:cNvSpPr txBox="1"/>
          <p:nvPr/>
        </p:nvSpPr>
        <p:spPr>
          <a:xfrm>
            <a:off x="9419573" y="339142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4F0EE6-5DA4-4CD1-BFAC-E3A3ACA7298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57495" y="36222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CD699-6059-40FC-97F8-37A9291D34E6}"/>
              </a:ext>
            </a:extLst>
          </p:cNvPr>
          <p:cNvSpPr txBox="1"/>
          <p:nvPr/>
        </p:nvSpPr>
        <p:spPr>
          <a:xfrm>
            <a:off x="9447212" y="438202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1267EA-9311-4DE0-B9AC-6D5A4AFDE53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85134" y="46128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143A04-6502-42D4-BF66-BC79DE8B9670}"/>
              </a:ext>
            </a:extLst>
          </p:cNvPr>
          <p:cNvSpPr txBox="1"/>
          <p:nvPr/>
        </p:nvSpPr>
        <p:spPr>
          <a:xfrm>
            <a:off x="379412" y="3657600"/>
            <a:ext cx="3124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Public: the </a:t>
            </a:r>
            <a:r>
              <a:rPr lang="en-US" i="1" dirty="0"/>
              <a:t>property</a:t>
            </a:r>
            <a:r>
              <a:rPr lang="en-US" dirty="0"/>
              <a:t> is public, though the instance variable is private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27CB0-4DC4-4634-9F48-4DDAE95FAB7C}"/>
              </a:ext>
            </a:extLst>
          </p:cNvPr>
          <p:cNvCxnSpPr/>
          <p:nvPr/>
        </p:nvCxnSpPr>
        <p:spPr>
          <a:xfrm>
            <a:off x="3351212" y="392741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7E229A-52D4-4C64-842E-FED1B1B244EF}"/>
              </a:ext>
            </a:extLst>
          </p:cNvPr>
          <p:cNvSpPr txBox="1"/>
          <p:nvPr/>
        </p:nvSpPr>
        <p:spPr>
          <a:xfrm>
            <a:off x="1941511" y="2887587"/>
            <a:ext cx="16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Guillemets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873DA-E2C5-48D4-9E42-AD259BB95692}"/>
              </a:ext>
            </a:extLst>
          </p:cNvPr>
          <p:cNvCxnSpPr/>
          <p:nvPr/>
        </p:nvCxnSpPr>
        <p:spPr>
          <a:xfrm>
            <a:off x="3427412" y="3132844"/>
            <a:ext cx="914400" cy="42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17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5B6F-C47B-4C26-A74A-DF734F1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1D5-7647-4AF8-881E-E70D3015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Variables in different scopes can have the same name</a:t>
            </a:r>
          </a:p>
          <a:p>
            <a:r>
              <a:rPr lang="en-US" dirty="0"/>
              <a:t>Shadowing: Local variable will “hide” instance variable with same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484B-BA52-4C54-9673-5625A1E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15FE-E585-47A8-8B0D-7040A9CBF994}"/>
              </a:ext>
            </a:extLst>
          </p:cNvPr>
          <p:cNvSpPr txBox="1"/>
          <p:nvPr/>
        </p:nvSpPr>
        <p:spPr>
          <a:xfrm>
            <a:off x="3427412" y="2844237"/>
            <a:ext cx="5334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E63C-4DDD-4057-A877-DDD312C638D8}"/>
              </a:ext>
            </a:extLst>
          </p:cNvPr>
          <p:cNvSpPr txBox="1"/>
          <p:nvPr/>
        </p:nvSpPr>
        <p:spPr>
          <a:xfrm>
            <a:off x="7999412" y="333651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variable, scope is entire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2DC5-5525-4F2E-A052-B62EED019D89}"/>
              </a:ext>
            </a:extLst>
          </p:cNvPr>
          <p:cNvCxnSpPr>
            <a:cxnSpLocks/>
          </p:cNvCxnSpPr>
          <p:nvPr/>
        </p:nvCxnSpPr>
        <p:spPr>
          <a:xfrm flipH="1">
            <a:off x="6627812" y="3641462"/>
            <a:ext cx="1379539" cy="52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CD3DB2-02F6-44C7-B509-984337A63773}"/>
              </a:ext>
            </a:extLst>
          </p:cNvPr>
          <p:cNvSpPr txBox="1"/>
          <p:nvPr/>
        </p:nvSpPr>
        <p:spPr>
          <a:xfrm>
            <a:off x="8990012" y="49874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(parameter) variable, scope is the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/>
              <a:t>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CD7F2-85D1-426F-BF48-7EDFDA01829B}"/>
              </a:ext>
            </a:extLst>
          </p:cNvPr>
          <p:cNvCxnSpPr>
            <a:cxnSpLocks/>
          </p:cNvCxnSpPr>
          <p:nvPr/>
        </p:nvCxnSpPr>
        <p:spPr>
          <a:xfrm flipH="1" flipV="1">
            <a:off x="8075612" y="4800600"/>
            <a:ext cx="914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25A2-4516-4550-863B-6B0DF06F8D5C}"/>
              </a:ext>
            </a:extLst>
          </p:cNvPr>
          <p:cNvSpPr txBox="1"/>
          <p:nvPr/>
        </p:nvSpPr>
        <p:spPr>
          <a:xfrm>
            <a:off x="4494210" y="5893228"/>
            <a:ext cx="403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method,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always means the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CA37-ACF6-48FE-A695-3C5B2A94F790}"/>
              </a:ext>
            </a:extLst>
          </p:cNvPr>
          <p:cNvSpPr txBox="1"/>
          <p:nvPr/>
        </p:nvSpPr>
        <p:spPr>
          <a:xfrm>
            <a:off x="709887" y="515836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800C87-1FEA-4882-A24C-6C9B99A6209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93259" y="5389201"/>
            <a:ext cx="830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9815E-0C90-48D4-B36A-2941E6D97B5F}"/>
              </a:ext>
            </a:extLst>
          </p:cNvPr>
          <p:cNvCxnSpPr/>
          <p:nvPr/>
        </p:nvCxnSpPr>
        <p:spPr>
          <a:xfrm flipH="1" flipV="1">
            <a:off x="4875212" y="55626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AFEB-FF7D-4342-80B7-A615525EBBB4}"/>
              </a:ext>
            </a:extLst>
          </p:cNvPr>
          <p:cNvCxnSpPr>
            <a:cxnSpLocks/>
          </p:cNvCxnSpPr>
          <p:nvPr/>
        </p:nvCxnSpPr>
        <p:spPr>
          <a:xfrm flipV="1">
            <a:off x="5408612" y="5562601"/>
            <a:ext cx="258327" cy="3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4A-9A73-4906-9B8B-9225875F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0F5-3C17-473E-8DFE-ED0CCDBA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Namespaces: Classes can have the same name if they are in different 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9BA0-FDAF-4AC0-B4C3-186C33C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55E07-4CAD-4897-AD5A-857BCD40F9DA}"/>
              </a:ext>
            </a:extLst>
          </p:cNvPr>
          <p:cNvSpPr txBox="1"/>
          <p:nvPr/>
        </p:nvSpPr>
        <p:spPr>
          <a:xfrm>
            <a:off x="912812" y="2544799"/>
            <a:ext cx="4114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MyProject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AC792-F82C-412F-A157-8BE8FE268215}"/>
              </a:ext>
            </a:extLst>
          </p:cNvPr>
          <p:cNvSpPr txBox="1"/>
          <p:nvPr/>
        </p:nvSpPr>
        <p:spPr>
          <a:xfrm>
            <a:off x="6896580" y="2544799"/>
            <a:ext cx="4343398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ShapesLibrary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41903-2890-4CDC-B868-7EBDA1E3FC6E}"/>
              </a:ext>
            </a:extLst>
          </p:cNvPr>
          <p:cNvSpPr txBox="1"/>
          <p:nvPr/>
        </p:nvSpPr>
        <p:spPr>
          <a:xfrm>
            <a:off x="3656011" y="5506233"/>
            <a:ext cx="4876802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MyProject.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rect1;</a:t>
            </a:r>
          </a:p>
          <a:p>
            <a:r>
              <a:rPr lang="en-US" dirty="0" err="1">
                <a:solidFill>
                  <a:schemeClr val="tx1"/>
                </a:solidFill>
              </a:rPr>
              <a:t>ShapesLibrary.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9BEB-1783-4615-9408-B76EC731A30B}"/>
              </a:ext>
            </a:extLst>
          </p:cNvPr>
          <p:cNvSpPr txBox="1"/>
          <p:nvPr/>
        </p:nvSpPr>
        <p:spPr>
          <a:xfrm>
            <a:off x="1522412" y="554827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like this:</a:t>
            </a:r>
          </a:p>
        </p:txBody>
      </p:sp>
    </p:spTree>
    <p:extLst>
      <p:ext uri="{BB962C8B-B14F-4D97-AF65-F5344CB8AC3E}">
        <p14:creationId xmlns:p14="http://schemas.microsoft.com/office/powerpoint/2010/main" val="4250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5F7-C2EF-462F-B6CF-4ECDF48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4781-B0C1-47B7-A881-74854F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Overloading: Methods can have the same name if they have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5288-5E2A-434D-BC99-2F956B7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50B5-69DC-4DB9-B0B5-5441E873A3EF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A8B5-C715-40E5-8BDC-951C9D597339}"/>
              </a:ext>
            </a:extLst>
          </p:cNvPr>
          <p:cNvSpPr txBox="1"/>
          <p:nvPr/>
        </p:nvSpPr>
        <p:spPr>
          <a:xfrm>
            <a:off x="7999412" y="236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659F5-3FCA-4BB1-9D83-65CFC83BE6E7}"/>
              </a:ext>
            </a:extLst>
          </p:cNvPr>
          <p:cNvCxnSpPr>
            <a:cxnSpLocks/>
          </p:cNvCxnSpPr>
          <p:nvPr/>
        </p:nvCxnSpPr>
        <p:spPr>
          <a:xfrm flipH="1">
            <a:off x="6842232" y="2590800"/>
            <a:ext cx="1157180" cy="12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E83271-73C1-4A39-B0C8-A81CD86A77C6}"/>
              </a:ext>
            </a:extLst>
          </p:cNvPr>
          <p:cNvSpPr txBox="1"/>
          <p:nvPr/>
        </p:nvSpPr>
        <p:spPr>
          <a:xfrm>
            <a:off x="9294812" y="524484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parameters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E5B13-62AF-41E1-9A6A-DE0D378EE930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800600"/>
            <a:ext cx="2362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D9224-25BF-4CAC-9FA4-04DE116658DF}"/>
              </a:ext>
            </a:extLst>
          </p:cNvPr>
          <p:cNvCxnSpPr>
            <a:cxnSpLocks/>
          </p:cNvCxnSpPr>
          <p:nvPr/>
        </p:nvCxnSpPr>
        <p:spPr>
          <a:xfrm flipH="1" flipV="1">
            <a:off x="8761412" y="4800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6A8-8E16-44E1-B289-268C55F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87B9-1729-4F8B-8A39-EC071AB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we have already used: multiple constructors with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13185-5A51-4C0D-9B74-E350E49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7FB9-8736-414C-AE1B-3FBA9AEE08A3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0106-87FD-45C9-9622-E2FA25870EBE}"/>
              </a:ext>
            </a:extLst>
          </p:cNvPr>
          <p:cNvSpPr txBox="1"/>
          <p:nvPr/>
        </p:nvSpPr>
        <p:spPr>
          <a:xfrm>
            <a:off x="5393617" y="4378354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080A6-4077-4877-B075-E9831B1206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31617" y="4609187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E5872-4F8C-4652-BA15-F6CCBD712EF1}"/>
              </a:ext>
            </a:extLst>
          </p:cNvPr>
          <p:cNvSpPr txBox="1"/>
          <p:nvPr/>
        </p:nvSpPr>
        <p:spPr>
          <a:xfrm>
            <a:off x="7570656" y="3304609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two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2FC9E-E172-4132-9C0E-3A5BBC2686CC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2948581"/>
            <a:ext cx="6096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B2DC-20FE-414A-8730-572EC2F3DCD2}"/>
              </a:ext>
            </a:extLst>
          </p:cNvPr>
          <p:cNvCxnSpPr>
            <a:cxnSpLocks/>
          </p:cNvCxnSpPr>
          <p:nvPr/>
        </p:nvCxnSpPr>
        <p:spPr>
          <a:xfrm flipV="1">
            <a:off x="8151812" y="2948581"/>
            <a:ext cx="5334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b="1" dirty="0"/>
              <a:t>Signatures and Overloading</a:t>
            </a:r>
          </a:p>
          <a:p>
            <a:r>
              <a:rPr lang="en-US" dirty="0"/>
              <a:t>Constructors in UML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947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04E-5580-4C73-9029-C0ED6437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and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6CFA-7C17-45D5-BD14-9ED29AF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Signature = name of method +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are unique as long as their </a:t>
            </a:r>
            <a:r>
              <a:rPr lang="en-US" i="1" dirty="0"/>
              <a:t>signatures </a:t>
            </a:r>
            <a:r>
              <a:rPr lang="en-US" dirty="0"/>
              <a:t>are unique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15C1-2D54-45E6-98B8-ABD66AA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ED63-C95D-4F81-A444-313451A20203}"/>
              </a:ext>
            </a:extLst>
          </p:cNvPr>
          <p:cNvSpPr txBox="1"/>
          <p:nvPr/>
        </p:nvSpPr>
        <p:spPr>
          <a:xfrm>
            <a:off x="1674812" y="2288705"/>
            <a:ext cx="8991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00B4-3766-4BC5-8955-B2D2D7F2CB2F}"/>
              </a:ext>
            </a:extLst>
          </p:cNvPr>
          <p:cNvSpPr txBox="1"/>
          <p:nvPr/>
        </p:nvSpPr>
        <p:spPr>
          <a:xfrm>
            <a:off x="3850906" y="2833602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29F4-A5F7-4E29-9D45-19468EA6B3AA}"/>
              </a:ext>
            </a:extLst>
          </p:cNvPr>
          <p:cNvSpPr txBox="1"/>
          <p:nvPr/>
        </p:nvSpPr>
        <p:spPr>
          <a:xfrm>
            <a:off x="455612" y="3522987"/>
            <a:ext cx="5219722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014B-361A-4D21-AE59-22A5BE123C83}"/>
              </a:ext>
            </a:extLst>
          </p:cNvPr>
          <p:cNvSpPr txBox="1"/>
          <p:nvPr/>
        </p:nvSpPr>
        <p:spPr>
          <a:xfrm>
            <a:off x="6323012" y="3522987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D184-8591-4B93-BEAE-7E76B72CCA0B}"/>
              </a:ext>
            </a:extLst>
          </p:cNvPr>
          <p:cNvSpPr txBox="1"/>
          <p:nvPr/>
        </p:nvSpPr>
        <p:spPr>
          <a:xfrm>
            <a:off x="1170563" y="4078035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7D141-6E42-4F3B-8BF0-7CDA46168A0B}"/>
              </a:ext>
            </a:extLst>
          </p:cNvPr>
          <p:cNvSpPr txBox="1"/>
          <p:nvPr/>
        </p:nvSpPr>
        <p:spPr>
          <a:xfrm>
            <a:off x="6992624" y="407803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Multiply(double)</a:t>
            </a:r>
          </a:p>
        </p:txBody>
      </p:sp>
    </p:spTree>
    <p:extLst>
      <p:ext uri="{BB962C8B-B14F-4D97-AF65-F5344CB8AC3E}">
        <p14:creationId xmlns:p14="http://schemas.microsoft.com/office/powerpoint/2010/main" val="31173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737-5477-4F75-BCA9-D409C58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74E6-EF04-4DDF-AEF3-B3ED05F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names are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type is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A00B-C23D-42EF-B7D3-8B0FADB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94CB5-CCD3-4854-B50B-465D55D634B1}"/>
              </a:ext>
            </a:extLst>
          </p:cNvPr>
          <p:cNvSpPr txBox="1"/>
          <p:nvPr/>
        </p:nvSpPr>
        <p:spPr>
          <a:xfrm>
            <a:off x="531812" y="2295411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541706" y="2895426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C82B5-2614-4208-B539-B0B60430F531}"/>
              </a:ext>
            </a:extLst>
          </p:cNvPr>
          <p:cNvSpPr txBox="1"/>
          <p:nvPr/>
        </p:nvSpPr>
        <p:spPr>
          <a:xfrm>
            <a:off x="7466012" y="2594801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D860A83-8E7E-4D32-9E20-965632C03A18}"/>
              </a:ext>
            </a:extLst>
          </p:cNvPr>
          <p:cNvSpPr/>
          <p:nvPr/>
        </p:nvSpPr>
        <p:spPr>
          <a:xfrm>
            <a:off x="6764010" y="2406533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2547C-E8E5-404F-814E-7682D6DAD0DE}"/>
              </a:ext>
            </a:extLst>
          </p:cNvPr>
          <p:cNvSpPr txBox="1"/>
          <p:nvPr/>
        </p:nvSpPr>
        <p:spPr>
          <a:xfrm>
            <a:off x="1211621" y="4510795"/>
            <a:ext cx="5115294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BF2FE-58FC-405A-A93F-B8BA2C00E30F}"/>
              </a:ext>
            </a:extLst>
          </p:cNvPr>
          <p:cNvSpPr txBox="1"/>
          <p:nvPr/>
        </p:nvSpPr>
        <p:spPr>
          <a:xfrm>
            <a:off x="1221515" y="5110810"/>
            <a:ext cx="5105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306A3-E2E7-4701-876C-E5F187A16DC8}"/>
              </a:ext>
            </a:extLst>
          </p:cNvPr>
          <p:cNvSpPr txBox="1"/>
          <p:nvPr/>
        </p:nvSpPr>
        <p:spPr>
          <a:xfrm>
            <a:off x="7025014" y="476450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17D056-C010-4A8E-9FB6-459A694694C9}"/>
              </a:ext>
            </a:extLst>
          </p:cNvPr>
          <p:cNvSpPr/>
          <p:nvPr/>
        </p:nvSpPr>
        <p:spPr>
          <a:xfrm>
            <a:off x="6323012" y="457623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30949</TotalTime>
  <Words>1106</Words>
  <Application>Microsoft Office PowerPoint</Application>
  <PresentationFormat>Custom</PresentationFormat>
  <Paragraphs>272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Method Signatures, Overloading, and Properties</vt:lpstr>
      <vt:lpstr>Outline</vt:lpstr>
      <vt:lpstr>Exceptions to Unique Name Rule</vt:lpstr>
      <vt:lpstr>Exceptions to Unique Name Rule</vt:lpstr>
      <vt:lpstr>Exceptions to Unique Name Rule</vt:lpstr>
      <vt:lpstr>Exceptions to Unique Name Rule</vt:lpstr>
      <vt:lpstr>Outline</vt:lpstr>
      <vt:lpstr>Signatures and Overloading</vt:lpstr>
      <vt:lpstr>Signature Details</vt:lpstr>
      <vt:lpstr>Signature Details</vt:lpstr>
      <vt:lpstr>Constructors are Methods Too</vt:lpstr>
      <vt:lpstr>Calling Overloaded Methods</vt:lpstr>
      <vt:lpstr>Calling Overloaded Constructors</vt:lpstr>
      <vt:lpstr>Outline</vt:lpstr>
      <vt:lpstr>Constructors: Part of the Interface</vt:lpstr>
      <vt:lpstr>Outline</vt:lpstr>
      <vt:lpstr>Implementing Attributes</vt:lpstr>
      <vt:lpstr>Properties</vt:lpstr>
      <vt:lpstr>Using Properties</vt:lpstr>
      <vt:lpstr>Properties in UML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 and Properties</dc:title>
  <dc:creator>Edward Tremel</dc:creator>
  <cp:lastModifiedBy>Tremel, Edward J.</cp:lastModifiedBy>
  <cp:revision>235</cp:revision>
  <dcterms:created xsi:type="dcterms:W3CDTF">2020-06-08T19:15:40Z</dcterms:created>
  <dcterms:modified xsi:type="dcterms:W3CDTF">2021-08-16T21:47:42Z</dcterms:modified>
</cp:coreProperties>
</file>