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FF5050"/>
    <a:srgbClr val="99CCFF"/>
    <a:srgbClr val="CC9900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Loops with Arrays and More Advanced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EC91-3D58-4E98-9E28-EC2DBC5E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9C1-734B-41AB-924B-A9E1936C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/>
              <a:t>What if you want to skip some iterations of the loop?</a:t>
            </a:r>
          </a:p>
          <a:p>
            <a:r>
              <a:rPr lang="en-US" dirty="0"/>
              <a:t>Example: Only use even values from array, skip odd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DCEEA-FA78-4977-9BC9-A37DE1B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2932112" y="2699391"/>
            <a:ext cx="6324599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E73B-98FF-4103-9AA5-AB99A03AF094}"/>
              </a:ext>
            </a:extLst>
          </p:cNvPr>
          <p:cNvSpPr txBox="1"/>
          <p:nvPr/>
        </p:nvSpPr>
        <p:spPr>
          <a:xfrm>
            <a:off x="284163" y="4572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loop body inside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FECAF-B37B-46C0-ACA8-EC9BA3FB98C3}"/>
              </a:ext>
            </a:extLst>
          </p:cNvPr>
          <p:cNvCxnSpPr/>
          <p:nvPr/>
        </p:nvCxnSpPr>
        <p:spPr>
          <a:xfrm>
            <a:off x="2665412" y="4953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83F64D-52F7-4444-962E-D5D054585483}"/>
              </a:ext>
            </a:extLst>
          </p:cNvPr>
          <p:cNvSpPr txBox="1"/>
          <p:nvPr/>
        </p:nvSpPr>
        <p:spPr>
          <a:xfrm>
            <a:off x="7542212" y="371782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F9BC3-A4B8-460B-A00C-8F6E38FF9C5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1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FD84-12B2-4B07-955B-1859FC0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AB10-A1BE-4064-B546-38C5C0E8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keyword = “skip this loop iteration”</a:t>
            </a:r>
          </a:p>
          <a:p>
            <a:r>
              <a:rPr lang="en-US" dirty="0"/>
              <a:t>Return to loop beginning, increment counter, check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FA8E0-E2DB-4226-895E-CB0DE858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7D36-368D-49AA-B87E-6A0326403B66}"/>
              </a:ext>
            </a:extLst>
          </p:cNvPr>
          <p:cNvSpPr txBox="1"/>
          <p:nvPr/>
        </p:nvSpPr>
        <p:spPr>
          <a:xfrm>
            <a:off x="2932112" y="2699391"/>
            <a:ext cx="6324599" cy="31559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continue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ECE7D-C310-4EA1-BCE2-C955CDDF3420}"/>
              </a:ext>
            </a:extLst>
          </p:cNvPr>
          <p:cNvSpPr txBox="1"/>
          <p:nvPr/>
        </p:nvSpPr>
        <p:spPr>
          <a:xfrm>
            <a:off x="7542212" y="3717822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</a:t>
            </a:r>
            <a:r>
              <a:rPr lang="en-US" b="1" dirty="0"/>
              <a:t>odd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A176A-3FAC-460A-A7CB-0065E2546E2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CC784-30CE-4332-9F50-6C45CAEF4AC6}"/>
              </a:ext>
            </a:extLst>
          </p:cNvPr>
          <p:cNvSpPr txBox="1"/>
          <p:nvPr/>
        </p:nvSpPr>
        <p:spPr>
          <a:xfrm>
            <a:off x="247343" y="3987918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Immediately start next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0574C-317B-4602-B4AA-483A0AFE5A1C}"/>
              </a:ext>
            </a:extLst>
          </p:cNvPr>
          <p:cNvSpPr txBox="1"/>
          <p:nvPr/>
        </p:nvSpPr>
        <p:spPr>
          <a:xfrm>
            <a:off x="8380412" y="4648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only executed if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A3B108-08E8-4FD9-A2FB-3509E6254A0B}"/>
              </a:ext>
            </a:extLst>
          </p:cNvPr>
          <p:cNvCxnSpPr/>
          <p:nvPr/>
        </p:nvCxnSpPr>
        <p:spPr>
          <a:xfrm>
            <a:off x="2513012" y="449580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0D8AA1-0A38-4B6A-93E2-BE480B253085}"/>
              </a:ext>
            </a:extLst>
          </p:cNvPr>
          <p:cNvSpPr/>
          <p:nvPr/>
        </p:nvSpPr>
        <p:spPr>
          <a:xfrm>
            <a:off x="7999412" y="4648200"/>
            <a:ext cx="381000" cy="83099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7C-8877-43B6-A340-31B0C6DF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B4DD-8A95-4B49-90BF-E9FB4F16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09597"/>
          </a:xfrm>
        </p:spPr>
        <p:txBody>
          <a:bodyPr/>
          <a:lstStyle/>
          <a:p>
            <a:r>
              <a:rPr lang="en-US" dirty="0"/>
              <a:t>Scenario: Loop should end when a sentinel value is encountered, or when input is invalid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9257-5DC6-4967-9ED1-A8076D61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3B4BC-3FEE-4A11-9E03-E9CCD7443C88}"/>
              </a:ext>
            </a:extLst>
          </p:cNvPr>
          <p:cNvSpPr txBox="1"/>
          <p:nvPr/>
        </p:nvSpPr>
        <p:spPr>
          <a:xfrm>
            <a:off x="1522412" y="2554133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(success &amp;&amp;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F2BDD-AC46-4C5C-8A86-EFB50A53AB38}"/>
              </a:ext>
            </a:extLst>
          </p:cNvPr>
          <p:cNvSpPr txBox="1"/>
          <p:nvPr/>
        </p:nvSpPr>
        <p:spPr>
          <a:xfrm>
            <a:off x="6820660" y="2999561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variable to store parsing success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35DCA-B34A-4E96-871A-45B481D981A8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3192293"/>
            <a:ext cx="2021648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C1469-002B-4264-BA52-0489A9DE90CF}"/>
              </a:ext>
            </a:extLst>
          </p:cNvPr>
          <p:cNvSpPr txBox="1"/>
          <p:nvPr/>
        </p:nvSpPr>
        <p:spPr>
          <a:xfrm>
            <a:off x="6551613" y="3810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is a valid input, doesn’t indicate failure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43F5D-430B-44DD-B81F-3A6C9AE96C7D}"/>
              </a:ext>
            </a:extLst>
          </p:cNvPr>
          <p:cNvCxnSpPr>
            <a:cxnSpLocks/>
          </p:cNvCxnSpPr>
          <p:nvPr/>
        </p:nvCxnSpPr>
        <p:spPr>
          <a:xfrm flipH="1" flipV="1">
            <a:off x="5637212" y="3683168"/>
            <a:ext cx="914400" cy="35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0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5CB7E5-E1CD-4362-8383-120E5CC06B05}"/>
              </a:ext>
            </a:extLst>
          </p:cNvPr>
          <p:cNvSpPr txBox="1"/>
          <p:nvPr/>
        </p:nvSpPr>
        <p:spPr>
          <a:xfrm>
            <a:off x="1751012" y="2362200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7108-8F0E-4CFE-A895-463EA22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End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AD56-FD75-4F86-9EA9-1D32C768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06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 = “stop execution here” – ends the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BE749-20D1-4CA6-B97A-893FF58F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8B272-172E-4294-A05E-A4DCDC1AB924}"/>
              </a:ext>
            </a:extLst>
          </p:cNvPr>
          <p:cNvSpPr txBox="1"/>
          <p:nvPr/>
        </p:nvSpPr>
        <p:spPr>
          <a:xfrm>
            <a:off x="5027612" y="5334000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/>
              <a:t> failed, end the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07D0-D23F-4DD9-9D3E-A031250C5D3E}"/>
              </a:ext>
            </a:extLst>
          </p:cNvPr>
          <p:cNvSpPr txBox="1"/>
          <p:nvPr/>
        </p:nvSpPr>
        <p:spPr>
          <a:xfrm>
            <a:off x="6551612" y="2674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Simpler condition, no variable needed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488B6-97F9-4E99-B6F7-4CCFA15289B9}"/>
              </a:ext>
            </a:extLst>
          </p:cNvPr>
          <p:cNvCxnSpPr>
            <a:cxnSpLocks/>
          </p:cNvCxnSpPr>
          <p:nvPr/>
        </p:nvCxnSpPr>
        <p:spPr>
          <a:xfrm flipH="1" flipV="1">
            <a:off x="5027613" y="3002944"/>
            <a:ext cx="152399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6BBAE-391C-4C63-9F04-D0C7EA248B8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03612" y="5334000"/>
            <a:ext cx="15240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5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879D-BAFA-46A7-9644-2B47E3D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in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D9C2-5F36-4DF8-B8E8-AB4B1DF7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12079"/>
          </a:xfrm>
        </p:spPr>
        <p:txBody>
          <a:bodyPr/>
          <a:lstStyle/>
          <a:p>
            <a:r>
              <a:rPr lang="en-US" dirty="0"/>
              <a:t>Scenario: Array is partially filled in with numbers, but at some (unknown) point, all the rest are zeroes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C1125-1EA6-42A6-AE7D-6225CFB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6029-E3A8-45AD-AEED-3BE68C269C70}"/>
              </a:ext>
            </a:extLst>
          </p:cNvPr>
          <p:cNvSpPr/>
          <p:nvPr/>
        </p:nvSpPr>
        <p:spPr>
          <a:xfrm>
            <a:off x="17373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64E28-449C-4CF2-9DB8-B12A2EF59610}"/>
              </a:ext>
            </a:extLst>
          </p:cNvPr>
          <p:cNvSpPr/>
          <p:nvPr/>
        </p:nvSpPr>
        <p:spPr>
          <a:xfrm>
            <a:off x="26517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D21BC-5321-4EF1-8C8B-ADBA3DDEB620}"/>
              </a:ext>
            </a:extLst>
          </p:cNvPr>
          <p:cNvSpPr/>
          <p:nvPr/>
        </p:nvSpPr>
        <p:spPr>
          <a:xfrm>
            <a:off x="35661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BA28D-9881-4765-95F0-33AEBC18598A}"/>
              </a:ext>
            </a:extLst>
          </p:cNvPr>
          <p:cNvSpPr/>
          <p:nvPr/>
        </p:nvSpPr>
        <p:spPr>
          <a:xfrm>
            <a:off x="44805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B7DB-C805-4C31-8050-D101445FFB19}"/>
              </a:ext>
            </a:extLst>
          </p:cNvPr>
          <p:cNvSpPr/>
          <p:nvPr/>
        </p:nvSpPr>
        <p:spPr>
          <a:xfrm>
            <a:off x="5394925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20265-6A88-496E-9B0D-AF119CA2F4A6}"/>
              </a:ext>
            </a:extLst>
          </p:cNvPr>
          <p:cNvSpPr/>
          <p:nvPr/>
        </p:nvSpPr>
        <p:spPr>
          <a:xfrm>
            <a:off x="63093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138DE-CC93-4882-874E-FC62015EE0AE}"/>
              </a:ext>
            </a:extLst>
          </p:cNvPr>
          <p:cNvSpPr/>
          <p:nvPr/>
        </p:nvSpPr>
        <p:spPr>
          <a:xfrm>
            <a:off x="72237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291FC-B5A3-447F-A3F3-E38B528B2605}"/>
              </a:ext>
            </a:extLst>
          </p:cNvPr>
          <p:cNvSpPr/>
          <p:nvPr/>
        </p:nvSpPr>
        <p:spPr>
          <a:xfrm>
            <a:off x="8138121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495D8-3114-4EB8-A352-0157DFC3600A}"/>
              </a:ext>
            </a:extLst>
          </p:cNvPr>
          <p:cNvSpPr/>
          <p:nvPr/>
        </p:nvSpPr>
        <p:spPr>
          <a:xfrm>
            <a:off x="9052521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DF74B-DFA0-47F9-B94B-D30287B5C279}"/>
              </a:ext>
            </a:extLst>
          </p:cNvPr>
          <p:cNvSpPr txBox="1"/>
          <p:nvPr/>
        </p:nvSpPr>
        <p:spPr>
          <a:xfrm>
            <a:off x="869285" y="3383679"/>
            <a:ext cx="6308075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product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== 0)</a:t>
            </a:r>
          </a:p>
          <a:p>
            <a:pPr>
              <a:lnSpc>
                <a:spcPct val="114000"/>
              </a:lnSpc>
            </a:pPr>
            <a:r>
              <a:rPr lang="en-US" dirty="0"/>
              <a:t>    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product *=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938C4-8F4B-4380-A4C9-B10F326531FC}"/>
              </a:ext>
            </a:extLst>
          </p:cNvPr>
          <p:cNvSpPr txBox="1"/>
          <p:nvPr/>
        </p:nvSpPr>
        <p:spPr>
          <a:xfrm>
            <a:off x="6171030" y="4232862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loop end: after last value in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E4AA3-A38F-4AA8-A790-BEF8B615B4EC}"/>
              </a:ext>
            </a:extLst>
          </p:cNvPr>
          <p:cNvSpPr txBox="1"/>
          <p:nvPr/>
        </p:nvSpPr>
        <p:spPr>
          <a:xfrm>
            <a:off x="5189696" y="4829246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“Special” loop end: Encounter a zero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D0CF8-57C1-4491-B4E0-998C74E509E9}"/>
              </a:ext>
            </a:extLst>
          </p:cNvPr>
          <p:cNvCxnSpPr/>
          <p:nvPr/>
        </p:nvCxnSpPr>
        <p:spPr>
          <a:xfrm flipH="1" flipV="1">
            <a:off x="5394923" y="4191000"/>
            <a:ext cx="775689" cy="23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63F4D9-462E-4310-9B1B-5B1E15AF9FD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2817812" y="5060078"/>
            <a:ext cx="23718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6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</a:t>
            </a:r>
            <a:r>
              <a:rPr lang="en-US" dirty="0"/>
              <a:t>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053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414-43FF-4256-9CF7-A42BF30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3F2-C45E-498D-A657-01F0C738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 elements individually: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Can we write a for loop that does this with less repetition?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98C3-FA66-4EEF-A3B8-2A9D01A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+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DA4C4-CD39-46F6-AF92-B9CE3B36173E}"/>
              </a:ext>
            </a:extLst>
          </p:cNvPr>
          <p:cNvSpPr txBox="1"/>
          <p:nvPr/>
        </p:nvSpPr>
        <p:spPr>
          <a:xfrm>
            <a:off x="1725230" y="4245349"/>
            <a:ext cx="4806945" cy="23840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sum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FE94B-277E-47D9-90A4-DECBACB8AE6C}"/>
              </a:ext>
            </a:extLst>
          </p:cNvPr>
          <p:cNvSpPr txBox="1"/>
          <p:nvPr/>
        </p:nvSpPr>
        <p:spPr>
          <a:xfrm>
            <a:off x="5865812" y="415327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63D21E-A7C8-4289-9033-E315348966C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75212" y="4384105"/>
            <a:ext cx="990600" cy="31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901406-A4FB-4B59-BFF0-8AE767855499}"/>
              </a:ext>
            </a:extLst>
          </p:cNvPr>
          <p:cNvSpPr txBox="1"/>
          <p:nvPr/>
        </p:nvSpPr>
        <p:spPr>
          <a:xfrm>
            <a:off x="5942012" y="4991543"/>
            <a:ext cx="351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stop when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BF62-D4A0-430B-A47F-3DE0BCCEC04A}"/>
              </a:ext>
            </a:extLst>
          </p:cNvPr>
          <p:cNvSpPr txBox="1"/>
          <p:nvPr/>
        </p:nvSpPr>
        <p:spPr>
          <a:xfrm>
            <a:off x="6251078" y="5404667"/>
            <a:ext cx="480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(there is no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[5]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342372-6257-4451-ADFC-59D47C820331}"/>
              </a:ext>
            </a:extLst>
          </p:cNvPr>
          <p:cNvCxnSpPr>
            <a:cxnSpLocks/>
          </p:cNvCxnSpPr>
          <p:nvPr/>
        </p:nvCxnSpPr>
        <p:spPr>
          <a:xfrm flipH="1" flipV="1">
            <a:off x="4646612" y="4991544"/>
            <a:ext cx="1295400" cy="240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A1A8-FC7D-46FF-A046-CD503A0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6E-9CEB-4339-9E34-416183D0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size can be any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including a variable: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Array size can be user-provided: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use this array when we don’t know its size?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DE7E-5A59-4EAB-A243-F0D0787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5F07-BCEF-40BE-9E68-2C8EDF06D9A6}"/>
              </a:ext>
            </a:extLst>
          </p:cNvPr>
          <p:cNvSpPr txBox="1"/>
          <p:nvPr/>
        </p:nvSpPr>
        <p:spPr>
          <a:xfrm>
            <a:off x="2741612" y="2083713"/>
            <a:ext cx="67056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D4DB-DB98-4789-B6A2-D3825F8EFECF}"/>
              </a:ext>
            </a:extLst>
          </p:cNvPr>
          <p:cNvSpPr txBox="1"/>
          <p:nvPr/>
        </p:nvSpPr>
        <p:spPr>
          <a:xfrm>
            <a:off x="2246312" y="3886200"/>
            <a:ext cx="7696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D0F40-8F26-489F-BBFE-CCBC1AC25EC3}"/>
              </a:ext>
            </a:extLst>
          </p:cNvPr>
          <p:cNvSpPr txBox="1"/>
          <p:nvPr/>
        </p:nvSpPr>
        <p:spPr>
          <a:xfrm>
            <a:off x="7999412" y="303733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an array of 10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0A658-31A7-42DB-975A-59E49FD3083F}"/>
              </a:ext>
            </a:extLst>
          </p:cNvPr>
          <p:cNvCxnSpPr/>
          <p:nvPr/>
        </p:nvCxnSpPr>
        <p:spPr>
          <a:xfrm flipH="1" flipV="1">
            <a:off x="7694612" y="2819400"/>
            <a:ext cx="457200" cy="319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127-38CF-49CF-8FB0-D107775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3EAA-2B27-4BA9-A673-4FF84301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make it easy to process “the whole array”</a:t>
            </a:r>
          </a:p>
          <a:p>
            <a:pPr lvl="1"/>
            <a:r>
              <a:rPr lang="en-US" dirty="0"/>
              <a:t>End condition can be a variable: the size of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E914-2DEF-4954-8121-18D8ABA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751012" y="2667000"/>
            <a:ext cx="8686800" cy="30376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3EEE-6850-4EBD-861F-AC77264AD253}"/>
              </a:ext>
            </a:extLst>
          </p:cNvPr>
          <p:cNvSpPr txBox="1"/>
          <p:nvPr/>
        </p:nvSpPr>
        <p:spPr>
          <a:xfrm>
            <a:off x="7645959" y="3981154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59BA2-1A21-446C-A75C-8A3E130E2B3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94412" y="4038600"/>
            <a:ext cx="1551547" cy="17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8761412" y="55043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 1 is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H="1" flipV="1">
            <a:off x="9523412" y="4800601"/>
            <a:ext cx="533400" cy="777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8B8F-BEE7-4AE0-B771-EB5245C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the Length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5F09-13AA-4598-B32A-D952F80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01456"/>
          </a:xfrm>
        </p:spPr>
        <p:txBody>
          <a:bodyPr/>
          <a:lstStyle/>
          <a:p>
            <a:r>
              <a:rPr lang="en-US" dirty="0"/>
              <a:t>Arrays are objects with instance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int length</a:t>
            </a:r>
            <a:r>
              <a:rPr lang="en-US" dirty="0"/>
              <a:t> contains the length (size) of the array, can be accessed with property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C581-1755-4F0D-97B1-DF9B529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98585-5363-41B2-A90E-2032169D6E2C}"/>
              </a:ext>
            </a:extLst>
          </p:cNvPr>
          <p:cNvSpPr txBox="1"/>
          <p:nvPr/>
        </p:nvSpPr>
        <p:spPr>
          <a:xfrm>
            <a:off x="227011" y="3173056"/>
            <a:ext cx="3505200" cy="35086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class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private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 int</a:t>
            </a:r>
            <a:r>
              <a:rPr lang="en-US" sz="2000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get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rgbClr val="9900FF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CCFA7-B124-4710-8E65-892C8EDF0D46}"/>
              </a:ext>
            </a:extLst>
          </p:cNvPr>
          <p:cNvSpPr txBox="1"/>
          <p:nvPr/>
        </p:nvSpPr>
        <p:spPr>
          <a:xfrm>
            <a:off x="4265613" y="3436307"/>
            <a:ext cx="73152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37D8C-FCDA-410E-A59E-1CCC98C752CB}"/>
              </a:ext>
            </a:extLst>
          </p:cNvPr>
          <p:cNvSpPr txBox="1"/>
          <p:nvPr/>
        </p:nvSpPr>
        <p:spPr>
          <a:xfrm>
            <a:off x="7389814" y="2645943"/>
            <a:ext cx="464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through all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, however many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E31A6-546A-42A0-B7D5-4EA8772148E5}"/>
              </a:ext>
            </a:extLst>
          </p:cNvPr>
          <p:cNvCxnSpPr>
            <a:cxnSpLocks/>
          </p:cNvCxnSpPr>
          <p:nvPr/>
        </p:nvCxnSpPr>
        <p:spPr>
          <a:xfrm flipH="1">
            <a:off x="7085012" y="3200400"/>
            <a:ext cx="304804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B701BA-A05E-4BA3-AFBB-1A72136B8E98}"/>
              </a:ext>
            </a:extLst>
          </p:cNvPr>
          <p:cNvSpPr txBox="1"/>
          <p:nvPr/>
        </p:nvSpPr>
        <p:spPr>
          <a:xfrm>
            <a:off x="9090683" y="5791200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for a counter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21C81-A3A1-40F8-A083-0A8F75790C73}"/>
              </a:ext>
            </a:extLst>
          </p:cNvPr>
          <p:cNvCxnSpPr/>
          <p:nvPr/>
        </p:nvCxnSpPr>
        <p:spPr>
          <a:xfrm flipH="1">
            <a:off x="8151812" y="6019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FEB6-E173-4BF8-A120-D59CD005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Loop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043D-D713-419B-A7AE-782FD375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over arrays all look the same: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If you only need to </a:t>
            </a:r>
            <a:r>
              <a:rPr lang="en-US" b="1" dirty="0"/>
              <a:t>read</a:t>
            </a:r>
            <a:r>
              <a:rPr lang="en-US" dirty="0"/>
              <a:t> the array entries, a shorter form: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44672-9BDE-4A0B-82AA-04FB7D63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F7E0-45D6-4F1F-B321-45C6A05C9416}"/>
              </a:ext>
            </a:extLst>
          </p:cNvPr>
          <p:cNvSpPr txBox="1"/>
          <p:nvPr/>
        </p:nvSpPr>
        <p:spPr>
          <a:xfrm>
            <a:off x="2970212" y="2057400"/>
            <a:ext cx="6248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&lt;do something with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]&gt;;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CBB0-0D39-470A-AF12-B7D45534FD77}"/>
              </a:ext>
            </a:extLst>
          </p:cNvPr>
          <p:cNvSpPr txBox="1"/>
          <p:nvPr/>
        </p:nvSpPr>
        <p:spPr>
          <a:xfrm>
            <a:off x="3191966" y="4189750"/>
            <a:ext cx="580489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grade;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FBC13-4BD5-4904-8D0D-30AC4ED0F752}"/>
              </a:ext>
            </a:extLst>
          </p:cNvPr>
          <p:cNvSpPr txBox="1"/>
          <p:nvPr/>
        </p:nvSpPr>
        <p:spPr>
          <a:xfrm>
            <a:off x="9066643" y="414544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array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1BD3D-8BBB-435A-8A50-F7ECEB8E28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56612" y="4376277"/>
            <a:ext cx="610031" cy="270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A13094-611C-4A01-979D-A881314387DD}"/>
              </a:ext>
            </a:extLst>
          </p:cNvPr>
          <p:cNvSpPr txBox="1"/>
          <p:nvPr/>
        </p:nvSpPr>
        <p:spPr>
          <a:xfrm>
            <a:off x="6565637" y="5076542"/>
            <a:ext cx="469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hold each value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C5BFA-DE60-464C-88BF-FAFE3893E5E1}"/>
              </a:ext>
            </a:extLst>
          </p:cNvPr>
          <p:cNvCxnSpPr>
            <a:cxnSpLocks/>
          </p:cNvCxnSpPr>
          <p:nvPr/>
        </p:nvCxnSpPr>
        <p:spPr>
          <a:xfrm flipH="1" flipV="1">
            <a:off x="5873074" y="4958019"/>
            <a:ext cx="692564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9B8109-65E6-4AC5-BEAE-0AAD384BA215}"/>
              </a:ext>
            </a:extLst>
          </p:cNvPr>
          <p:cNvSpPr txBox="1"/>
          <p:nvPr/>
        </p:nvSpPr>
        <p:spPr>
          <a:xfrm>
            <a:off x="5889276" y="5755888"/>
            <a:ext cx="486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  <a:r>
              <a:rPr lang="en-US" dirty="0"/>
              <a:t>, then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, etc.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A62FD-7550-4C08-9C9C-069727B98DB1}"/>
              </a:ext>
            </a:extLst>
          </p:cNvPr>
          <p:cNvCxnSpPr>
            <a:cxnSpLocks/>
          </p:cNvCxnSpPr>
          <p:nvPr/>
        </p:nvCxnSpPr>
        <p:spPr>
          <a:xfrm flipH="1" flipV="1">
            <a:off x="5332412" y="5739205"/>
            <a:ext cx="556864" cy="28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F76-7522-40A0-82C2-5683B0D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7676-C19F-4A5D-BA52-701D0A28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used to </a:t>
            </a:r>
            <a:r>
              <a:rPr lang="en-US" b="1" dirty="0"/>
              <a:t>change</a:t>
            </a:r>
            <a:r>
              <a:rPr lang="en-US" dirty="0"/>
              <a:t> values in array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Loop variable must match type of array: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1B2F8-FA5B-4449-83FD-BF00EBD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23EE-A7B6-4FE4-B0B3-08804E57C7EB}"/>
              </a:ext>
            </a:extLst>
          </p:cNvPr>
          <p:cNvSpPr txBox="1"/>
          <p:nvPr/>
        </p:nvSpPr>
        <p:spPr>
          <a:xfrm>
            <a:off x="827179" y="2089513"/>
            <a:ext cx="6483846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grade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6C778F4-5937-4263-880C-4AAC32D7BF53}"/>
              </a:ext>
            </a:extLst>
          </p:cNvPr>
          <p:cNvSpPr/>
          <p:nvPr/>
        </p:nvSpPr>
        <p:spPr>
          <a:xfrm>
            <a:off x="7099213" y="2667000"/>
            <a:ext cx="838200" cy="868261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7C80-AE7F-404D-8264-F3CA964B3EBC}"/>
              </a:ext>
            </a:extLst>
          </p:cNvPr>
          <p:cNvSpPr txBox="1"/>
          <p:nvPr/>
        </p:nvSpPr>
        <p:spPr>
          <a:xfrm>
            <a:off x="7854368" y="287029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assign to </a:t>
            </a:r>
            <a:r>
              <a:rPr lang="en-US" dirty="0">
                <a:latin typeface="Consolas" panose="020B0609020204030204" pitchFamily="49" charset="0"/>
              </a:rPr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19539-87AD-4FCD-BFA3-1C6DF26AB8FC}"/>
              </a:ext>
            </a:extLst>
          </p:cNvPr>
          <p:cNvSpPr txBox="1"/>
          <p:nvPr/>
        </p:nvSpPr>
        <p:spPr>
          <a:xfrm>
            <a:off x="1936795" y="4424449"/>
            <a:ext cx="8315234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days = {</a:t>
            </a:r>
            <a:r>
              <a:rPr lang="en-US" dirty="0">
                <a:solidFill>
                  <a:srgbClr val="FF5050"/>
                </a:solidFill>
              </a:rPr>
              <a:t>"Mon"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"Tue"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"Wed"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"Thu"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"Fri"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day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days)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(day);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1376B4-CA88-48E2-BC11-6857C3D0269F}"/>
              </a:ext>
            </a:extLst>
          </p:cNvPr>
          <p:cNvSpPr/>
          <p:nvPr/>
        </p:nvSpPr>
        <p:spPr>
          <a:xfrm>
            <a:off x="1972766" y="4419599"/>
            <a:ext cx="997445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AAAAB5-02A7-4898-89A4-8C166BA381EB}"/>
              </a:ext>
            </a:extLst>
          </p:cNvPr>
          <p:cNvSpPr/>
          <p:nvPr/>
        </p:nvSpPr>
        <p:spPr>
          <a:xfrm>
            <a:off x="3198812" y="4825488"/>
            <a:ext cx="1066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b="1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750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34871</TotalTime>
  <Words>997</Words>
  <Application>Microsoft Office PowerPoint</Application>
  <PresentationFormat>Custom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Loops with Arrays and More Advanced Loops</vt:lpstr>
      <vt:lpstr>Outline</vt:lpstr>
      <vt:lpstr>Using Arrays</vt:lpstr>
      <vt:lpstr>Custom-Sized Arrays</vt:lpstr>
      <vt:lpstr>Custom-Sized Arrays</vt:lpstr>
      <vt:lpstr>Looping with the Length Property</vt:lpstr>
      <vt:lpstr>A Loop Shortcut</vt:lpstr>
      <vt:lpstr>foreach Rules</vt:lpstr>
      <vt:lpstr>Outline</vt:lpstr>
      <vt:lpstr>Conditional Loop Control</vt:lpstr>
      <vt:lpstr>Skipping Iterations</vt:lpstr>
      <vt:lpstr>Multiple End Conditions</vt:lpstr>
      <vt:lpstr>Another Way to End the Loop</vt:lpstr>
      <vt:lpstr>Using break in a for Loop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More Advanced Loops</dc:title>
  <dc:creator>Edward Tremel</dc:creator>
  <cp:lastModifiedBy>Tremel, Edward J.</cp:lastModifiedBy>
  <cp:revision>582</cp:revision>
  <dcterms:created xsi:type="dcterms:W3CDTF">2020-06-08T19:15:40Z</dcterms:created>
  <dcterms:modified xsi:type="dcterms:W3CDTF">2021-08-16T21:50:52Z</dcterms:modified>
</cp:coreProperties>
</file>