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9" r:id="rId3"/>
    <p:sldId id="347" r:id="rId4"/>
    <p:sldId id="348" r:id="rId5"/>
    <p:sldId id="349" r:id="rId6"/>
    <p:sldId id="360" r:id="rId7"/>
    <p:sldId id="350" r:id="rId8"/>
    <p:sldId id="351" r:id="rId9"/>
    <p:sldId id="353" r:id="rId10"/>
    <p:sldId id="354" r:id="rId11"/>
    <p:sldId id="361" r:id="rId12"/>
    <p:sldId id="355" r:id="rId13"/>
    <p:sldId id="356" r:id="rId14"/>
    <p:sldId id="357" r:id="rId15"/>
    <p:sldId id="359" r:id="rId16"/>
    <p:sldId id="358" r:id="rId17"/>
    <p:sldId id="362" r:id="rId18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99CC00"/>
    <a:srgbClr val="CC9900"/>
    <a:srgbClr val="66FFCC"/>
    <a:srgbClr val="9900FF"/>
    <a:srgbClr val="99CCFF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3" d="100"/>
          <a:sy n="153" d="100"/>
        </p:scale>
        <p:origin x="630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Booleans and Comparisons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2E41-95E9-4425-B482-5A98E2EA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6DFB-F6B0-45E9-9FFC-0A4613A3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38200"/>
          </a:xfrm>
        </p:spPr>
        <p:txBody>
          <a:bodyPr/>
          <a:lstStyle/>
          <a:p>
            <a:r>
              <a:rPr lang="en-US" dirty="0"/>
              <a:t>C# logical operators work just like their math equivalents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8609-D248-44BD-9021-E6ADC07C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456A60-54CA-45A4-BD07-99EB88E0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63727"/>
              </p:ext>
            </p:extLst>
          </p:nvPr>
        </p:nvGraphicFramePr>
        <p:xfrm>
          <a:off x="1293812" y="2209800"/>
          <a:ext cx="381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955">
                  <a:extLst>
                    <a:ext uri="{9D8B030D-6E8A-4147-A177-3AD203B41FA5}">
                      <a16:colId xmlns:a16="http://schemas.microsoft.com/office/drawing/2014/main" val="2774793249"/>
                    </a:ext>
                  </a:extLst>
                </a:gridCol>
                <a:gridCol w="1251045">
                  <a:extLst>
                    <a:ext uri="{9D8B030D-6E8A-4147-A177-3AD203B41FA5}">
                      <a16:colId xmlns:a16="http://schemas.microsoft.com/office/drawing/2014/main" val="3939188232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3482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 &amp;&amp;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3093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61022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 &amp;&amp;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06278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750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F65C16-2E05-4CC1-95A8-7F2D28CB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01586"/>
              </p:ext>
            </p:extLst>
          </p:nvPr>
        </p:nvGraphicFramePr>
        <p:xfrm>
          <a:off x="7008812" y="2209800"/>
          <a:ext cx="3810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955">
                  <a:extLst>
                    <a:ext uri="{9D8B030D-6E8A-4147-A177-3AD203B41FA5}">
                      <a16:colId xmlns:a16="http://schemas.microsoft.com/office/drawing/2014/main" val="2774793249"/>
                    </a:ext>
                  </a:extLst>
                </a:gridCol>
                <a:gridCol w="1251045">
                  <a:extLst>
                    <a:ext uri="{9D8B030D-6E8A-4147-A177-3AD203B41FA5}">
                      <a16:colId xmlns:a16="http://schemas.microsoft.com/office/drawing/2014/main" val="3939188232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3482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 ||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3093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61022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 ||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06278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7508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D0987A5-160D-4F32-9B79-E9DE770F6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40381"/>
              </p:ext>
            </p:extLst>
          </p:nvPr>
        </p:nvGraphicFramePr>
        <p:xfrm>
          <a:off x="4646612" y="4876800"/>
          <a:ext cx="3124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7747932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39188232"/>
                    </a:ext>
                  </a:extLst>
                </a:gridCol>
              </a:tblGrid>
              <a:tr h="388408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3482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30931"/>
                  </a:ext>
                </a:extLst>
              </a:tr>
              <a:tr h="38840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!false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6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1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  <a:p>
            <a:r>
              <a:rPr lang="en-US" dirty="0"/>
              <a:t>Comparison and logic operators</a:t>
            </a:r>
          </a:p>
          <a:p>
            <a:r>
              <a:rPr lang="en-US" b="1" dirty="0"/>
              <a:t>Combining conditions and operator precedence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00585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3B76-B955-4EA8-8017-C89FD243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Logical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9F9A-56CD-4787-8115-685F0A84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operators: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Equality operators: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Logic operators: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endParaRPr lang="en-US" dirty="0"/>
          </a:p>
          <a:p>
            <a:r>
              <a:rPr lang="en-US" dirty="0"/>
              <a:t>What happens when we combine them?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EF060-05CE-487C-A599-E6850B59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4C215-AF37-422F-A2AD-66A95D2F190A}"/>
              </a:ext>
            </a:extLst>
          </p:cNvPr>
          <p:cNvSpPr txBox="1"/>
          <p:nvPr/>
        </p:nvSpPr>
        <p:spPr>
          <a:xfrm>
            <a:off x="2072967" y="206233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12.5 &lt; 6.0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A38171-824F-4378-ADDC-36191EBB7D21}"/>
              </a:ext>
            </a:extLst>
          </p:cNvPr>
          <p:cNvCxnSpPr/>
          <p:nvPr/>
        </p:nvCxnSpPr>
        <p:spPr>
          <a:xfrm>
            <a:off x="4054167" y="229539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529CBA-AA7A-4AD3-A283-0DCA505ACDF8}"/>
              </a:ext>
            </a:extLst>
          </p:cNvPr>
          <p:cNvSpPr txBox="1"/>
          <p:nvPr/>
        </p:nvSpPr>
        <p:spPr>
          <a:xfrm>
            <a:off x="4679155" y="20623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DEFD4-194B-4940-BA10-BE9317701E33}"/>
              </a:ext>
            </a:extLst>
          </p:cNvPr>
          <p:cNvSpPr txBox="1"/>
          <p:nvPr/>
        </p:nvSpPr>
        <p:spPr>
          <a:xfrm>
            <a:off x="7081691" y="207039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13 &gt;= 13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A12B47-BB9D-48F4-B69B-7326AADEA5CC}"/>
              </a:ext>
            </a:extLst>
          </p:cNvPr>
          <p:cNvCxnSpPr/>
          <p:nvPr/>
        </p:nvCxnSpPr>
        <p:spPr>
          <a:xfrm>
            <a:off x="8685212" y="229316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4E4164-780D-40F1-8E4C-7FD091DE88AB}"/>
              </a:ext>
            </a:extLst>
          </p:cNvPr>
          <p:cNvSpPr txBox="1"/>
          <p:nvPr/>
        </p:nvSpPr>
        <p:spPr>
          <a:xfrm>
            <a:off x="9275804" y="206456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F34EA-481D-4574-A649-A17F498728ED}"/>
              </a:ext>
            </a:extLst>
          </p:cNvPr>
          <p:cNvSpPr txBox="1"/>
          <p:nvPr/>
        </p:nvSpPr>
        <p:spPr>
          <a:xfrm>
            <a:off x="2344066" y="321695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 == 6.0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43D1C4-1776-43F7-955F-9B5D090E5A99}"/>
              </a:ext>
            </a:extLst>
          </p:cNvPr>
          <p:cNvCxnSpPr/>
          <p:nvPr/>
        </p:nvCxnSpPr>
        <p:spPr>
          <a:xfrm>
            <a:off x="4020466" y="345002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078888-25DD-47FC-BEF0-406DCF194E06}"/>
              </a:ext>
            </a:extLst>
          </p:cNvPr>
          <p:cNvSpPr txBox="1"/>
          <p:nvPr/>
        </p:nvSpPr>
        <p:spPr>
          <a:xfrm>
            <a:off x="4679155" y="32169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0D6F6-D18D-4C3D-9683-42A1495E73BD}"/>
              </a:ext>
            </a:extLst>
          </p:cNvPr>
          <p:cNvSpPr txBox="1"/>
          <p:nvPr/>
        </p:nvSpPr>
        <p:spPr>
          <a:xfrm>
            <a:off x="6770797" y="3225017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"food" != "bananas"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B93102-1932-4951-8E66-CB190374FD70}"/>
              </a:ext>
            </a:extLst>
          </p:cNvPr>
          <p:cNvCxnSpPr/>
          <p:nvPr/>
        </p:nvCxnSpPr>
        <p:spPr>
          <a:xfrm>
            <a:off x="10180978" y="346031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4A48EA-CBB3-4E16-BB4E-13F7C15EE4D3}"/>
              </a:ext>
            </a:extLst>
          </p:cNvPr>
          <p:cNvSpPr txBox="1"/>
          <p:nvPr/>
        </p:nvSpPr>
        <p:spPr>
          <a:xfrm>
            <a:off x="10805966" y="322724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F9BE4F-DF00-4E0E-A7C2-8D3DB98A1EDE}"/>
              </a:ext>
            </a:extLst>
          </p:cNvPr>
          <p:cNvSpPr txBox="1"/>
          <p:nvPr/>
        </p:nvSpPr>
        <p:spPr>
          <a:xfrm>
            <a:off x="1772300" y="43599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 || false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30483D-DA3D-490F-B599-FCA0BB23633F}"/>
              </a:ext>
            </a:extLst>
          </p:cNvPr>
          <p:cNvCxnSpPr/>
          <p:nvPr/>
        </p:nvCxnSpPr>
        <p:spPr>
          <a:xfrm>
            <a:off x="4184692" y="459302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99FAC9-1F10-4509-8F21-E35E78D7A593}"/>
              </a:ext>
            </a:extLst>
          </p:cNvPr>
          <p:cNvSpPr txBox="1"/>
          <p:nvPr/>
        </p:nvSpPr>
        <p:spPr>
          <a:xfrm>
            <a:off x="4809680" y="435995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B6F6CD-B279-4B71-8363-9CE59638A52B}"/>
              </a:ext>
            </a:extLst>
          </p:cNvPr>
          <p:cNvSpPr txBox="1"/>
          <p:nvPr/>
        </p:nvSpPr>
        <p:spPr>
          <a:xfrm>
            <a:off x="6921449" y="43599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 &amp;&amp; true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A020A6-2424-4D3D-AA8B-B4AF787F7D7F}"/>
              </a:ext>
            </a:extLst>
          </p:cNvPr>
          <p:cNvCxnSpPr/>
          <p:nvPr/>
        </p:nvCxnSpPr>
        <p:spPr>
          <a:xfrm>
            <a:off x="9352629" y="4593021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C3EE3C-B382-4970-9B46-9F8B1F96FD5A}"/>
              </a:ext>
            </a:extLst>
          </p:cNvPr>
          <p:cNvSpPr txBox="1"/>
          <p:nvPr/>
        </p:nvSpPr>
        <p:spPr>
          <a:xfrm>
            <a:off x="9977617" y="435995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53787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24B1-B8FC-4A62-BB25-DCBB3156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6458-F5FC-4A33-8E7C-4E8B0139F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867399" cy="4754564"/>
          </a:xfrm>
        </p:spPr>
        <p:txBody>
          <a:bodyPr/>
          <a:lstStyle/>
          <a:p>
            <a:r>
              <a:rPr lang="en-US" dirty="0"/>
              <a:t>Operator precedence: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* / %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+ -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&gt; &lt; &gt;= &lt;=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== !=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&amp;&amp;</a:t>
            </a:r>
          </a:p>
          <a:p>
            <a:pPr marL="1123818" lvl="1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13310-DB28-4D51-B8F7-98B14BDF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F2207-7F57-43BD-89C1-804DCDF2D9D4}"/>
              </a:ext>
            </a:extLst>
          </p:cNvPr>
          <p:cNvSpPr txBox="1"/>
          <p:nvPr/>
        </p:nvSpPr>
        <p:spPr>
          <a:xfrm>
            <a:off x="5408612" y="2209800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 * 3 &gt; 4 + 3 || 1 + 9 * 10 == 99 – 19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F8077A3-ED03-4F05-B640-A1DDC188D0B6}"/>
              </a:ext>
            </a:extLst>
          </p:cNvPr>
          <p:cNvSpPr/>
          <p:nvPr/>
        </p:nvSpPr>
        <p:spPr>
          <a:xfrm rot="5400000">
            <a:off x="5815088" y="2415769"/>
            <a:ext cx="253851" cy="805341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E5472AF-7DCF-47CE-8241-83EC342F0501}"/>
              </a:ext>
            </a:extLst>
          </p:cNvPr>
          <p:cNvSpPr/>
          <p:nvPr/>
        </p:nvSpPr>
        <p:spPr>
          <a:xfrm rot="5400000">
            <a:off x="7132157" y="2415769"/>
            <a:ext cx="253851" cy="805341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2C81D21-0DF2-4768-B7D8-374C34342DF7}"/>
              </a:ext>
            </a:extLst>
          </p:cNvPr>
          <p:cNvSpPr/>
          <p:nvPr/>
        </p:nvSpPr>
        <p:spPr>
          <a:xfrm rot="5400000">
            <a:off x="11169965" y="2285040"/>
            <a:ext cx="253851" cy="1066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FD00C-3C74-45B4-B854-96030AF56790}"/>
              </a:ext>
            </a:extLst>
          </p:cNvPr>
          <p:cNvSpPr txBox="1"/>
          <p:nvPr/>
        </p:nvSpPr>
        <p:spPr>
          <a:xfrm>
            <a:off x="5679761" y="30480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FCA67-E232-45A6-A880-3DB6777C8DEA}"/>
              </a:ext>
            </a:extLst>
          </p:cNvPr>
          <p:cNvSpPr txBox="1"/>
          <p:nvPr/>
        </p:nvSpPr>
        <p:spPr>
          <a:xfrm>
            <a:off x="3078834" y="200923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“not”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8D2DB-9638-4EC5-81CB-B227C48D46F2}"/>
              </a:ext>
            </a:extLst>
          </p:cNvPr>
          <p:cNvSpPr txBox="1"/>
          <p:nvPr/>
        </p:nvSpPr>
        <p:spPr>
          <a:xfrm>
            <a:off x="3135921" y="2592428"/>
            <a:ext cx="1641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Arithmetic, PEMDAS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2CC45-5E80-450F-AFE2-A31535B6821F}"/>
              </a:ext>
            </a:extLst>
          </p:cNvPr>
          <p:cNvSpPr txBox="1"/>
          <p:nvPr/>
        </p:nvSpPr>
        <p:spPr>
          <a:xfrm>
            <a:off x="3706493" y="3544950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Inequality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FEFC8-9B18-42BB-AE28-9448CD24A5DA}"/>
              </a:ext>
            </a:extLst>
          </p:cNvPr>
          <p:cNvSpPr txBox="1"/>
          <p:nvPr/>
        </p:nvSpPr>
        <p:spPr>
          <a:xfrm>
            <a:off x="3704949" y="4067701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050D5-4E92-4610-97C7-C58451C70473}"/>
              </a:ext>
            </a:extLst>
          </p:cNvPr>
          <p:cNvSpPr txBox="1"/>
          <p:nvPr/>
        </p:nvSpPr>
        <p:spPr>
          <a:xfrm>
            <a:off x="3213746" y="456952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“and”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77D05-7EE9-4FBA-BED2-A0193E8C3DD2}"/>
              </a:ext>
            </a:extLst>
          </p:cNvPr>
          <p:cNvSpPr txBox="1"/>
          <p:nvPr/>
        </p:nvSpPr>
        <p:spPr>
          <a:xfrm>
            <a:off x="3247148" y="5131219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“or”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1661AB-08BC-4E2D-AA32-FECD243676E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691173" y="2240070"/>
            <a:ext cx="3876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1B1FD2-41F9-4F21-9A12-F0917FB0F17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724577" y="2844873"/>
            <a:ext cx="411344" cy="163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36EDAF-1382-4992-A337-DB35E50A68B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724577" y="3007927"/>
            <a:ext cx="411344" cy="19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C9F4DF-539F-4131-BFFF-B2F7392FB2C5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3351212" y="3767739"/>
            <a:ext cx="3552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C1C4EF-6655-4D80-A8C4-6EDF44CCDFD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2930248" y="4298533"/>
            <a:ext cx="7747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2C3377-F74E-4ECA-9AA9-D61BFF920F10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806985" y="4800356"/>
            <a:ext cx="406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5214E2-3DF6-4BBF-BC54-3B27D2F1CA74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806985" y="5362051"/>
            <a:ext cx="4401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CFEC45C-7BA3-47EB-9989-70DF76EC19FE}"/>
              </a:ext>
            </a:extLst>
          </p:cNvPr>
          <p:cNvSpPr txBox="1"/>
          <p:nvPr/>
        </p:nvSpPr>
        <p:spPr>
          <a:xfrm>
            <a:off x="7081790" y="30480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96438F-2882-4CCF-84CB-E4C007A11131}"/>
              </a:ext>
            </a:extLst>
          </p:cNvPr>
          <p:cNvSpPr txBox="1"/>
          <p:nvPr/>
        </p:nvSpPr>
        <p:spPr>
          <a:xfrm>
            <a:off x="11035440" y="3042403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429A51-AD6B-4D82-83E6-02098499436D}"/>
              </a:ext>
            </a:extLst>
          </p:cNvPr>
          <p:cNvSpPr txBox="1"/>
          <p:nvPr/>
        </p:nvSpPr>
        <p:spPr>
          <a:xfrm>
            <a:off x="6425628" y="30480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43A5E3-6D3C-46EF-A9E5-420560E3E7D4}"/>
              </a:ext>
            </a:extLst>
          </p:cNvPr>
          <p:cNvCxnSpPr/>
          <p:nvPr/>
        </p:nvCxnSpPr>
        <p:spPr>
          <a:xfrm>
            <a:off x="6602920" y="2671465"/>
            <a:ext cx="0" cy="33646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B34A1A5-1647-419B-A8B6-1AB1D4EE2CB9}"/>
              </a:ext>
            </a:extLst>
          </p:cNvPr>
          <p:cNvSpPr/>
          <p:nvPr/>
        </p:nvSpPr>
        <p:spPr>
          <a:xfrm rot="5400000">
            <a:off x="6441466" y="3027078"/>
            <a:ext cx="296490" cy="12953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F6D371-DF5E-4962-AD0F-724F1B678B61}"/>
              </a:ext>
            </a:extLst>
          </p:cNvPr>
          <p:cNvSpPr txBox="1"/>
          <p:nvPr/>
        </p:nvSpPr>
        <p:spPr>
          <a:xfrm>
            <a:off x="6157541" y="384390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0F074C80-A88E-4D04-BB3C-20BB286A6CF5}"/>
              </a:ext>
            </a:extLst>
          </p:cNvPr>
          <p:cNvSpPr/>
          <p:nvPr/>
        </p:nvSpPr>
        <p:spPr>
          <a:xfrm rot="5400000">
            <a:off x="9944626" y="3274182"/>
            <a:ext cx="281449" cy="2228922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89BC26-3293-4EFB-BF07-83EFA5485A6A}"/>
              </a:ext>
            </a:extLst>
          </p:cNvPr>
          <p:cNvSpPr txBox="1"/>
          <p:nvPr/>
        </p:nvSpPr>
        <p:spPr>
          <a:xfrm>
            <a:off x="9563115" y="4560559"/>
            <a:ext cx="1034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644F01-FF6E-4A1B-9EF3-B5B9912A8499}"/>
              </a:ext>
            </a:extLst>
          </p:cNvPr>
          <p:cNvCxnSpPr>
            <a:cxnSpLocks/>
          </p:cNvCxnSpPr>
          <p:nvPr/>
        </p:nvCxnSpPr>
        <p:spPr>
          <a:xfrm>
            <a:off x="8036990" y="2690348"/>
            <a:ext cx="0" cy="1801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B81A32-19F6-41C3-9326-E72E0055E454}"/>
              </a:ext>
            </a:extLst>
          </p:cNvPr>
          <p:cNvSpPr txBox="1"/>
          <p:nvPr/>
        </p:nvSpPr>
        <p:spPr>
          <a:xfrm>
            <a:off x="7774738" y="456055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F91FAA04-0B90-478A-9B21-F6152AF1EEAA}"/>
              </a:ext>
            </a:extLst>
          </p:cNvPr>
          <p:cNvSpPr/>
          <p:nvPr/>
        </p:nvSpPr>
        <p:spPr>
          <a:xfrm rot="5400000">
            <a:off x="8090344" y="3498474"/>
            <a:ext cx="397934" cy="351593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2AC160-FBF9-4B81-A948-2F85DD1AF84F}"/>
              </a:ext>
            </a:extLst>
          </p:cNvPr>
          <p:cNvSpPr txBox="1"/>
          <p:nvPr/>
        </p:nvSpPr>
        <p:spPr>
          <a:xfrm>
            <a:off x="7857142" y="543978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4062B534-C578-40F4-923A-DA42DD453F64}"/>
              </a:ext>
            </a:extLst>
          </p:cNvPr>
          <p:cNvSpPr/>
          <p:nvPr/>
        </p:nvSpPr>
        <p:spPr>
          <a:xfrm rot="5400000">
            <a:off x="9409290" y="2415769"/>
            <a:ext cx="253851" cy="805341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E97E4E-7A12-4195-8174-2B83314979EF}"/>
              </a:ext>
            </a:extLst>
          </p:cNvPr>
          <p:cNvSpPr txBox="1"/>
          <p:nvPr/>
        </p:nvSpPr>
        <p:spPr>
          <a:xfrm>
            <a:off x="9273963" y="302156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90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F0C966-4780-425A-9642-A5C1C9FC265E}"/>
              </a:ext>
            </a:extLst>
          </p:cNvPr>
          <p:cNvSpPr txBox="1"/>
          <p:nvPr/>
        </p:nvSpPr>
        <p:spPr>
          <a:xfrm>
            <a:off x="8716598" y="378152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91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59109E-6293-401A-ABA5-59D061537810}"/>
              </a:ext>
            </a:extLst>
          </p:cNvPr>
          <p:cNvSpPr txBox="1"/>
          <p:nvPr/>
        </p:nvSpPr>
        <p:spPr>
          <a:xfrm>
            <a:off x="8262369" y="300474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+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D1913F-7CB8-4490-A9C2-7A2F9CE6C152}"/>
              </a:ext>
            </a:extLst>
          </p:cNvPr>
          <p:cNvCxnSpPr/>
          <p:nvPr/>
        </p:nvCxnSpPr>
        <p:spPr>
          <a:xfrm>
            <a:off x="8456612" y="2668287"/>
            <a:ext cx="0" cy="33646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B5E69034-6A62-4359-848E-52509770986C}"/>
              </a:ext>
            </a:extLst>
          </p:cNvPr>
          <p:cNvSpPr/>
          <p:nvPr/>
        </p:nvSpPr>
        <p:spPr>
          <a:xfrm rot="5400000">
            <a:off x="8845560" y="3121196"/>
            <a:ext cx="253851" cy="1066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5B2887-6D9D-4A0A-A6C5-08F02930A81D}"/>
              </a:ext>
            </a:extLst>
          </p:cNvPr>
          <p:cNvSpPr txBox="1"/>
          <p:nvPr/>
        </p:nvSpPr>
        <p:spPr>
          <a:xfrm>
            <a:off x="10118856" y="3781522"/>
            <a:ext cx="52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==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08A014-8F50-46F3-9E05-294D9F831323}"/>
              </a:ext>
            </a:extLst>
          </p:cNvPr>
          <p:cNvCxnSpPr>
            <a:cxnSpLocks/>
          </p:cNvCxnSpPr>
          <p:nvPr/>
        </p:nvCxnSpPr>
        <p:spPr>
          <a:xfrm>
            <a:off x="10381107" y="2668287"/>
            <a:ext cx="0" cy="111517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9187487-555F-4F6A-8946-BE26F4752CA1}"/>
              </a:ext>
            </a:extLst>
          </p:cNvPr>
          <p:cNvSpPr txBox="1"/>
          <p:nvPr/>
        </p:nvSpPr>
        <p:spPr>
          <a:xfrm>
            <a:off x="10998214" y="3781522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71834B-5063-46E2-8953-673B8C048A9A}"/>
              </a:ext>
            </a:extLst>
          </p:cNvPr>
          <p:cNvSpPr txBox="1"/>
          <p:nvPr/>
        </p:nvSpPr>
        <p:spPr>
          <a:xfrm>
            <a:off x="6153723" y="456055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81B6DC7-F5BB-4AE6-A923-685BF685F1EA}"/>
              </a:ext>
            </a:extLst>
          </p:cNvPr>
          <p:cNvCxnSpPr>
            <a:cxnSpLocks/>
          </p:cNvCxnSpPr>
          <p:nvPr/>
        </p:nvCxnSpPr>
        <p:spPr>
          <a:xfrm>
            <a:off x="6589710" y="4267200"/>
            <a:ext cx="0" cy="379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0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34" grpId="0"/>
      <p:bldP spid="35" grpId="0"/>
      <p:bldP spid="36" grpId="0"/>
      <p:bldP spid="40" grpId="0" animBg="1"/>
      <p:bldP spid="41" grpId="0"/>
      <p:bldP spid="44" grpId="0" animBg="1"/>
      <p:bldP spid="45" grpId="0"/>
      <p:bldP spid="48" grpId="0"/>
      <p:bldP spid="49" grpId="0" animBg="1"/>
      <p:bldP spid="50" grpId="0"/>
      <p:bldP spid="53" grpId="0" animBg="1"/>
      <p:bldP spid="54" grpId="0"/>
      <p:bldP spid="55" grpId="0"/>
      <p:bldP spid="56" grpId="0"/>
      <p:bldP spid="58" grpId="0" animBg="1"/>
      <p:bldP spid="59" grpId="0"/>
      <p:bldP spid="62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7DC6-904C-47F3-BC57-78629F05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2A4C-BC6B-45A9-9C8B-9F21DC0B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772416"/>
          </a:xfrm>
        </p:spPr>
        <p:txBody>
          <a:bodyPr/>
          <a:lstStyle/>
          <a:p>
            <a:r>
              <a:rPr lang="en-US" dirty="0"/>
              <a:t>Test if </a:t>
            </a:r>
            <a:r>
              <a:rPr lang="en-US" dirty="0" err="1">
                <a:latin typeface="Consolas" panose="020B0609020204030204" pitchFamily="49" charset="0"/>
              </a:rPr>
              <a:t>myInt</a:t>
            </a:r>
            <a:r>
              <a:rPr lang="en-US" dirty="0"/>
              <a:t> is outside the range [-5, 5]:</a:t>
            </a:r>
          </a:p>
          <a:p>
            <a:endParaRPr lang="en-US" dirty="0"/>
          </a:p>
          <a:p>
            <a:r>
              <a:rPr lang="en-US" dirty="0"/>
              <a:t>Test if </a:t>
            </a:r>
            <a:r>
              <a:rPr lang="en-US" dirty="0" err="1">
                <a:latin typeface="Consolas" panose="020B0609020204030204" pitchFamily="49" charset="0"/>
              </a:rPr>
              <a:t>myString</a:t>
            </a:r>
            <a:r>
              <a:rPr lang="en-US" dirty="0"/>
              <a:t> is “Hello”:</a:t>
            </a:r>
          </a:p>
          <a:p>
            <a:endParaRPr lang="en-US" dirty="0"/>
          </a:p>
          <a:p>
            <a:r>
              <a:rPr lang="en-US" dirty="0"/>
              <a:t>Test both conditions?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11130-399F-495C-9D49-7F45DE19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A7769-EAFC-4363-87FD-F402602C269E}"/>
              </a:ext>
            </a:extLst>
          </p:cNvPr>
          <p:cNvSpPr txBox="1"/>
          <p:nvPr/>
        </p:nvSpPr>
        <p:spPr>
          <a:xfrm>
            <a:off x="2817812" y="2062810"/>
            <a:ext cx="65532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rangeTest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||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-5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E2A8A-A513-4B28-BD33-EB7A10D46DA2}"/>
              </a:ext>
            </a:extLst>
          </p:cNvPr>
          <p:cNvSpPr txBox="1"/>
          <p:nvPr/>
        </p:nvSpPr>
        <p:spPr>
          <a:xfrm>
            <a:off x="2817812" y="3213117"/>
            <a:ext cx="61722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stringTest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myString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"Hello"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61CE0-E0DA-4D1C-A79A-73DA1350CB11}"/>
              </a:ext>
            </a:extLst>
          </p:cNvPr>
          <p:cNvSpPr txBox="1"/>
          <p:nvPr/>
        </p:nvSpPr>
        <p:spPr>
          <a:xfrm>
            <a:off x="1598612" y="4493553"/>
            <a:ext cx="9296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both =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||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-5 </a:t>
            </a:r>
            <a:r>
              <a:rPr lang="en-US" dirty="0">
                <a:solidFill>
                  <a:schemeClr val="tx1"/>
                </a:solidFill>
              </a:rPr>
              <a:t>&amp;&amp; </a:t>
            </a:r>
            <a:r>
              <a:rPr lang="en-US" dirty="0" err="1">
                <a:solidFill>
                  <a:schemeClr val="tx1"/>
                </a:solidFill>
              </a:rPr>
              <a:t>myString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"Hello"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3ED51E9-33EB-40C0-A7BF-6435902F3786}"/>
              </a:ext>
            </a:extLst>
          </p:cNvPr>
          <p:cNvSpPr/>
          <p:nvPr/>
        </p:nvSpPr>
        <p:spPr>
          <a:xfrm rot="5400000">
            <a:off x="7961311" y="2602510"/>
            <a:ext cx="304801" cy="51054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6CCE3-C918-42B8-842D-8878A5A139EF}"/>
              </a:ext>
            </a:extLst>
          </p:cNvPr>
          <p:cNvSpPr txBox="1"/>
          <p:nvPr/>
        </p:nvSpPr>
        <p:spPr>
          <a:xfrm>
            <a:off x="6439214" y="5329535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gets evaluated first!</a:t>
            </a:r>
          </a:p>
        </p:txBody>
      </p:sp>
    </p:spTree>
    <p:extLst>
      <p:ext uri="{BB962C8B-B14F-4D97-AF65-F5344CB8AC3E}">
        <p14:creationId xmlns:p14="http://schemas.microsoft.com/office/powerpoint/2010/main" val="205656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6944-C741-4EA2-8750-68AEDDD9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0E2B-AD41-46E9-A493-57017545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both conditions correctly: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 always comes before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, remember to use parentheses when combining conditions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291E3-E80E-4FE2-858B-0075BAC3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7D8E-4860-4884-9440-535808F1C07E}"/>
              </a:ext>
            </a:extLst>
          </p:cNvPr>
          <p:cNvSpPr txBox="1"/>
          <p:nvPr/>
        </p:nvSpPr>
        <p:spPr>
          <a:xfrm>
            <a:off x="989012" y="2133600"/>
            <a:ext cx="96012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both = (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|| </a:t>
            </a:r>
            <a:r>
              <a:rPr lang="en-US" dirty="0" err="1">
                <a:solidFill>
                  <a:schemeClr val="tx1"/>
                </a:solidFill>
              </a:rPr>
              <a:t>myInt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-5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&amp;&amp; </a:t>
            </a:r>
            <a:r>
              <a:rPr lang="en-US" dirty="0" err="1">
                <a:solidFill>
                  <a:schemeClr val="tx1"/>
                </a:solidFill>
              </a:rPr>
              <a:t>myString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"Hello"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15529-1610-4A1F-AF19-798E01CEB829}"/>
              </a:ext>
            </a:extLst>
          </p:cNvPr>
          <p:cNvSpPr txBox="1"/>
          <p:nvPr/>
        </p:nvSpPr>
        <p:spPr>
          <a:xfrm>
            <a:off x="2055812" y="2954798"/>
            <a:ext cx="585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Parentheses ensure the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 is evaluated first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D4AB04-2937-485E-85ED-792FC188F5A0}"/>
              </a:ext>
            </a:extLst>
          </p:cNvPr>
          <p:cNvCxnSpPr/>
          <p:nvPr/>
        </p:nvCxnSpPr>
        <p:spPr>
          <a:xfrm flipV="1">
            <a:off x="3046412" y="2585390"/>
            <a:ext cx="0" cy="462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F88B30-F46C-4106-9E5E-59799D8C1E78}"/>
              </a:ext>
            </a:extLst>
          </p:cNvPr>
          <p:cNvCxnSpPr/>
          <p:nvPr/>
        </p:nvCxnSpPr>
        <p:spPr>
          <a:xfrm flipV="1">
            <a:off x="6704012" y="2585390"/>
            <a:ext cx="0" cy="462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1F993A-A271-4FE7-8595-63514E0AA0B7}"/>
              </a:ext>
            </a:extLst>
          </p:cNvPr>
          <p:cNvSpPr txBox="1"/>
          <p:nvPr/>
        </p:nvSpPr>
        <p:spPr>
          <a:xfrm>
            <a:off x="3579812" y="5181600"/>
            <a:ext cx="50292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(condition_1)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&amp;&amp; (condition_2);</a:t>
            </a:r>
          </a:p>
        </p:txBody>
      </p:sp>
    </p:spTree>
    <p:extLst>
      <p:ext uri="{BB962C8B-B14F-4D97-AF65-F5344CB8AC3E}">
        <p14:creationId xmlns:p14="http://schemas.microsoft.com/office/powerpoint/2010/main" val="304805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4719-4A2E-40B8-A5EF-CD2DFD5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1CF5-D235-4FAC-AFB2-C2684AC8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057400"/>
          </a:xfrm>
        </p:spPr>
        <p:txBody>
          <a:bodyPr/>
          <a:lstStyle/>
          <a:p>
            <a:r>
              <a:rPr lang="en-US" dirty="0"/>
              <a:t>Like other C# operators, types must match in comparisons</a:t>
            </a:r>
          </a:p>
          <a:p>
            <a:r>
              <a:rPr lang="en-US" dirty="0"/>
              <a:t>Implicit conversion will be used if possible to make them match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2458D-6746-43A7-AD60-A7EBAFC3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87D75-AC40-4494-B30F-7D4CACCFC758}"/>
              </a:ext>
            </a:extLst>
          </p:cNvPr>
          <p:cNvSpPr txBox="1"/>
          <p:nvPr/>
        </p:nvSpPr>
        <p:spPr>
          <a:xfrm>
            <a:off x="1065212" y="3170603"/>
            <a:ext cx="1752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99CC00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"25"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4F9458-4C45-4518-8B8F-7B68A4EF694A}"/>
              </a:ext>
            </a:extLst>
          </p:cNvPr>
          <p:cNvSpPr/>
          <p:nvPr/>
        </p:nvSpPr>
        <p:spPr>
          <a:xfrm>
            <a:off x="3122612" y="3213935"/>
            <a:ext cx="74831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61358-12AA-48FB-8167-61EC7A56C340}"/>
              </a:ext>
            </a:extLst>
          </p:cNvPr>
          <p:cNvSpPr txBox="1"/>
          <p:nvPr/>
        </p:nvSpPr>
        <p:spPr>
          <a:xfrm>
            <a:off x="3985876" y="3171478"/>
            <a:ext cx="5870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error: Can’t convert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525E8-4ED4-40BB-AE57-00F21CF3DC79}"/>
              </a:ext>
            </a:extLst>
          </p:cNvPr>
          <p:cNvSpPr txBox="1"/>
          <p:nvPr/>
        </p:nvSpPr>
        <p:spPr>
          <a:xfrm>
            <a:off x="1179512" y="4148892"/>
            <a:ext cx="15240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99CC00"/>
                </a:solidFill>
              </a:rPr>
              <a:t>42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4.2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76BF75-44BB-46D5-B234-5D94D98F64DC}"/>
              </a:ext>
            </a:extLst>
          </p:cNvPr>
          <p:cNvCxnSpPr>
            <a:cxnSpLocks/>
          </p:cNvCxnSpPr>
          <p:nvPr/>
        </p:nvCxnSpPr>
        <p:spPr>
          <a:xfrm>
            <a:off x="1446212" y="4572000"/>
            <a:ext cx="0" cy="535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ED50EF-F49B-40D6-B3BA-38B3624CF178}"/>
              </a:ext>
            </a:extLst>
          </p:cNvPr>
          <p:cNvSpPr txBox="1"/>
          <p:nvPr/>
        </p:nvSpPr>
        <p:spPr>
          <a:xfrm>
            <a:off x="912812" y="5107316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42.0 &lt; 4.2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D70166C-5821-4BA2-8AC4-9BA860BBE347}"/>
              </a:ext>
            </a:extLst>
          </p:cNvPr>
          <p:cNvSpPr/>
          <p:nvPr/>
        </p:nvSpPr>
        <p:spPr>
          <a:xfrm rot="5400000">
            <a:off x="1677378" y="5033360"/>
            <a:ext cx="296490" cy="12953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45A71-1DE1-420B-A03D-435CD843F888}"/>
              </a:ext>
            </a:extLst>
          </p:cNvPr>
          <p:cNvSpPr txBox="1"/>
          <p:nvPr/>
        </p:nvSpPr>
        <p:spPr>
          <a:xfrm>
            <a:off x="1393453" y="585018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F6D16-6B75-4A61-93D9-80BAAB9F0363}"/>
              </a:ext>
            </a:extLst>
          </p:cNvPr>
          <p:cNvSpPr txBox="1"/>
          <p:nvPr/>
        </p:nvSpPr>
        <p:spPr>
          <a:xfrm>
            <a:off x="3985876" y="4143794"/>
            <a:ext cx="1575136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99CC00"/>
                </a:solidFill>
              </a:rPr>
              <a:t>8.0f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99CC00"/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C0FF34-FF8E-4DFD-9AE5-A1EEEDBB1BAF}"/>
              </a:ext>
            </a:extLst>
          </p:cNvPr>
          <p:cNvCxnSpPr>
            <a:cxnSpLocks/>
          </p:cNvCxnSpPr>
          <p:nvPr/>
        </p:nvCxnSpPr>
        <p:spPr>
          <a:xfrm>
            <a:off x="5408612" y="4572000"/>
            <a:ext cx="0" cy="535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9573B9-53C4-4C52-BDDF-A1043C04DF1D}"/>
              </a:ext>
            </a:extLst>
          </p:cNvPr>
          <p:cNvSpPr txBox="1"/>
          <p:nvPr/>
        </p:nvSpPr>
        <p:spPr>
          <a:xfrm>
            <a:off x="3984287" y="5096829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8.0f == 8.0f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A10CAF9-8144-48F6-A058-AE43958F054F}"/>
              </a:ext>
            </a:extLst>
          </p:cNvPr>
          <p:cNvSpPr/>
          <p:nvPr/>
        </p:nvSpPr>
        <p:spPr>
          <a:xfrm rot="5400000">
            <a:off x="4837336" y="4816613"/>
            <a:ext cx="317370" cy="173957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9D5B5-7CEE-438D-8DEA-69B9CFDE4599}"/>
              </a:ext>
            </a:extLst>
          </p:cNvPr>
          <p:cNvSpPr txBox="1"/>
          <p:nvPr/>
        </p:nvSpPr>
        <p:spPr>
          <a:xfrm>
            <a:off x="4577397" y="585018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4158EF-2A4A-4DDB-9DD5-637CE70F98BA}"/>
              </a:ext>
            </a:extLst>
          </p:cNvPr>
          <p:cNvSpPr txBox="1"/>
          <p:nvPr/>
        </p:nvSpPr>
        <p:spPr>
          <a:xfrm>
            <a:off x="6632950" y="4139091"/>
            <a:ext cx="223869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99CC00"/>
                </a:solidFill>
              </a:rPr>
              <a:t>19.99m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20.0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8128B1-904A-4B9C-BCDF-1FA6E786DCD0}"/>
              </a:ext>
            </a:extLst>
          </p:cNvPr>
          <p:cNvSpPr/>
          <p:nvPr/>
        </p:nvSpPr>
        <p:spPr>
          <a:xfrm>
            <a:off x="9117348" y="4186251"/>
            <a:ext cx="74831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0D1B9E-4252-4713-AAB0-64B75D0EFBA1}"/>
              </a:ext>
            </a:extLst>
          </p:cNvPr>
          <p:cNvSpPr txBox="1"/>
          <p:nvPr/>
        </p:nvSpPr>
        <p:spPr>
          <a:xfrm>
            <a:off x="9980612" y="4143794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  <a:p>
            <a:r>
              <a:rPr lang="en-US" dirty="0"/>
              <a:t>Comparison and logic operators</a:t>
            </a:r>
          </a:p>
          <a:p>
            <a:r>
              <a:rPr lang="en-US" dirty="0"/>
              <a:t>Combining conditions and operator precedence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3502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  <a:p>
            <a:r>
              <a:rPr lang="en-US" dirty="0"/>
              <a:t>Comparison and logic operators</a:t>
            </a:r>
          </a:p>
          <a:p>
            <a:r>
              <a:rPr lang="en-US" dirty="0"/>
              <a:t>Combining conditions and operator precedence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4508F6-A4F4-4FB1-B3F9-D590DE46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Decision/Control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BB6E53-6CE7-413A-9E54-23D4A763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C# programs are executed </a:t>
            </a:r>
            <a:r>
              <a:rPr lang="en-US" b="1" dirty="0"/>
              <a:t>sequentially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400" b="1" dirty="0"/>
          </a:p>
          <a:p>
            <a:r>
              <a:rPr lang="en-US" b="1" dirty="0"/>
              <a:t>Decision structures</a:t>
            </a:r>
            <a:r>
              <a:rPr lang="en-US" dirty="0"/>
              <a:t> can change the flow of execution</a:t>
            </a:r>
          </a:p>
          <a:p>
            <a:pPr lvl="1"/>
            <a:r>
              <a:rPr lang="en-US" dirty="0"/>
              <a:t>Only execute code if some condition is true: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</a:p>
          <a:p>
            <a:pPr lvl="1"/>
            <a:r>
              <a:rPr lang="en-US" dirty="0"/>
              <a:t>Execute code repeatedly, until some condition is true: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E40F4-F265-4015-89F2-9D698BB4B342}"/>
              </a:ext>
            </a:extLst>
          </p:cNvPr>
          <p:cNvSpPr txBox="1"/>
          <p:nvPr/>
        </p:nvSpPr>
        <p:spPr>
          <a:xfrm>
            <a:off x="1562849" y="2057400"/>
            <a:ext cx="8417763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$"Classroom: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SetNumber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SetBuilding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"UH"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$"Classroom: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853A91-2CBE-4E9C-8E19-A66B08AFB061}"/>
              </a:ext>
            </a:extLst>
          </p:cNvPr>
          <p:cNvCxnSpPr>
            <a:cxnSpLocks/>
          </p:cNvCxnSpPr>
          <p:nvPr/>
        </p:nvCxnSpPr>
        <p:spPr>
          <a:xfrm>
            <a:off x="1370012" y="2209800"/>
            <a:ext cx="0" cy="175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5B47-DF90-478E-87C0-9FE7639C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and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5DEA-0BD1-4CD4-852B-60A12FCA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decision structures must:</a:t>
            </a:r>
          </a:p>
          <a:p>
            <a:pPr lvl="1"/>
            <a:r>
              <a:rPr lang="en-US" dirty="0"/>
              <a:t>Evaluate a condition in the program</a:t>
            </a:r>
          </a:p>
          <a:p>
            <a:pPr lvl="1"/>
            <a:r>
              <a:rPr lang="en-US" dirty="0"/>
              <a:t>Decide what code to execute next</a:t>
            </a:r>
          </a:p>
          <a:p>
            <a:r>
              <a:rPr lang="en-US" dirty="0"/>
              <a:t>Conditions are </a:t>
            </a:r>
            <a:r>
              <a:rPr lang="en-US" b="1" dirty="0"/>
              <a:t>Boolean</a:t>
            </a:r>
            <a:r>
              <a:rPr lang="en-US" dirty="0"/>
              <a:t> values: either true or false</a:t>
            </a:r>
          </a:p>
          <a:p>
            <a:r>
              <a:rPr lang="en-US" dirty="0"/>
              <a:t>“Is the classroom’s number over 300? If so, it is on the 3</a:t>
            </a:r>
            <a:r>
              <a:rPr lang="en-US" baseline="30000" dirty="0"/>
              <a:t>rd</a:t>
            </a:r>
            <a:r>
              <a:rPr lang="en-US" dirty="0"/>
              <a:t> floor”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81E95-AF4F-4F51-A423-2E261626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9A899-A065-4C24-8114-4A441B4440E1}"/>
              </a:ext>
            </a:extLst>
          </p:cNvPr>
          <p:cNvSpPr txBox="1"/>
          <p:nvPr/>
        </p:nvSpPr>
        <p:spPr>
          <a:xfrm>
            <a:off x="3275012" y="4756940"/>
            <a:ext cx="71628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 </a:t>
            </a:r>
            <a:r>
              <a:rPr lang="en-US" dirty="0">
                <a:solidFill>
                  <a:srgbClr val="99CC00"/>
                </a:solidFill>
              </a:rPr>
              <a:t>300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"It's on the 3rd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4B7EA8-FEA4-4DB2-82A0-D69EE054DC7A}"/>
              </a:ext>
            </a:extLst>
          </p:cNvPr>
          <p:cNvCxnSpPr>
            <a:cxnSpLocks/>
          </p:cNvCxnSpPr>
          <p:nvPr/>
        </p:nvCxnSpPr>
        <p:spPr>
          <a:xfrm flipH="1">
            <a:off x="5484812" y="4560488"/>
            <a:ext cx="381000" cy="240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216C5-B166-48BC-B344-98ED44732031}"/>
              </a:ext>
            </a:extLst>
          </p:cNvPr>
          <p:cNvSpPr txBox="1"/>
          <p:nvPr/>
        </p:nvSpPr>
        <p:spPr>
          <a:xfrm flipH="1">
            <a:off x="5830819" y="4295275"/>
            <a:ext cx="4149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Condition: number is over 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FF97D-1AA7-400F-836B-93F1346BF041}"/>
              </a:ext>
            </a:extLst>
          </p:cNvPr>
          <p:cNvSpPr txBox="1"/>
          <p:nvPr/>
        </p:nvSpPr>
        <p:spPr>
          <a:xfrm>
            <a:off x="476466" y="5295167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to execute if condition is true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564C6C-CA55-4D75-B1CF-B2DA129FC05B}"/>
              </a:ext>
            </a:extLst>
          </p:cNvPr>
          <p:cNvCxnSpPr>
            <a:cxnSpLocks/>
          </p:cNvCxnSpPr>
          <p:nvPr/>
        </p:nvCxnSpPr>
        <p:spPr>
          <a:xfrm>
            <a:off x="2836057" y="5688744"/>
            <a:ext cx="743755" cy="10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4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E00F-9E1B-4B79-8131-65387264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5734-FB4C-4D98-AAF3-F2B57D9F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condition produces a value of type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This can be stored in a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bool variables can only hold 2 values: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A09F7-E332-4938-B74B-1A9C5CB8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3BA4B-B8A9-4546-A410-9F48D2012787}"/>
              </a:ext>
            </a:extLst>
          </p:cNvPr>
          <p:cNvSpPr txBox="1"/>
          <p:nvPr/>
        </p:nvSpPr>
        <p:spPr>
          <a:xfrm>
            <a:off x="2125167" y="2819400"/>
            <a:ext cx="7162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bool </a:t>
            </a:r>
            <a:r>
              <a:rPr lang="en-US" dirty="0" err="1">
                <a:solidFill>
                  <a:schemeClr val="tx1"/>
                </a:solidFill>
              </a:rPr>
              <a:t>isThirdFloor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 </a:t>
            </a:r>
            <a:r>
              <a:rPr lang="en-US" dirty="0">
                <a:solidFill>
                  <a:srgbClr val="99CC00"/>
                </a:solidFill>
              </a:rPr>
              <a:t>300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755D8C6-E79F-47DD-B792-C8DCE8F464F8}"/>
              </a:ext>
            </a:extLst>
          </p:cNvPr>
          <p:cNvSpPr/>
          <p:nvPr/>
        </p:nvSpPr>
        <p:spPr>
          <a:xfrm rot="5400000">
            <a:off x="6863953" y="1760141"/>
            <a:ext cx="365918" cy="34290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0CE59-A50C-4534-BBCC-527A3BCC1360}"/>
              </a:ext>
            </a:extLst>
          </p:cNvPr>
          <p:cNvSpPr txBox="1"/>
          <p:nvPr/>
        </p:nvSpPr>
        <p:spPr>
          <a:xfrm>
            <a:off x="6614742" y="364756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4278C-DEDA-49E2-A76A-9C588ED22FD5}"/>
              </a:ext>
            </a:extLst>
          </p:cNvPr>
          <p:cNvSpPr txBox="1"/>
          <p:nvPr/>
        </p:nvSpPr>
        <p:spPr>
          <a:xfrm>
            <a:off x="2137729" y="3586204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31517-B6F5-4CB7-80F4-EA3CB4D5C9B4}"/>
              </a:ext>
            </a:extLst>
          </p:cNvPr>
          <p:cNvCxnSpPr>
            <a:cxnSpLocks/>
          </p:cNvCxnSpPr>
          <p:nvPr/>
        </p:nvCxnSpPr>
        <p:spPr>
          <a:xfrm flipV="1">
            <a:off x="3503612" y="3271190"/>
            <a:ext cx="0" cy="43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8299EE-CAED-4CF4-A833-A9D147909483}"/>
              </a:ext>
            </a:extLst>
          </p:cNvPr>
          <p:cNvSpPr txBox="1"/>
          <p:nvPr/>
        </p:nvSpPr>
        <p:spPr>
          <a:xfrm>
            <a:off x="3877767" y="5070212"/>
            <a:ext cx="36576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bool </a:t>
            </a:r>
            <a:r>
              <a:rPr lang="en-US" dirty="0" err="1">
                <a:solidFill>
                  <a:schemeClr val="tx1"/>
                </a:solidFill>
              </a:rPr>
              <a:t>isFriday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after5PM = </a:t>
            </a:r>
            <a:r>
              <a:rPr lang="en-US" dirty="0"/>
              <a:t>false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041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data type</a:t>
            </a:r>
          </a:p>
          <a:p>
            <a:r>
              <a:rPr lang="en-US" b="1" dirty="0"/>
              <a:t>Comparison and logic operators</a:t>
            </a:r>
          </a:p>
          <a:p>
            <a:r>
              <a:rPr lang="en-US" dirty="0"/>
              <a:t>Combining conditions and operator precedence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27922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E587-D68E-41EE-AAFA-99ECE01A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Equality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51BD-2209-4256-A81C-76D757D4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conditions are comparisons between values</a:t>
            </a:r>
          </a:p>
          <a:p>
            <a:r>
              <a:rPr lang="en-US" dirty="0"/>
              <a:t>C# </a:t>
            </a:r>
            <a:r>
              <a:rPr lang="en-US" b="1" dirty="0"/>
              <a:t>relational operators</a:t>
            </a:r>
            <a:r>
              <a:rPr lang="en-US" dirty="0"/>
              <a:t> compare values and return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These only work on numbers (and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baseline="30000" dirty="0"/>
              <a:t>*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52704-8FE1-425D-8073-03E4FEF9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6278DCB-65DB-4512-981C-993F019C33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030328"/>
                  </p:ext>
                </p:extLst>
              </p:nvPr>
            </p:nvGraphicFramePr>
            <p:xfrm>
              <a:off x="2298170" y="2812258"/>
              <a:ext cx="7592484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  <a:gridCol w="3096684">
                      <a:extLst>
                        <a:ext uri="{9D8B030D-6E8A-4147-A177-3AD203B41FA5}">
                          <a16:colId xmlns:a16="http://schemas.microsoft.com/office/drawing/2014/main" val="41901220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&gt;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&gt; 4     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&lt;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latin typeface="Consolas" panose="020B0609020204030204" pitchFamily="49" charset="0"/>
                            </a:rPr>
                            <a:t>3 &lt; 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&gt;=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&gt;= 4    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72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&lt;=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&lt;= 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940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6278DCB-65DB-4512-981C-993F019C33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030328"/>
                  </p:ext>
                </p:extLst>
              </p:nvPr>
            </p:nvGraphicFramePr>
            <p:xfrm>
              <a:off x="2298170" y="2812258"/>
              <a:ext cx="7592484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  <a:gridCol w="3096684">
                      <a:extLst>
                        <a:ext uri="{9D8B030D-6E8A-4147-A177-3AD203B41FA5}">
                          <a16:colId xmlns:a16="http://schemas.microsoft.com/office/drawing/2014/main" val="4190122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110667" r="-244628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&gt;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&gt; 4     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207895" r="-244628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&lt;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latin typeface="Consolas" panose="020B0609020204030204" pitchFamily="49" charset="0"/>
                            </a:rPr>
                            <a:t>3 &lt; </a:t>
                          </a:r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312000" r="-244628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&gt;=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&gt;= 4    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720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412000" r="-244628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&lt;=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&lt;= 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39403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CED174-3465-493C-99DC-A8D2BAD49347}"/>
              </a:ext>
            </a:extLst>
          </p:cNvPr>
          <p:cNvCxnSpPr/>
          <p:nvPr/>
        </p:nvCxnSpPr>
        <p:spPr>
          <a:xfrm>
            <a:off x="7923212" y="3505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90587E-A4F4-45A2-8FEF-7839B6E575BD}"/>
              </a:ext>
            </a:extLst>
          </p:cNvPr>
          <p:cNvCxnSpPr/>
          <p:nvPr/>
        </p:nvCxnSpPr>
        <p:spPr>
          <a:xfrm>
            <a:off x="7923212" y="39624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3E6EC-97C3-440C-93CA-7E79D6FF1BAC}"/>
              </a:ext>
            </a:extLst>
          </p:cNvPr>
          <p:cNvCxnSpPr/>
          <p:nvPr/>
        </p:nvCxnSpPr>
        <p:spPr>
          <a:xfrm>
            <a:off x="8075612" y="44196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214961-59A7-4DF4-9507-27137E02169C}"/>
              </a:ext>
            </a:extLst>
          </p:cNvPr>
          <p:cNvCxnSpPr/>
          <p:nvPr/>
        </p:nvCxnSpPr>
        <p:spPr>
          <a:xfrm>
            <a:off x="8075612" y="48768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354BA-583E-404A-B903-A3B629B5CF9E}"/>
              </a:ext>
            </a:extLst>
          </p:cNvPr>
          <p:cNvSpPr txBox="1"/>
          <p:nvPr/>
        </p:nvSpPr>
        <p:spPr>
          <a:xfrm>
            <a:off x="3729495" y="6123931"/>
            <a:ext cx="5336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*Unicode values, not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305776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AD27-45C6-4DB8-9C89-41068B29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Equality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EBA7-7E3C-4F2C-B2BB-15DB15B3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comparison: testing for equality</a:t>
            </a:r>
          </a:p>
          <a:p>
            <a:r>
              <a:rPr lang="en-US" dirty="0"/>
              <a:t>C# </a:t>
            </a:r>
            <a:r>
              <a:rPr lang="en-US" b="1" dirty="0"/>
              <a:t>equality operators</a:t>
            </a:r>
            <a:r>
              <a:rPr lang="en-US" dirty="0"/>
              <a:t> work on all built-in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i="1" dirty="0"/>
              <a:t>double</a:t>
            </a:r>
            <a:r>
              <a:rPr lang="en-US" dirty="0"/>
              <a:t> equals sign, not the same as assignment!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907AC-1E93-491E-8A7E-5D3DB769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1E59A7A-DD75-44A8-B24A-C53485178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381293"/>
                  </p:ext>
                </p:extLst>
              </p:nvPr>
            </p:nvGraphicFramePr>
            <p:xfrm>
              <a:off x="2298170" y="2812258"/>
              <a:ext cx="759248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  <a:gridCol w="3096684">
                      <a:extLst>
                        <a:ext uri="{9D8B030D-6E8A-4147-A177-3AD203B41FA5}">
                          <a16:colId xmlns:a16="http://schemas.microsoft.com/office/drawing/2014/main" val="41901220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==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== 4     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!=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!= 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1E59A7A-DD75-44A8-B24A-C534851786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381293"/>
                  </p:ext>
                </p:extLst>
              </p:nvPr>
            </p:nvGraphicFramePr>
            <p:xfrm>
              <a:off x="2298170" y="2812258"/>
              <a:ext cx="759248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9800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  <a:gridCol w="3096684">
                      <a:extLst>
                        <a:ext uri="{9D8B030D-6E8A-4147-A177-3AD203B41FA5}">
                          <a16:colId xmlns:a16="http://schemas.microsoft.com/office/drawing/2014/main" val="419012204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109211" r="-244628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==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== 4     false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5" t="-212000" r="-244628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!=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3 != 4    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4644F8-A46F-4F32-AFCB-99B11D8401B9}"/>
              </a:ext>
            </a:extLst>
          </p:cNvPr>
          <p:cNvCxnSpPr>
            <a:cxnSpLocks/>
          </p:cNvCxnSpPr>
          <p:nvPr/>
        </p:nvCxnSpPr>
        <p:spPr>
          <a:xfrm>
            <a:off x="8075612" y="3505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0B8C30-F09F-4EF2-A91D-71EDAEDB5885}"/>
              </a:ext>
            </a:extLst>
          </p:cNvPr>
          <p:cNvCxnSpPr>
            <a:cxnSpLocks/>
          </p:cNvCxnSpPr>
          <p:nvPr/>
        </p:nvCxnSpPr>
        <p:spPr>
          <a:xfrm>
            <a:off x="8075612" y="39624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009C00-DC80-438C-90B1-20994FD0EB55}"/>
              </a:ext>
            </a:extLst>
          </p:cNvPr>
          <p:cNvSpPr txBox="1"/>
          <p:nvPr/>
        </p:nvSpPr>
        <p:spPr>
          <a:xfrm>
            <a:off x="1065212" y="5083612"/>
            <a:ext cx="59436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bool </a:t>
            </a:r>
            <a:r>
              <a:rPr lang="en-US" dirty="0">
                <a:solidFill>
                  <a:schemeClr val="tx1"/>
                </a:solidFill>
              </a:rPr>
              <a:t>test = </a:t>
            </a:r>
            <a:r>
              <a:rPr lang="en-US" dirty="0" err="1">
                <a:solidFill>
                  <a:schemeClr val="tx1"/>
                </a:solidFill>
              </a:rPr>
              <a:t>myStringVar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"Bananas"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1AC5DE-C38D-4BBB-ABAA-36DEE232F3AD}"/>
              </a:ext>
            </a:extLst>
          </p:cNvPr>
          <p:cNvSpPr/>
          <p:nvPr/>
        </p:nvSpPr>
        <p:spPr>
          <a:xfrm>
            <a:off x="4752249" y="5053082"/>
            <a:ext cx="533400" cy="5334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7EBCE9-4BBE-4D0F-BDB0-5127F169FD19}"/>
              </a:ext>
            </a:extLst>
          </p:cNvPr>
          <p:cNvSpPr/>
          <p:nvPr/>
        </p:nvSpPr>
        <p:spPr>
          <a:xfrm>
            <a:off x="2589212" y="5057515"/>
            <a:ext cx="381000" cy="5334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1FC4C-B5C9-415D-AF5C-F860BB31F097}"/>
              </a:ext>
            </a:extLst>
          </p:cNvPr>
          <p:cNvSpPr txBox="1"/>
          <p:nvPr/>
        </p:nvSpPr>
        <p:spPr>
          <a:xfrm>
            <a:off x="4563003" y="586293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Equality comparison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4C7CAD-ECCB-4A18-B2AF-BFE816239161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5207534" y="5508367"/>
            <a:ext cx="269869" cy="386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047011-F9DB-41A4-8BF6-F2DCA4F061A0}"/>
              </a:ext>
            </a:extLst>
          </p:cNvPr>
          <p:cNvSpPr txBox="1"/>
          <p:nvPr/>
        </p:nvSpPr>
        <p:spPr>
          <a:xfrm>
            <a:off x="1192738" y="5821103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7702DE-B7D6-4F59-81C6-0A151CE2C4D1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434304" y="5512800"/>
            <a:ext cx="210704" cy="40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1679D3-B5F7-41C8-BDF6-09B4CF084BEE}"/>
              </a:ext>
            </a:extLst>
          </p:cNvPr>
          <p:cNvSpPr txBox="1"/>
          <p:nvPr/>
        </p:nvSpPr>
        <p:spPr>
          <a:xfrm>
            <a:off x="7464097" y="5083612"/>
            <a:ext cx="459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does not change </a:t>
            </a:r>
            <a:r>
              <a:rPr lang="en-US" dirty="0" err="1"/>
              <a:t>myStringVar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2944BF-2FE8-421B-B848-8788512F8963}"/>
              </a:ext>
            </a:extLst>
          </p:cNvPr>
          <p:cNvCxnSpPr>
            <a:cxnSpLocks/>
          </p:cNvCxnSpPr>
          <p:nvPr/>
        </p:nvCxnSpPr>
        <p:spPr>
          <a:xfrm flipH="1">
            <a:off x="6856412" y="5334000"/>
            <a:ext cx="680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61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4F1A-4106-43CB-AF85-4ED460F2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4741-4B77-4D8D-88A0-B704FFF0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use standard math operators on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values</a:t>
            </a:r>
          </a:p>
          <a:p>
            <a:r>
              <a:rPr lang="en-US" dirty="0"/>
              <a:t>Instead, use </a:t>
            </a:r>
            <a:r>
              <a:rPr lang="en-US" i="1" dirty="0"/>
              <a:t>logical</a:t>
            </a:r>
            <a:r>
              <a:rPr lang="en-US" dirty="0"/>
              <a:t> operators: “and”, “or”, “not”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E10FF-EC40-4EB9-98E1-DC6F6BB0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0217EF5-4C0A-4DE4-89C7-0181DCFBC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9051"/>
                  </p:ext>
                </p:extLst>
              </p:nvPr>
            </p:nvGraphicFramePr>
            <p:xfrm>
              <a:off x="2627312" y="3048000"/>
              <a:ext cx="6934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3600">
                      <a:extLst>
                        <a:ext uri="{9D8B030D-6E8A-4147-A177-3AD203B41FA5}">
                          <a16:colId xmlns:a16="http://schemas.microsoft.com/office/drawing/2014/main" val="1146606561"/>
                        </a:ext>
                      </a:extLst>
                    </a:gridCol>
                    <a:gridCol w="2436668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363932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 &amp;&amp;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 ||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!a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72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0217EF5-4C0A-4DE4-89C7-0181DCFBC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09051"/>
                  </p:ext>
                </p:extLst>
              </p:nvPr>
            </p:nvGraphicFramePr>
            <p:xfrm>
              <a:off x="2627312" y="3048000"/>
              <a:ext cx="6934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3600">
                      <a:extLst>
                        <a:ext uri="{9D8B030D-6E8A-4147-A177-3AD203B41FA5}">
                          <a16:colId xmlns:a16="http://schemas.microsoft.com/office/drawing/2014/main" val="1146606561"/>
                        </a:ext>
                      </a:extLst>
                    </a:gridCol>
                    <a:gridCol w="2436668">
                      <a:extLst>
                        <a:ext uri="{9D8B030D-6E8A-4147-A177-3AD203B41FA5}">
                          <a16:colId xmlns:a16="http://schemas.microsoft.com/office/drawing/2014/main" val="2252995086"/>
                        </a:ext>
                      </a:extLst>
                    </a:gridCol>
                    <a:gridCol w="2363932">
                      <a:extLst>
                        <a:ext uri="{9D8B030D-6E8A-4147-A177-3AD203B41FA5}">
                          <a16:colId xmlns:a16="http://schemas.microsoft.com/office/drawing/2014/main" val="12452390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Math 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C# Operator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28820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531" t="-110667" r="-97756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 &amp;&amp;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70629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531" t="-210667" r="-97756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a ||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07738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7531" t="-310667" r="-9775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!a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720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04C0B61-5160-4A4E-B541-5C6C91ECC7A8}"/>
              </a:ext>
            </a:extLst>
          </p:cNvPr>
          <p:cNvSpPr txBox="1"/>
          <p:nvPr/>
        </p:nvSpPr>
        <p:spPr>
          <a:xfrm>
            <a:off x="3198812" y="5668674"/>
            <a:ext cx="57912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bool </a:t>
            </a:r>
            <a:r>
              <a:rPr lang="en-US" dirty="0">
                <a:solidFill>
                  <a:schemeClr val="tx1"/>
                </a:solidFill>
              </a:rPr>
              <a:t>weekend = </a:t>
            </a:r>
            <a:r>
              <a:rPr lang="en-US" dirty="0" err="1">
                <a:solidFill>
                  <a:schemeClr val="tx1"/>
                </a:solidFill>
              </a:rPr>
              <a:t>isFriday</a:t>
            </a:r>
            <a:r>
              <a:rPr lang="en-US" dirty="0">
                <a:solidFill>
                  <a:schemeClr val="tx1"/>
                </a:solidFill>
              </a:rPr>
              <a:t> &amp;&amp; after5PM;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BBA0B-6DCB-4130-8FF9-07CDFB97DB90}"/>
              </a:ext>
            </a:extLst>
          </p:cNvPr>
          <p:cNvSpPr txBox="1"/>
          <p:nvPr/>
        </p:nvSpPr>
        <p:spPr>
          <a:xfrm>
            <a:off x="1674812" y="5668674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680021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30958</TotalTime>
  <Words>866</Words>
  <Application>Microsoft Office PowerPoint</Application>
  <PresentationFormat>Custom</PresentationFormat>
  <Paragraphs>245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Executive</vt:lpstr>
      <vt:lpstr>Booleans and Comparisons</vt:lpstr>
      <vt:lpstr>Outline</vt:lpstr>
      <vt:lpstr>Decision/Control Structures</vt:lpstr>
      <vt:lpstr>Decisions and Conditions</vt:lpstr>
      <vt:lpstr>Boolean Data Type</vt:lpstr>
      <vt:lpstr>Outline</vt:lpstr>
      <vt:lpstr>Relational and Equality Operators</vt:lpstr>
      <vt:lpstr>Relational and Equality Operators</vt:lpstr>
      <vt:lpstr>Boolean Operations</vt:lpstr>
      <vt:lpstr>Boolean Logic</vt:lpstr>
      <vt:lpstr>Outline</vt:lpstr>
      <vt:lpstr>Summary of Logical Conditions</vt:lpstr>
      <vt:lpstr>Order of Operations</vt:lpstr>
      <vt:lpstr>Combining Conditions</vt:lpstr>
      <vt:lpstr>Combining Conditions</vt:lpstr>
      <vt:lpstr>Comparisons and Types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Booleans and Comparison Operators</dc:title>
  <dc:creator>Edward Tremel</dc:creator>
  <cp:lastModifiedBy>Tremel, Edward</cp:lastModifiedBy>
  <cp:revision>237</cp:revision>
  <dcterms:created xsi:type="dcterms:W3CDTF">2020-06-08T19:15:40Z</dcterms:created>
  <dcterms:modified xsi:type="dcterms:W3CDTF">2021-06-14T18:05:54Z</dcterms:modified>
</cp:coreProperties>
</file>