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284" r:id="rId4"/>
    <p:sldId id="285" r:id="rId5"/>
    <p:sldId id="259" r:id="rId6"/>
    <p:sldId id="261" r:id="rId7"/>
    <p:sldId id="264" r:id="rId8"/>
    <p:sldId id="262" r:id="rId9"/>
    <p:sldId id="294" r:id="rId10"/>
    <p:sldId id="287" r:id="rId11"/>
    <p:sldId id="289" r:id="rId12"/>
    <p:sldId id="291" r:id="rId13"/>
    <p:sldId id="292" r:id="rId14"/>
    <p:sldId id="293" r:id="rId15"/>
    <p:sldId id="288" r:id="rId16"/>
    <p:sldId id="290" r:id="rId17"/>
    <p:sldId id="296" r:id="rId18"/>
    <p:sldId id="297" r:id="rId19"/>
    <p:sldId id="298" r:id="rId20"/>
    <p:sldId id="299" r:id="rId21"/>
    <p:sldId id="300" r:id="rId22"/>
    <p:sldId id="301" r:id="rId23"/>
    <p:sldId id="304" r:id="rId24"/>
    <p:sldId id="273" r:id="rId25"/>
    <p:sldId id="303" r:id="rId26"/>
    <p:sldId id="260" r:id="rId27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  <p:embeddedFont>
      <p:font typeface="Trebuchet MS" panose="020B0603020202020204" pitchFamily="34" charset="0"/>
      <p:regular r:id="rId40"/>
      <p:bold r:id="rId41"/>
      <p:italic r:id="rId42"/>
      <p:boldItalic r:id="rId43"/>
    </p:embeddedFont>
    <p:embeddedFont>
      <p:font typeface="Yu Gothic" panose="020B0400000000000000" pitchFamily="34" charset="-128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8C588"/>
    <a:srgbClr val="FF7C80"/>
    <a:srgbClr val="FF5050"/>
    <a:srgbClr val="AB7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21B265-7835-4C9B-B27D-D6C25B43463A}">
  <a:tblStyle styleId="{9821B265-7835-4C9B-B27D-D6C25B43463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803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DF84-8042-463F-B1D6-C379904BF219}" type="datetimeFigureOut">
              <a:rPr lang="en-IN" smtClean="0"/>
              <a:t>28-04-2017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6257C-EB82-4124-9A46-635AC15EE9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530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119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5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6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83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28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8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87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898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99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0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80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422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543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34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6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76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1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4BB5D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10" name="Shape 1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5" name="Shape 1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16" name="Shape 1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  <a:latin typeface="Candara" panose="020E0502030303020204" pitchFamily="34" charset="0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9900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24" name="Shape 2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29" name="Shape 2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30" name="Shape 3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609666" y="2185857"/>
            <a:ext cx="3534604" cy="3432787"/>
            <a:chOff x="6172200" y="2656117"/>
            <a:chExt cx="2971754" cy="2886150"/>
          </a:xfrm>
        </p:grpSpPr>
        <p:sp>
          <p:nvSpPr>
            <p:cNvPr id="40" name="Shape 40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5" name="Shape 45"/>
          <p:cNvGrpSpPr/>
          <p:nvPr/>
        </p:nvGrpSpPr>
        <p:grpSpPr>
          <a:xfrm>
            <a:off x="-22" y="-324543"/>
            <a:ext cx="3068579" cy="1910875"/>
            <a:chOff x="-32" y="-215963"/>
            <a:chExt cx="2163561" cy="1347300"/>
          </a:xfrm>
        </p:grpSpPr>
        <p:sp>
          <p:nvSpPr>
            <p:cNvPr id="46" name="Shape 46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53" name="Shape 53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58" name="Shape 58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59" name="Shape 59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Shape 83"/>
          <p:cNvGrpSpPr/>
          <p:nvPr/>
        </p:nvGrpSpPr>
        <p:grpSpPr>
          <a:xfrm>
            <a:off x="6791633" y="3181574"/>
            <a:ext cx="2352143" cy="2284388"/>
            <a:chOff x="6172200" y="2656117"/>
            <a:chExt cx="2971754" cy="2886150"/>
          </a:xfrm>
        </p:grpSpPr>
        <p:sp>
          <p:nvSpPr>
            <p:cNvPr id="84" name="Shape 84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89" name="Shape 89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90" name="Shape 90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01" name="Shape 101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06" name="Shape 106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07" name="Shape 107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29" name="Shape 129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34" name="Shape 134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35" name="Shape 135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ansparent Shapes">
    <p:bg>
      <p:bgPr>
        <a:solidFill>
          <a:srgbClr val="3796B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Shape 141"/>
          <p:cNvGrpSpPr/>
          <p:nvPr/>
        </p:nvGrpSpPr>
        <p:grpSpPr>
          <a:xfrm>
            <a:off x="6172200" y="2656117"/>
            <a:ext cx="2971754" cy="2886150"/>
            <a:chOff x="6172200" y="2656117"/>
            <a:chExt cx="2971754" cy="2886150"/>
          </a:xfrm>
        </p:grpSpPr>
        <p:sp>
          <p:nvSpPr>
            <p:cNvPr id="142" name="Shape 142"/>
            <p:cNvSpPr/>
            <p:nvPr/>
          </p:nvSpPr>
          <p:spPr>
            <a:xfrm rot="9208626" flipH="1">
              <a:off x="6704903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 rot="9208633" flipH="1">
              <a:off x="7804300" y="3279012"/>
              <a:ext cx="877623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rot="9208606" flipH="1">
              <a:off x="7481789" y="4276912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9208678" flipH="1">
              <a:off x="6287617" y="465770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8289303" y="2656117"/>
              <a:ext cx="854651" cy="1929079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47" name="Shape 147"/>
          <p:cNvGrpSpPr/>
          <p:nvPr/>
        </p:nvGrpSpPr>
        <p:grpSpPr>
          <a:xfrm>
            <a:off x="-32" y="-228026"/>
            <a:ext cx="2163561" cy="1347300"/>
            <a:chOff x="-32" y="-215963"/>
            <a:chExt cx="2163561" cy="1347300"/>
          </a:xfrm>
        </p:grpSpPr>
        <p:sp>
          <p:nvSpPr>
            <p:cNvPr id="148" name="Shape 148"/>
            <p:cNvSpPr/>
            <p:nvPr/>
          </p:nvSpPr>
          <p:spPr>
            <a:xfrm rot="-1591408" flipH="1">
              <a:off x="1362168" y="-63166"/>
              <a:ext cx="205102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 rot="-1591371" flipH="1">
              <a:off x="239462" y="-151890"/>
              <a:ext cx="434753" cy="108097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 rot="-1591339" flipH="1">
              <a:off x="892400" y="-169346"/>
              <a:ext cx="504373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 rot="-1591322" flipH="1">
              <a:off x="1818452" y="-76291"/>
              <a:ext cx="229659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10800000">
              <a:off x="-32" y="70724"/>
              <a:ext cx="380283" cy="858146"/>
            </a:xfrm>
            <a:custGeom>
              <a:avLst/>
              <a:gdLst/>
              <a:ahLst/>
              <a:cxnLst/>
              <a:rect l="0" t="0" r="0" b="0"/>
              <a:pathLst>
                <a:path w="37596" h="84860" extrusionOk="0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796BF"/>
              </a:buClr>
              <a:buSzPct val="100000"/>
              <a:buFont typeface="Oswald"/>
              <a:buNone/>
              <a:defRPr sz="3000" b="1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4BB5D9"/>
              </a:buClr>
              <a:buSzPct val="100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480"/>
              </a:spcBef>
              <a:buClr>
                <a:srgbClr val="4BB5D9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48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360"/>
              </a:spcBef>
              <a:buClr>
                <a:srgbClr val="607896"/>
              </a:buClr>
              <a:buSzPct val="100000"/>
              <a:buFont typeface="Roboto Condensed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Candara" panose="020E0502030303020204" pitchFamily="34" charset="0"/>
          <a:ea typeface="Yu Gothic" panose="020B0400000000000000" pitchFamily="34" charset="-128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z="4400" dirty="0"/>
              <a:t>SOFTWARE ENGINEERING PROJECT – CS258</a:t>
            </a:r>
          </a:p>
        </p:txBody>
      </p:sp>
      <p:sp>
        <p:nvSpPr>
          <p:cNvPr id="3" name="Shape 157"/>
          <p:cNvSpPr txBox="1">
            <a:spLocks/>
          </p:cNvSpPr>
          <p:nvPr/>
        </p:nvSpPr>
        <p:spPr>
          <a:xfrm>
            <a:off x="685800" y="3631214"/>
            <a:ext cx="5048794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Oswald"/>
              <a:buNone/>
              <a:defRPr sz="5000" b="1" i="0" u="none" strike="noStrike" cap="none">
                <a:solidFill>
                  <a:srgbClr val="FFFFFF"/>
                </a:solidFill>
                <a:latin typeface="Candara" panose="020E0502030303020204" pitchFamily="34" charset="0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Oswald"/>
              <a:buNone/>
              <a:defRPr sz="5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2800" dirty="0" smtClean="0"/>
              <a:t>Group 8</a:t>
            </a:r>
          </a:p>
          <a:p>
            <a:endParaRPr lang="e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" y="0"/>
            <a:ext cx="9131319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30" y="0"/>
            <a:ext cx="9131319" cy="5277394"/>
          </a:xfrm>
          <a:prstGeom prst="rect">
            <a:avLst/>
          </a:prstGeom>
          <a:solidFill>
            <a:srgbClr val="FF66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6" name="Shape 236"/>
          <p:cNvSpPr txBox="1">
            <a:spLocks noGrp="1"/>
          </p:cNvSpPr>
          <p:nvPr>
            <p:ph type="title" idx="4294967295"/>
          </p:nvPr>
        </p:nvSpPr>
        <p:spPr>
          <a:xfrm>
            <a:off x="6530" y="2501536"/>
            <a:ext cx="5401493" cy="264196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 dirty="0" smtClean="0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rgbClr val="FFFFFF"/>
                </a:solidFill>
                <a:latin typeface="Trebuchet MS" panose="020B0603020202020204" pitchFamily="34" charset="0"/>
              </a:rPr>
              <a:t>Implementation</a:t>
            </a:r>
            <a:endParaRPr lang="en" sz="4000" dirty="0">
              <a:ln>
                <a:solidFill>
                  <a:schemeClr val="bg1">
                    <a:lumMod val="75000"/>
                  </a:schemeClr>
                </a:solidFill>
              </a:ln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JavaFX (included with Java 8) – UI and most code</a:t>
            </a:r>
          </a:p>
          <a:p>
            <a:r>
              <a:rPr lang="en-IN" dirty="0" err="1" smtClean="0"/>
              <a:t>OpenCV</a:t>
            </a:r>
            <a:r>
              <a:rPr lang="en-IN" dirty="0" smtClean="0"/>
              <a:t> – Handling Webcam and Images</a:t>
            </a:r>
          </a:p>
          <a:p>
            <a:r>
              <a:rPr lang="en-IN" dirty="0" smtClean="0"/>
              <a:t>Python 3 with PIL and </a:t>
            </a:r>
            <a:r>
              <a:rPr lang="en-IN" dirty="0" err="1" smtClean="0"/>
              <a:t>numpy</a:t>
            </a:r>
            <a:r>
              <a:rPr lang="en-IN" dirty="0" smtClean="0"/>
              <a:t>  - cropping and compressing images</a:t>
            </a:r>
          </a:p>
          <a:p>
            <a:r>
              <a:rPr lang="en-IN" dirty="0" smtClean="0"/>
              <a:t>XAMPP – </a:t>
            </a:r>
            <a:r>
              <a:rPr lang="en-IN" dirty="0" err="1" smtClean="0"/>
              <a:t>MariaDB</a:t>
            </a:r>
            <a:r>
              <a:rPr lang="en-IN" dirty="0" smtClean="0"/>
              <a:t> with Apache for Database Management</a:t>
            </a:r>
          </a:p>
          <a:p>
            <a:r>
              <a:rPr lang="en-IN" dirty="0" smtClean="0"/>
              <a:t>WinRAR – For creating SFX used in installer</a:t>
            </a:r>
          </a:p>
          <a:p>
            <a:r>
              <a:rPr lang="en-IN" dirty="0" smtClean="0"/>
              <a:t>Windows Batch Scripts – For installer and carrying out updates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IN" dirty="0" smtClean="0"/>
              <a:t>Software like Git and Eclipse for collaboration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447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3687" y="131155"/>
            <a:ext cx="4245428" cy="1159800"/>
          </a:xfrm>
        </p:spPr>
        <p:txBody>
          <a:bodyPr/>
          <a:lstStyle/>
          <a:p>
            <a:pPr algn="r"/>
            <a:r>
              <a:rPr lang="en-IN" dirty="0" smtClean="0"/>
              <a:t>UI Design</a:t>
            </a:r>
            <a:endParaRPr lang="en-IN" dirty="0"/>
          </a:p>
        </p:txBody>
      </p:sp>
      <p:grpSp>
        <p:nvGrpSpPr>
          <p:cNvPr id="7" name="Group 6"/>
          <p:cNvGrpSpPr/>
          <p:nvPr/>
        </p:nvGrpSpPr>
        <p:grpSpPr>
          <a:xfrm>
            <a:off x="237581" y="1867189"/>
            <a:ext cx="3699489" cy="2983621"/>
            <a:chOff x="1628775" y="1716966"/>
            <a:chExt cx="3699489" cy="29836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8775" y="2024743"/>
              <a:ext cx="3699489" cy="26758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26675" y="1716966"/>
              <a:ext cx="11897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Main Screen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23129" y="1885984"/>
            <a:ext cx="3699489" cy="2964826"/>
            <a:chOff x="4023129" y="1885984"/>
            <a:chExt cx="3699489" cy="2964826"/>
          </a:xfrm>
        </p:grpSpPr>
        <p:sp>
          <p:nvSpPr>
            <p:cNvPr id="10" name="TextBox 9"/>
            <p:cNvSpPr txBox="1"/>
            <p:nvPr/>
          </p:nvSpPr>
          <p:spPr>
            <a:xfrm>
              <a:off x="5277998" y="1885984"/>
              <a:ext cx="165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Report Generation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3129" y="2174966"/>
              <a:ext cx="3699489" cy="26758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3687" y="131155"/>
            <a:ext cx="4245428" cy="1159800"/>
          </a:xfrm>
        </p:spPr>
        <p:txBody>
          <a:bodyPr/>
          <a:lstStyle/>
          <a:p>
            <a:pPr algn="r"/>
            <a:r>
              <a:rPr lang="en-IN" dirty="0" smtClean="0"/>
              <a:t>UI Design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83652" y="1885983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New Visitor Entry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39" y="2193761"/>
            <a:ext cx="3425668" cy="270954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88758" y="1885983"/>
            <a:ext cx="3425669" cy="3017322"/>
            <a:chOff x="4188758" y="1885983"/>
            <a:chExt cx="3425669" cy="3017322"/>
          </a:xfrm>
        </p:grpSpPr>
        <p:sp>
          <p:nvSpPr>
            <p:cNvPr id="10" name="TextBox 9"/>
            <p:cNvSpPr txBox="1"/>
            <p:nvPr/>
          </p:nvSpPr>
          <p:spPr>
            <a:xfrm>
              <a:off x="5161646" y="1885983"/>
              <a:ext cx="1479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Old Visitor Entry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8758" y="2193760"/>
              <a:ext cx="3425669" cy="27095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363687" y="131155"/>
            <a:ext cx="4245428" cy="1159800"/>
          </a:xfrm>
        </p:spPr>
        <p:txBody>
          <a:bodyPr/>
          <a:lstStyle/>
          <a:p>
            <a:pPr algn="r"/>
            <a:r>
              <a:rPr lang="en-IN" dirty="0" smtClean="0"/>
              <a:t>UI Design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6656" y="1885983"/>
            <a:ext cx="3754034" cy="2953594"/>
            <a:chOff x="286656" y="1885983"/>
            <a:chExt cx="3754034" cy="2953594"/>
          </a:xfrm>
        </p:grpSpPr>
        <p:sp>
          <p:nvSpPr>
            <p:cNvPr id="6" name="TextBox 5"/>
            <p:cNvSpPr txBox="1"/>
            <p:nvPr/>
          </p:nvSpPr>
          <p:spPr>
            <a:xfrm>
              <a:off x="1383652" y="1885983"/>
              <a:ext cx="155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Checkout Screen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656" y="2193760"/>
              <a:ext cx="3754034" cy="2645817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4220903" y="1885983"/>
            <a:ext cx="4458227" cy="2953594"/>
            <a:chOff x="4220903" y="1885983"/>
            <a:chExt cx="4458227" cy="2953594"/>
          </a:xfrm>
        </p:grpSpPr>
        <p:sp>
          <p:nvSpPr>
            <p:cNvPr id="10" name="TextBox 9"/>
            <p:cNvSpPr txBox="1"/>
            <p:nvPr/>
          </p:nvSpPr>
          <p:spPr>
            <a:xfrm>
              <a:off x="5526526" y="188598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>
                  <a:solidFill>
                    <a:schemeClr val="bg1"/>
                  </a:solidFill>
                </a:rPr>
                <a:t>Card Printing Screen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0903" y="2193760"/>
              <a:ext cx="4458227" cy="26458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8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File Structure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25" y="1752047"/>
            <a:ext cx="1637075" cy="3313075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2668500" y="2140268"/>
            <a:ext cx="130629" cy="12466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861588" y="2501998"/>
            <a:ext cx="211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JavaFX FXML – UI Design</a:t>
            </a:r>
            <a:endParaRPr lang="en-IN" dirty="0"/>
          </a:p>
        </p:txBody>
      </p:sp>
      <p:sp>
        <p:nvSpPr>
          <p:cNvPr id="7" name="Right Brace 6"/>
          <p:cNvSpPr/>
          <p:nvPr/>
        </p:nvSpPr>
        <p:spPr>
          <a:xfrm>
            <a:off x="2668499" y="3432647"/>
            <a:ext cx="130629" cy="1557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801305" y="3949719"/>
            <a:ext cx="2119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Java Files with the core code. </a:t>
            </a:r>
            <a:endParaRPr lang="en-IN" dirty="0"/>
          </a:p>
        </p:txBody>
      </p:sp>
      <p:sp>
        <p:nvSpPr>
          <p:cNvPr id="9" name="Right Brace 8"/>
          <p:cNvSpPr/>
          <p:nvPr/>
        </p:nvSpPr>
        <p:spPr>
          <a:xfrm>
            <a:off x="2668499" y="1830425"/>
            <a:ext cx="130629" cy="2641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861587" y="1752047"/>
            <a:ext cx="393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- Database connections and Functions</a:t>
            </a:r>
          </a:p>
          <a:p>
            <a:r>
              <a:rPr lang="en-IN" sz="1200" dirty="0" smtClean="0"/>
              <a:t>- Utilities (like printing) and common functions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287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25" y="1045222"/>
            <a:ext cx="6525438" cy="680700"/>
          </a:xfrm>
        </p:spPr>
        <p:txBody>
          <a:bodyPr/>
          <a:lstStyle/>
          <a:p>
            <a:r>
              <a:rPr lang="en-IN" sz="2800" dirty="0" smtClean="0"/>
              <a:t>Commit History (as found on GitHub)</a:t>
            </a:r>
            <a:endParaRPr lang="en-IN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05" r="17539" b="48185"/>
          <a:stretch/>
        </p:blipFill>
        <p:spPr>
          <a:xfrm>
            <a:off x="1212590" y="1706331"/>
            <a:ext cx="2401926" cy="3283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51712" r="17539"/>
          <a:stretch/>
        </p:blipFill>
        <p:spPr>
          <a:xfrm>
            <a:off x="3911575" y="1706331"/>
            <a:ext cx="2401926" cy="307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3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 smtClean="0">
                <a:solidFill>
                  <a:srgbClr val="3796BF"/>
                </a:solidFill>
              </a:rPr>
              <a:t>3.</a:t>
            </a:r>
            <a:endParaRPr lang="en" sz="7200" b="0" dirty="0">
              <a:solidFill>
                <a:srgbClr val="3796B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TESTING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developer’s nightmare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933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6716" y="346360"/>
            <a:ext cx="5760300" cy="680700"/>
          </a:xfrm>
        </p:spPr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pic>
        <p:nvPicPr>
          <p:cNvPr id="4098" name="Picture 2" descr="https://lh3.googleusercontent.com/Xa5oibWJUus-ezorTG36iMjMbUzL7Mc15pkZjS2oIHfN3juIonfmWx2D6ejygEPecKtmNmqYqoaI3brZxwnVVhpclomR_dtxXn5aaoFBzHWEy53fwF1PpyUHl658KqsdbW5YvOpQI4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5" y="1027060"/>
            <a:ext cx="2804553" cy="200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4.googleusercontent.com/2DsC-bmBfLaUZjUrHrIJpYE8VBMkETv-0xsEF3BThkz28kIw1wAttBSJSBtMIy9Zke5PW42WfAVUSQA7RVsnKws8Yjf_DKzNch71zLFOO7q_YbHIVZOqxtzpsaFl7xqtUPBsbnBo-7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92" y="466659"/>
            <a:ext cx="3430928" cy="269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3.googleusercontent.com/NHcA89AlkNR81Gr7nOnI-1NNwvDGt7fX5vlC0FHXNf8q6ldUEhqTnpAgr17KZNwZNbv02_FNk9ObcxwqyUQgcfUQN0cXskU2KfaDdohXXIZJrKkYTTe3vz7A3rdD9gq8hCMpUcFkdLU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64" y="3099379"/>
            <a:ext cx="3284703" cy="19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069080" y="1541417"/>
            <a:ext cx="640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7867066">
            <a:off x="4417316" y="3511895"/>
            <a:ext cx="640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6716" y="346360"/>
            <a:ext cx="5760300" cy="680700"/>
          </a:xfrm>
        </p:spPr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pic>
        <p:nvPicPr>
          <p:cNvPr id="4102" name="Picture 6" descr="https://lh3.googleusercontent.com/NHcA89AlkNR81Gr7nOnI-1NNwvDGt7fX5vlC0FHXNf8q6ldUEhqTnpAgr17KZNwZNbv02_FNk9ObcxwqyUQgcfUQN0cXskU2KfaDdohXXIZJrKkYTTe3vz7A3rdD9gq8hCMpUcFkd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364" y="3099379"/>
            <a:ext cx="3284703" cy="191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069080" y="1541417"/>
            <a:ext cx="640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 rot="7867066">
            <a:off x="4417316" y="3511895"/>
            <a:ext cx="640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https://lh3.googleusercontent.com/hzKTYhj6nT9-zXmFeBosgFutHLcFRQgRyqeFCaxtcb9_XMTqyXI7otzbCjGeUvp_-3WlBtfeATytClFoqId5J12NaMhdU6GVCl6eKj07Rii5Ht1Nug5Z16heGNnRlMnRRGiFBJkokr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93" y="961744"/>
            <a:ext cx="2655055" cy="20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3.googleusercontent.com/qaXPZuKQLHdXwa3bDSR4MoIRfiwwhr6GKC7NhLDH9tq3k6LEO1kC6RkSMjFaapanBRtbI9sZ6k44WoPL57Z5vG9JBDzTayjtfhhdvw1PuXo4wqFkXSR4Dlrp44dnK4Sp3i9yUFRL4U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92" y="346360"/>
            <a:ext cx="3426082" cy="268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59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96B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4294967295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FFFFFF"/>
                </a:solidFill>
              </a:rPr>
              <a:t>Visitor Management System.</a:t>
            </a:r>
            <a:endParaRPr lang="en" sz="1800" dirty="0">
              <a:solidFill>
                <a:srgbClr val="FFFF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62550" y="738052"/>
            <a:ext cx="4952190" cy="3983748"/>
            <a:chOff x="3968600" y="849475"/>
            <a:chExt cx="4546140" cy="3539222"/>
          </a:xfrm>
        </p:grpSpPr>
        <p:sp>
          <p:nvSpPr>
            <p:cNvPr id="330" name="Shape 330"/>
            <p:cNvSpPr/>
            <p:nvPr/>
          </p:nvSpPr>
          <p:spPr>
            <a:xfrm>
              <a:off x="3968600" y="849475"/>
              <a:ext cx="4546140" cy="3539222"/>
            </a:xfrm>
            <a:custGeom>
              <a:avLst/>
              <a:gdLst/>
              <a:ahLst/>
              <a:cxnLst/>
              <a:rect l="0" t="0" r="0" b="0"/>
              <a:pathLst>
                <a:path w="143434" h="111665" extrusionOk="0">
                  <a:moveTo>
                    <a:pt x="71751" y="2308"/>
                  </a:moveTo>
                  <a:lnTo>
                    <a:pt x="71887" y="2376"/>
                  </a:lnTo>
                  <a:lnTo>
                    <a:pt x="72091" y="2444"/>
                  </a:lnTo>
                  <a:lnTo>
                    <a:pt x="72159" y="2647"/>
                  </a:lnTo>
                  <a:lnTo>
                    <a:pt x="72226" y="2783"/>
                  </a:lnTo>
                  <a:lnTo>
                    <a:pt x="72159" y="2987"/>
                  </a:lnTo>
                  <a:lnTo>
                    <a:pt x="72091" y="3190"/>
                  </a:lnTo>
                  <a:lnTo>
                    <a:pt x="71887" y="3258"/>
                  </a:lnTo>
                  <a:lnTo>
                    <a:pt x="71751" y="3326"/>
                  </a:lnTo>
                  <a:lnTo>
                    <a:pt x="71548" y="3258"/>
                  </a:lnTo>
                  <a:lnTo>
                    <a:pt x="71344" y="3190"/>
                  </a:lnTo>
                  <a:lnTo>
                    <a:pt x="71276" y="2987"/>
                  </a:lnTo>
                  <a:lnTo>
                    <a:pt x="71208" y="2783"/>
                  </a:lnTo>
                  <a:lnTo>
                    <a:pt x="71276" y="2647"/>
                  </a:lnTo>
                  <a:lnTo>
                    <a:pt x="71344" y="2444"/>
                  </a:lnTo>
                  <a:lnTo>
                    <a:pt x="71548" y="2376"/>
                  </a:lnTo>
                  <a:lnTo>
                    <a:pt x="71751" y="2308"/>
                  </a:lnTo>
                  <a:close/>
                  <a:moveTo>
                    <a:pt x="137528" y="5906"/>
                  </a:moveTo>
                  <a:lnTo>
                    <a:pt x="137596" y="5974"/>
                  </a:lnTo>
                  <a:lnTo>
                    <a:pt x="137596" y="89604"/>
                  </a:lnTo>
                  <a:lnTo>
                    <a:pt x="5906" y="89604"/>
                  </a:lnTo>
                  <a:lnTo>
                    <a:pt x="5906" y="5974"/>
                  </a:lnTo>
                  <a:lnTo>
                    <a:pt x="5906" y="5906"/>
                  </a:lnTo>
                  <a:close/>
                  <a:moveTo>
                    <a:pt x="3530" y="0"/>
                  </a:moveTo>
                  <a:lnTo>
                    <a:pt x="3191" y="68"/>
                  </a:lnTo>
                  <a:lnTo>
                    <a:pt x="2444" y="339"/>
                  </a:lnTo>
                  <a:lnTo>
                    <a:pt x="1766" y="679"/>
                  </a:lnTo>
                  <a:lnTo>
                    <a:pt x="1155" y="1154"/>
                  </a:lnTo>
                  <a:lnTo>
                    <a:pt x="679" y="1765"/>
                  </a:lnTo>
                  <a:lnTo>
                    <a:pt x="272" y="2444"/>
                  </a:lnTo>
                  <a:lnTo>
                    <a:pt x="69" y="3190"/>
                  </a:lnTo>
                  <a:lnTo>
                    <a:pt x="1" y="3598"/>
                  </a:lnTo>
                  <a:lnTo>
                    <a:pt x="1" y="4005"/>
                  </a:lnTo>
                  <a:lnTo>
                    <a:pt x="1" y="91572"/>
                  </a:lnTo>
                  <a:lnTo>
                    <a:pt x="1" y="91979"/>
                  </a:lnTo>
                  <a:lnTo>
                    <a:pt x="69" y="92319"/>
                  </a:lnTo>
                  <a:lnTo>
                    <a:pt x="272" y="93065"/>
                  </a:lnTo>
                  <a:lnTo>
                    <a:pt x="679" y="93744"/>
                  </a:lnTo>
                  <a:lnTo>
                    <a:pt x="1155" y="94355"/>
                  </a:lnTo>
                  <a:lnTo>
                    <a:pt x="1766" y="94830"/>
                  </a:lnTo>
                  <a:lnTo>
                    <a:pt x="2444" y="95238"/>
                  </a:lnTo>
                  <a:lnTo>
                    <a:pt x="3191" y="95441"/>
                  </a:lnTo>
                  <a:lnTo>
                    <a:pt x="3530" y="95509"/>
                  </a:lnTo>
                  <a:lnTo>
                    <a:pt x="139904" y="95509"/>
                  </a:lnTo>
                  <a:lnTo>
                    <a:pt x="140311" y="95441"/>
                  </a:lnTo>
                  <a:lnTo>
                    <a:pt x="141058" y="95238"/>
                  </a:lnTo>
                  <a:lnTo>
                    <a:pt x="141737" y="94830"/>
                  </a:lnTo>
                  <a:lnTo>
                    <a:pt x="142280" y="94355"/>
                  </a:lnTo>
                  <a:lnTo>
                    <a:pt x="142755" y="93744"/>
                  </a:lnTo>
                  <a:lnTo>
                    <a:pt x="143162" y="93065"/>
                  </a:lnTo>
                  <a:lnTo>
                    <a:pt x="143366" y="92319"/>
                  </a:lnTo>
                  <a:lnTo>
                    <a:pt x="143434" y="91979"/>
                  </a:lnTo>
                  <a:lnTo>
                    <a:pt x="143434" y="91572"/>
                  </a:lnTo>
                  <a:lnTo>
                    <a:pt x="143434" y="4005"/>
                  </a:lnTo>
                  <a:lnTo>
                    <a:pt x="143434" y="3598"/>
                  </a:lnTo>
                  <a:lnTo>
                    <a:pt x="143366" y="3190"/>
                  </a:lnTo>
                  <a:lnTo>
                    <a:pt x="143162" y="2444"/>
                  </a:lnTo>
                  <a:lnTo>
                    <a:pt x="142755" y="1765"/>
                  </a:lnTo>
                  <a:lnTo>
                    <a:pt x="142280" y="1154"/>
                  </a:lnTo>
                  <a:lnTo>
                    <a:pt x="141737" y="679"/>
                  </a:lnTo>
                  <a:lnTo>
                    <a:pt x="141058" y="339"/>
                  </a:lnTo>
                  <a:lnTo>
                    <a:pt x="140311" y="68"/>
                  </a:lnTo>
                  <a:lnTo>
                    <a:pt x="139904" y="0"/>
                  </a:lnTo>
                  <a:close/>
                  <a:moveTo>
                    <a:pt x="55324" y="95713"/>
                  </a:moveTo>
                  <a:lnTo>
                    <a:pt x="55052" y="98971"/>
                  </a:lnTo>
                  <a:lnTo>
                    <a:pt x="54713" y="102297"/>
                  </a:lnTo>
                  <a:lnTo>
                    <a:pt x="54374" y="105284"/>
                  </a:lnTo>
                  <a:lnTo>
                    <a:pt x="53966" y="107388"/>
                  </a:lnTo>
                  <a:lnTo>
                    <a:pt x="53763" y="108203"/>
                  </a:lnTo>
                  <a:lnTo>
                    <a:pt x="53627" y="108746"/>
                  </a:lnTo>
                  <a:lnTo>
                    <a:pt x="53423" y="109153"/>
                  </a:lnTo>
                  <a:lnTo>
                    <a:pt x="53220" y="109357"/>
                  </a:lnTo>
                  <a:lnTo>
                    <a:pt x="52677" y="109493"/>
                  </a:lnTo>
                  <a:lnTo>
                    <a:pt x="51794" y="109696"/>
                  </a:lnTo>
                  <a:lnTo>
                    <a:pt x="49690" y="110036"/>
                  </a:lnTo>
                  <a:lnTo>
                    <a:pt x="48061" y="110307"/>
                  </a:lnTo>
                  <a:lnTo>
                    <a:pt x="47450" y="110443"/>
                  </a:lnTo>
                  <a:lnTo>
                    <a:pt x="47110" y="110511"/>
                  </a:lnTo>
                  <a:lnTo>
                    <a:pt x="47042" y="110579"/>
                  </a:lnTo>
                  <a:lnTo>
                    <a:pt x="47042" y="110783"/>
                  </a:lnTo>
                  <a:lnTo>
                    <a:pt x="47110" y="110850"/>
                  </a:lnTo>
                  <a:lnTo>
                    <a:pt x="47585" y="110918"/>
                  </a:lnTo>
                  <a:lnTo>
                    <a:pt x="48400" y="110986"/>
                  </a:lnTo>
                  <a:lnTo>
                    <a:pt x="51387" y="111054"/>
                  </a:lnTo>
                  <a:lnTo>
                    <a:pt x="56071" y="111122"/>
                  </a:lnTo>
                  <a:lnTo>
                    <a:pt x="87092" y="111122"/>
                  </a:lnTo>
                  <a:lnTo>
                    <a:pt x="91708" y="111054"/>
                  </a:lnTo>
                  <a:lnTo>
                    <a:pt x="94695" y="110986"/>
                  </a:lnTo>
                  <a:lnTo>
                    <a:pt x="95578" y="110918"/>
                  </a:lnTo>
                  <a:lnTo>
                    <a:pt x="96053" y="110850"/>
                  </a:lnTo>
                  <a:lnTo>
                    <a:pt x="96121" y="110783"/>
                  </a:lnTo>
                  <a:lnTo>
                    <a:pt x="96121" y="110579"/>
                  </a:lnTo>
                  <a:lnTo>
                    <a:pt x="96053" y="110511"/>
                  </a:lnTo>
                  <a:lnTo>
                    <a:pt x="95713" y="110443"/>
                  </a:lnTo>
                  <a:lnTo>
                    <a:pt x="95102" y="110307"/>
                  </a:lnTo>
                  <a:lnTo>
                    <a:pt x="93473" y="110036"/>
                  </a:lnTo>
                  <a:lnTo>
                    <a:pt x="91369" y="109696"/>
                  </a:lnTo>
                  <a:lnTo>
                    <a:pt x="90487" y="109493"/>
                  </a:lnTo>
                  <a:lnTo>
                    <a:pt x="89943" y="109357"/>
                  </a:lnTo>
                  <a:lnTo>
                    <a:pt x="89740" y="109153"/>
                  </a:lnTo>
                  <a:lnTo>
                    <a:pt x="89536" y="108746"/>
                  </a:lnTo>
                  <a:lnTo>
                    <a:pt x="89333" y="108203"/>
                  </a:lnTo>
                  <a:lnTo>
                    <a:pt x="89197" y="107388"/>
                  </a:lnTo>
                  <a:lnTo>
                    <a:pt x="88789" y="105284"/>
                  </a:lnTo>
                  <a:lnTo>
                    <a:pt x="88382" y="102297"/>
                  </a:lnTo>
                  <a:lnTo>
                    <a:pt x="88043" y="98971"/>
                  </a:lnTo>
                  <a:lnTo>
                    <a:pt x="87839" y="95713"/>
                  </a:lnTo>
                  <a:close/>
                  <a:moveTo>
                    <a:pt x="47450" y="111054"/>
                  </a:moveTo>
                  <a:lnTo>
                    <a:pt x="47450" y="111122"/>
                  </a:lnTo>
                  <a:lnTo>
                    <a:pt x="47450" y="111393"/>
                  </a:lnTo>
                  <a:lnTo>
                    <a:pt x="47518" y="111461"/>
                  </a:lnTo>
                  <a:lnTo>
                    <a:pt x="48807" y="111529"/>
                  </a:lnTo>
                  <a:lnTo>
                    <a:pt x="52473" y="111597"/>
                  </a:lnTo>
                  <a:lnTo>
                    <a:pt x="62384" y="111665"/>
                  </a:lnTo>
                  <a:lnTo>
                    <a:pt x="80779" y="111665"/>
                  </a:lnTo>
                  <a:lnTo>
                    <a:pt x="90622" y="111597"/>
                  </a:lnTo>
                  <a:lnTo>
                    <a:pt x="94356" y="111529"/>
                  </a:lnTo>
                  <a:lnTo>
                    <a:pt x="95646" y="111461"/>
                  </a:lnTo>
                  <a:lnTo>
                    <a:pt x="95713" y="111393"/>
                  </a:lnTo>
                  <a:lnTo>
                    <a:pt x="95713" y="111122"/>
                  </a:lnTo>
                  <a:lnTo>
                    <a:pt x="95646" y="111054"/>
                  </a:lnTo>
                  <a:lnTo>
                    <a:pt x="94084" y="111122"/>
                  </a:lnTo>
                  <a:lnTo>
                    <a:pt x="91233" y="111190"/>
                  </a:lnTo>
                  <a:lnTo>
                    <a:pt x="80847" y="111258"/>
                  </a:lnTo>
                  <a:lnTo>
                    <a:pt x="62316" y="111258"/>
                  </a:lnTo>
                  <a:lnTo>
                    <a:pt x="51930" y="111190"/>
                  </a:lnTo>
                  <a:lnTo>
                    <a:pt x="49079" y="111122"/>
                  </a:lnTo>
                  <a:lnTo>
                    <a:pt x="47518" y="111054"/>
                  </a:lnTo>
                  <a:close/>
                </a:path>
              </a:pathLst>
            </a:custGeom>
            <a:solidFill>
              <a:srgbClr val="81D1EC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8997" t="12944" r="10586"/>
            <a:stretch/>
          </p:blipFill>
          <p:spPr>
            <a:xfrm>
              <a:off x="4157281" y="1043671"/>
              <a:ext cx="4167052" cy="265354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6716" y="346360"/>
            <a:ext cx="5760300" cy="680700"/>
          </a:xfrm>
        </p:spPr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4115236" y="2611227"/>
            <a:ext cx="640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46" name="Picture 2" descr="https://lh5.googleusercontent.com/Hbp8H8pLWoEF3ZG7gnT071JskGtcc2yLC2UI6Teuno0IByMJtZvCtmJ9Y3ZQZde70S709-msZLrOSIqAsj2m3BiW5gAu7CjVt7C_aWBqkHyajzvO_FgPNnAIwcfn2mSz1dDN_ybvR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05" y="1690211"/>
            <a:ext cx="3178249" cy="22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5.googleusercontent.com/NiFDAQFgTysEx-is0lm_RTebbFYJWxr9eAVLWTDyTx_CWwMcP39RphEmSsKP1mntqaCfRLxQPZ28njSq5zgWDf1qC8mJQe8qECW50GQ1cprL7e4xjqtEh65bTkcssCKXH6jszUzi9X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780" y="1358635"/>
            <a:ext cx="4096840" cy="28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46716" y="346360"/>
            <a:ext cx="5760300" cy="680700"/>
          </a:xfrm>
        </p:spPr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4248406" y="2604696"/>
            <a:ext cx="640080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https://lh6.googleusercontent.com/T7hy06UoDz4dAzDZ7ortmVrF8Cm3cpMVKE6eGvK_n2TNWSEb95ESOaTJa9T2S8o6HTSJ9vxkLTonvbxuFM87UC21rb1xt0D81PAECJVzSucX_QVrXpBihIPoWXMP8rQHWOb2R5s83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2" y="1358635"/>
            <a:ext cx="3816982" cy="27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6.googleusercontent.com/0V65FrNowhoevj9ztBZiRixFRh4dZEq-MN9oTMfZp6tsar10bLOBvTA-KIIKuxF_2g_YdLBwk1l9vP5Vc369KBJaQ_XR5MndDg51P8Evv7KqXV-SyF-Xy8Za2O911H_0LRfUHbrayG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388" y="1358635"/>
            <a:ext cx="3725817" cy="274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43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Our project is currently in </a:t>
            </a:r>
            <a:r>
              <a:rPr lang="el-GR" i="1" dirty="0" smtClean="0"/>
              <a:t>α</a:t>
            </a:r>
            <a:r>
              <a:rPr lang="en-IN" dirty="0" smtClean="0"/>
              <a:t> – Testing, set up in the 2</a:t>
            </a:r>
            <a:r>
              <a:rPr lang="en-IN" baseline="30000" dirty="0" smtClean="0"/>
              <a:t>nd</a:t>
            </a:r>
            <a:r>
              <a:rPr lang="en-IN" dirty="0" smtClean="0"/>
              <a:t> week of April at the IIT Indore entry gate.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Maintenance is done and feedback taken regularly.</a:t>
            </a:r>
          </a:p>
        </p:txBody>
      </p:sp>
    </p:spTree>
    <p:extLst>
      <p:ext uri="{BB962C8B-B14F-4D97-AF65-F5344CB8AC3E}">
        <p14:creationId xmlns:p14="http://schemas.microsoft.com/office/powerpoint/2010/main" val="7872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9143999" cy="5143500"/>
          </a:xfrm>
        </p:spPr>
        <p:txBody>
          <a:bodyPr anchor="ctr"/>
          <a:lstStyle/>
          <a:p>
            <a:pPr algn="ctr"/>
            <a:r>
              <a:rPr lang="en-IN" dirty="0" smtClean="0"/>
              <a:t>Challenges Faced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3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00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 idx="4294967295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FUTURE WORK PLANNED</a:t>
            </a:r>
            <a:endParaRPr lang="en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New printer, webcam and laptop to be bought.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Server 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space</a:t>
            </a: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 planned.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Interconnectivity between both gates.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Barcode based reading</a:t>
            </a: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Smart Card based passes.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Roboto Condensed"/>
              <a:ea typeface="Roboto Condensed"/>
              <a:cs typeface="Roboto Condense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/>
                <a:ea typeface="Roboto Condensed"/>
                <a:cs typeface="Roboto Condensed"/>
              </a:rPr>
              <a:t>Biometric-enrolment (if possible)</a:t>
            </a:r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 idx="4294967295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9900"/>
                </a:solidFill>
              </a:rPr>
              <a:t>LEARNING</a:t>
            </a:r>
            <a:endParaRPr lang="en" sz="6000" dirty="0">
              <a:solidFill>
                <a:srgbClr val="FF9900"/>
              </a:solidFill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4294967295"/>
          </p:nvPr>
        </p:nvSpPr>
        <p:spPr>
          <a:xfrm>
            <a:off x="685800" y="2608684"/>
            <a:ext cx="4924200" cy="1953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IN" dirty="0"/>
              <a:t>G</a:t>
            </a:r>
            <a:r>
              <a:rPr lang="en" dirty="0" smtClean="0"/>
              <a:t>reat experienc</a:t>
            </a:r>
            <a:r>
              <a:rPr lang="en-IN" dirty="0" smtClean="0"/>
              <a:t>e</a:t>
            </a:r>
            <a:r>
              <a:rPr lang="en" dirty="0" smtClean="0"/>
              <a:t> for: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/>
              <a:t>M</a:t>
            </a:r>
            <a:r>
              <a:rPr lang="en" dirty="0" smtClean="0"/>
              <a:t>aking desktop apps with a clickable UI.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/>
              <a:t>Making real-word based projects.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/>
              <a:t>Implementation and Deployment of Software.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dirty="0" smtClean="0"/>
              <a:t>Learning new programming languages and standards.</a:t>
            </a:r>
          </a:p>
        </p:txBody>
      </p:sp>
    </p:spTree>
    <p:extLst>
      <p:ext uri="{BB962C8B-B14F-4D97-AF65-F5344CB8AC3E}">
        <p14:creationId xmlns:p14="http://schemas.microsoft.com/office/powerpoint/2010/main" val="320978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400" dirty="0" smtClean="0">
                <a:solidFill>
                  <a:srgbClr val="FFC000"/>
                </a:solidFill>
              </a:rPr>
              <a:t>THANKS!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our Project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31425" y="1777125"/>
            <a:ext cx="5760300" cy="278181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Visitor Management System is a software to deal with visitors in an institute like ours on a daily basis.</a:t>
            </a:r>
          </a:p>
          <a:p>
            <a:r>
              <a:rPr lang="en-IN" dirty="0" smtClean="0"/>
              <a:t> It has been designed for ease of use by security personnel.</a:t>
            </a:r>
          </a:p>
          <a:p>
            <a:r>
              <a:rPr lang="en-IN" dirty="0" smtClean="0"/>
              <a:t>Simple click-and-use GUI which can also be easily navigated by Tab.</a:t>
            </a:r>
          </a:p>
          <a:p>
            <a:r>
              <a:rPr lang="en-IN" dirty="0" smtClean="0"/>
              <a:t>Consists of automated installation and report generation to prevent hassles.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79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Processes involved</a:t>
            </a:r>
            <a:endParaRPr lang="en" dirty="0"/>
          </a:p>
        </p:txBody>
      </p:sp>
      <p:sp>
        <p:nvSpPr>
          <p:cNvPr id="285" name="Shape 285"/>
          <p:cNvSpPr/>
          <p:nvPr/>
        </p:nvSpPr>
        <p:spPr>
          <a:xfrm>
            <a:off x="1154667" y="1909250"/>
            <a:ext cx="2045734" cy="1852200"/>
          </a:xfrm>
          <a:prstGeom prst="homePlate">
            <a:avLst>
              <a:gd name="adj" fmla="val 30129"/>
            </a:avLst>
          </a:prstGeom>
          <a:solidFill>
            <a:srgbClr val="81D1E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 Elicitation</a:t>
            </a:r>
            <a:endParaRPr lang="en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2749731" y="1909250"/>
            <a:ext cx="2386973" cy="1852200"/>
          </a:xfrm>
          <a:prstGeom prst="chevron">
            <a:avLst>
              <a:gd name="adj" fmla="val 29853"/>
            </a:avLst>
          </a:prstGeom>
          <a:solidFill>
            <a:srgbClr val="4BB5D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and Implementation</a:t>
            </a:r>
            <a:endParaRPr lang="en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name="adj" fmla="val 29853"/>
            </a:avLst>
          </a:prstGeom>
          <a:solidFill>
            <a:srgbClr val="3796B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Testing and Maintanence</a:t>
            </a:r>
            <a:endParaRPr lang="en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2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b="0" dirty="0">
                <a:solidFill>
                  <a:srgbClr val="3796BF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REQUIREMENTS</a:t>
            </a:r>
            <a:endParaRPr lang="en" dirty="0"/>
          </a:p>
        </p:txBody>
      </p:sp>
      <p:sp>
        <p:nvSpPr>
          <p:cNvPr id="179" name="Shape 179"/>
          <p:cNvSpPr txBox="1">
            <a:spLocks noGrp="1"/>
          </p:cNvSpPr>
          <p:nvPr>
            <p:ph type="subTitle" idx="1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The foundation on which the project is built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Client Requirements</a:t>
            </a:r>
            <a:endParaRPr lang="en" dirty="0"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914400" y="1777125"/>
            <a:ext cx="5877325" cy="2521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IN" dirty="0" smtClean="0"/>
              <a:t>System </a:t>
            </a:r>
            <a:r>
              <a:rPr lang="en-IN" dirty="0"/>
              <a:t>of checking and </a:t>
            </a:r>
            <a:r>
              <a:rPr lang="en-IN" dirty="0" smtClean="0"/>
              <a:t>registering visitors.</a:t>
            </a:r>
            <a:endParaRPr lang="en-IN" dirty="0"/>
          </a:p>
          <a:p>
            <a:pPr lvl="0"/>
            <a:r>
              <a:rPr lang="en-IN" dirty="0" smtClean="0"/>
              <a:t>Interactive Desktop GUI.</a:t>
            </a:r>
          </a:p>
          <a:p>
            <a:pPr lvl="0"/>
            <a:r>
              <a:rPr lang="en-IN" dirty="0" smtClean="0"/>
              <a:t>Photo based issuing of cards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Cloud based system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Provision </a:t>
            </a:r>
            <a:r>
              <a:rPr lang="en-IN" dirty="0"/>
              <a:t>of report and log viewing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Efficient </a:t>
            </a:r>
            <a:r>
              <a:rPr lang="en-IN" dirty="0"/>
              <a:t>searching using different attributes.</a:t>
            </a:r>
          </a:p>
          <a:p>
            <a:pPr lvl="0"/>
            <a:r>
              <a:rPr lang="en-IN" dirty="0"/>
              <a:t>Efficient managing of backend database </a:t>
            </a:r>
            <a:r>
              <a:rPr lang="en-IN" dirty="0" smtClean="0"/>
              <a:t>tables, including maintenance.</a:t>
            </a:r>
            <a:endParaRPr lang="en-IN" dirty="0"/>
          </a:p>
          <a:p>
            <a:pPr lvl="0"/>
            <a:r>
              <a:rPr lang="en-IN" dirty="0" smtClean="0"/>
              <a:t>Report generation system.</a:t>
            </a:r>
            <a:endParaRPr lang="en-IN" dirty="0"/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Technical Requirements</a:t>
            </a:r>
            <a:endParaRPr lang="en" dirty="0"/>
          </a:p>
        </p:txBody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Software</a:t>
            </a:r>
          </a:p>
          <a:p>
            <a:pPr marL="285750" indent="-285750"/>
            <a:r>
              <a:rPr lang="en" dirty="0" smtClean="0"/>
              <a:t>Windows 7 OS or greater updated to </a:t>
            </a:r>
            <a:r>
              <a:rPr lang="en-IN" dirty="0" smtClean="0"/>
              <a:t>KB2999226 update.</a:t>
            </a:r>
            <a:endParaRPr lang="en-IN" dirty="0"/>
          </a:p>
          <a:p>
            <a:pPr marL="285750" indent="-285750"/>
            <a:r>
              <a:rPr lang="en" dirty="0" smtClean="0"/>
              <a:t>No Java or any host language required.</a:t>
            </a:r>
          </a:p>
          <a:p>
            <a:pPr marL="285750" indent="-285750"/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body" idx="2"/>
          </p:nvPr>
        </p:nvSpPr>
        <p:spPr>
          <a:xfrm>
            <a:off x="3173274" y="1830425"/>
            <a:ext cx="2037600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Hardware</a:t>
            </a:r>
          </a:p>
          <a:p>
            <a:pPr marL="285750" indent="-285750"/>
            <a:r>
              <a:rPr lang="en" dirty="0" smtClean="0"/>
              <a:t>Hardware pertaining to the software for smooth functioning with atleast 2GB of RAM.</a:t>
            </a:r>
          </a:p>
          <a:p>
            <a:pPr marL="285750" indent="-285750"/>
            <a:r>
              <a:rPr lang="en" dirty="0"/>
              <a:t>1.5 GB of free HDD space</a:t>
            </a:r>
            <a:r>
              <a:rPr lang="en" dirty="0" smtClean="0"/>
              <a:t>.</a:t>
            </a:r>
          </a:p>
          <a:p>
            <a:pPr marL="285750" indent="-285750"/>
            <a:r>
              <a:rPr lang="en" dirty="0" smtClean="0"/>
              <a:t>Printer and Webcam (external preferred)</a:t>
            </a:r>
            <a:endParaRPr lang="en" dirty="0"/>
          </a:p>
        </p:txBody>
      </p:sp>
      <p:sp>
        <p:nvSpPr>
          <p:cNvPr id="224" name="Shape 224"/>
          <p:cNvSpPr txBox="1">
            <a:spLocks noGrp="1"/>
          </p:cNvSpPr>
          <p:nvPr>
            <p:ph type="body" idx="3"/>
          </p:nvPr>
        </p:nvSpPr>
        <p:spPr>
          <a:xfrm>
            <a:off x="5315124" y="1830425"/>
            <a:ext cx="2037599" cy="30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Others</a:t>
            </a:r>
            <a:endParaRPr lang="en" b="1" dirty="0"/>
          </a:p>
          <a:p>
            <a:pPr marL="285750" indent="-285750"/>
            <a:r>
              <a:rPr lang="en-IN" dirty="0" smtClean="0"/>
              <a:t>Good LAN connectivity with low ping times.</a:t>
            </a:r>
          </a:p>
          <a:p>
            <a:pPr marL="285750" indent="-285750"/>
            <a:r>
              <a:rPr lang="en-IN" dirty="0" smtClean="0"/>
              <a:t>Security personnel with enough computer literacy.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ctrTitle" idx="4294967295"/>
          </p:nvPr>
        </p:nvSpPr>
        <p:spPr>
          <a:xfrm>
            <a:off x="685800" y="2726350"/>
            <a:ext cx="667512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 dirty="0" smtClean="0">
                <a:solidFill>
                  <a:srgbClr val="FFC000"/>
                </a:solidFill>
              </a:rPr>
              <a:t>2.</a:t>
            </a:r>
            <a:r>
              <a:rPr lang="en" sz="4800" dirty="0" smtClean="0">
                <a:solidFill>
                  <a:srgbClr val="81D1EC"/>
                </a:solidFill>
              </a:rPr>
              <a:t/>
            </a:r>
            <a:br>
              <a:rPr lang="en" sz="4800" dirty="0" smtClean="0">
                <a:solidFill>
                  <a:srgbClr val="81D1EC"/>
                </a:solidFill>
              </a:rPr>
            </a:br>
            <a:r>
              <a:rPr lang="en" sz="4800" dirty="0" smtClean="0">
                <a:solidFill>
                  <a:srgbClr val="81D1EC"/>
                </a:solidFill>
              </a:rPr>
              <a:t>DESIGN</a:t>
            </a:r>
            <a:r>
              <a:rPr lang="en" sz="4400" dirty="0">
                <a:solidFill>
                  <a:srgbClr val="81D1EC"/>
                </a:solidFill>
              </a:rPr>
              <a:t/>
            </a:r>
            <a:br>
              <a:rPr lang="en" sz="4400" dirty="0">
                <a:solidFill>
                  <a:srgbClr val="81D1EC"/>
                </a:solidFill>
              </a:rPr>
            </a:br>
            <a:r>
              <a:rPr lang="en" sz="4400" dirty="0">
                <a:solidFill>
                  <a:srgbClr val="81D1EC"/>
                </a:solidFill>
              </a:rPr>
              <a:t>&amp;</a:t>
            </a:r>
            <a:r>
              <a:rPr lang="en" sz="4400" dirty="0" smtClean="0">
                <a:solidFill>
                  <a:srgbClr val="81D1EC"/>
                </a:solidFill>
              </a:rPr>
              <a:t/>
            </a:r>
            <a:br>
              <a:rPr lang="en" sz="4400" dirty="0" smtClean="0">
                <a:solidFill>
                  <a:srgbClr val="81D1EC"/>
                </a:solidFill>
              </a:rPr>
            </a:br>
            <a:r>
              <a:rPr lang="en" sz="4400" dirty="0" smtClean="0">
                <a:solidFill>
                  <a:srgbClr val="81D1EC"/>
                </a:solidFill>
              </a:rPr>
              <a:t>IMPLEMENTATION</a:t>
            </a:r>
            <a:endParaRPr lang="en" sz="4400" dirty="0">
              <a:solidFill>
                <a:srgbClr val="81D1EC"/>
              </a:solidFill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ubTitle" idx="4294967295"/>
          </p:nvPr>
        </p:nvSpPr>
        <p:spPr>
          <a:xfrm>
            <a:off x="685800" y="3640151"/>
            <a:ext cx="52917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Where caffeine turns into code.</a:t>
            </a:r>
            <a:endParaRPr lang="en" dirty="0"/>
          </a:p>
        </p:txBody>
      </p:sp>
      <p:grpSp>
        <p:nvGrpSpPr>
          <p:cNvPr id="3" name="Group 2"/>
          <p:cNvGrpSpPr/>
          <p:nvPr/>
        </p:nvGrpSpPr>
        <p:grpSpPr>
          <a:xfrm>
            <a:off x="4369849" y="344409"/>
            <a:ext cx="2579750" cy="2450221"/>
            <a:chOff x="4343722" y="434724"/>
            <a:chExt cx="2579750" cy="2450221"/>
          </a:xfrm>
        </p:grpSpPr>
        <p:sp>
          <p:nvSpPr>
            <p:cNvPr id="197" name="Shape 197"/>
            <p:cNvSpPr/>
            <p:nvPr/>
          </p:nvSpPr>
          <p:spPr>
            <a:xfrm>
              <a:off x="5858742" y="2615556"/>
              <a:ext cx="282132" cy="269389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8" name="Shape 198"/>
            <p:cNvGrpSpPr/>
            <p:nvPr/>
          </p:nvGrpSpPr>
          <p:grpSpPr>
            <a:xfrm>
              <a:off x="5508636" y="1102937"/>
              <a:ext cx="1208685" cy="1209005"/>
              <a:chOff x="6654650" y="3665275"/>
              <a:chExt cx="409100" cy="409125"/>
            </a:xfrm>
          </p:grpSpPr>
          <p:sp>
            <p:nvSpPr>
              <p:cNvPr id="199" name="Shape 19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0" t="0" r="0" b="0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rgbClr val="4BB5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0" t="0" r="0" b="0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rgbClr val="4BB5D9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201" name="Shape 201"/>
            <p:cNvGrpSpPr/>
            <p:nvPr/>
          </p:nvGrpSpPr>
          <p:grpSpPr>
            <a:xfrm rot="1057032">
              <a:off x="4343722" y="2053161"/>
              <a:ext cx="798554" cy="798614"/>
              <a:chOff x="570875" y="4322250"/>
              <a:chExt cx="443300" cy="443325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0" t="0" r="0" b="0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0" t="0" r="0" b="0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0" t="0" r="0" b="0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0" t="0" r="0" b="0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3796B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206" name="Shape 206"/>
            <p:cNvSpPr/>
            <p:nvPr/>
          </p:nvSpPr>
          <p:spPr>
            <a:xfrm rot="2466689">
              <a:off x="4433324" y="1337125"/>
              <a:ext cx="392000" cy="374295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 rot="-1609379">
              <a:off x="5006589" y="1572617"/>
              <a:ext cx="282081" cy="269341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 rot="2925831">
              <a:off x="6716993" y="1785995"/>
              <a:ext cx="211250" cy="201709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 rot="-1609195">
              <a:off x="5837875" y="434724"/>
              <a:ext cx="190312" cy="181716"/>
            </a:xfrm>
            <a:custGeom>
              <a:avLst/>
              <a:gdLst/>
              <a:ahLst/>
              <a:cxnLst/>
              <a:rect l="0" t="0" r="0" b="0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17-04-28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" r="501" b="18473"/>
          <a:stretch/>
        </p:blipFill>
        <p:spPr bwMode="auto">
          <a:xfrm>
            <a:off x="792650" y="1110343"/>
            <a:ext cx="6624499" cy="40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151" y="287576"/>
            <a:ext cx="5760300" cy="680700"/>
          </a:xfrm>
        </p:spPr>
        <p:txBody>
          <a:bodyPr/>
          <a:lstStyle/>
          <a:p>
            <a:r>
              <a:rPr lang="en-IN" dirty="0" smtClean="0"/>
              <a:t>Use-Case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0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lse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463</Words>
  <Application>Microsoft Office PowerPoint</Application>
  <PresentationFormat>On-screen Show (16:9)</PresentationFormat>
  <Paragraphs>90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Candara</vt:lpstr>
      <vt:lpstr>Arial</vt:lpstr>
      <vt:lpstr>Oswald</vt:lpstr>
      <vt:lpstr>Roboto Condensed</vt:lpstr>
      <vt:lpstr>Trebuchet MS</vt:lpstr>
      <vt:lpstr>Yu Gothic</vt:lpstr>
      <vt:lpstr>Wolsey template</vt:lpstr>
      <vt:lpstr>SOFTWARE ENGINEERING PROJECT – CS258</vt:lpstr>
      <vt:lpstr>PowerPoint Presentation</vt:lpstr>
      <vt:lpstr>About our Project</vt:lpstr>
      <vt:lpstr>Processes involved</vt:lpstr>
      <vt:lpstr>1. REQUIREMENTS</vt:lpstr>
      <vt:lpstr>Client Requirements</vt:lpstr>
      <vt:lpstr>Technical Requirements</vt:lpstr>
      <vt:lpstr>2. DESIGN &amp; IMPLEMENTATION</vt:lpstr>
      <vt:lpstr>Use-Case Diagram</vt:lpstr>
      <vt:lpstr>Implementation</vt:lpstr>
      <vt:lpstr>Technology Used</vt:lpstr>
      <vt:lpstr>UI Design</vt:lpstr>
      <vt:lpstr>UI Design</vt:lpstr>
      <vt:lpstr>UI Design</vt:lpstr>
      <vt:lpstr>Project File Structure</vt:lpstr>
      <vt:lpstr>Commit History (as found on GitHub)</vt:lpstr>
      <vt:lpstr>3. TESTING</vt:lpstr>
      <vt:lpstr>Test Cases</vt:lpstr>
      <vt:lpstr>Test Cases</vt:lpstr>
      <vt:lpstr>Test Cases</vt:lpstr>
      <vt:lpstr>Test Cases</vt:lpstr>
      <vt:lpstr>Testing</vt:lpstr>
      <vt:lpstr>Challenges Faced</vt:lpstr>
      <vt:lpstr>FUTURE WORK PLANNED</vt:lpstr>
      <vt:lpstr>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PROJECT – CS258</dc:title>
  <dc:creator>Kunal Gupta</dc:creator>
  <cp:lastModifiedBy>Kunal Gupta</cp:lastModifiedBy>
  <cp:revision>17</cp:revision>
  <dcterms:modified xsi:type="dcterms:W3CDTF">2017-04-28T11:19:32Z</dcterms:modified>
</cp:coreProperties>
</file>