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2"/>
    <a:srgbClr val="A100FF"/>
    <a:srgbClr val="883C84"/>
    <a:srgbClr val="461B49"/>
    <a:srgbClr val="963488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3" d="100"/>
          <a:sy n="53" d="100"/>
        </p:scale>
        <p:origin x="26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y\Downloads\accenture_task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y\Downloads\accenture_task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MONTH</a:t>
            </a:r>
            <a:r>
              <a:rPr lang="en-US" sz="3600" baseline="0" dirty="0"/>
              <a:t> WISE POSTS</a:t>
            </a:r>
            <a:endParaRPr lang="en-US" sz="3600" dirty="0"/>
          </a:p>
        </c:rich>
      </c:tx>
      <c:layout>
        <c:manualLayout>
          <c:xMode val="edge"/>
          <c:yMode val="edge"/>
          <c:x val="0.43577541088889382"/>
          <c:y val="3.90477173867648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902658822625123E-2"/>
          <c:y val="4.7687024858586537E-2"/>
          <c:w val="0.92195003532044428"/>
          <c:h val="0.88365150988350505"/>
        </c:manualLayout>
      </c:layout>
      <c:lineChart>
        <c:grouping val="standard"/>
        <c:varyColors val="0"/>
        <c:ser>
          <c:idx val="0"/>
          <c:order val="0"/>
          <c:tx>
            <c:strRef>
              <c:f>'Most Active Month'!$D$1</c:f>
              <c:strCache>
                <c:ptCount val="1"/>
                <c:pt idx="0">
                  <c:v>Count Post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'Most Active Month'!$C$2:$C$13</c:f>
              <c:strCache>
                <c:ptCount val="12"/>
                <c:pt idx="0">
                  <c:v>December</c:v>
                </c:pt>
                <c:pt idx="1">
                  <c:v>November</c:v>
                </c:pt>
                <c:pt idx="2">
                  <c:v>October</c:v>
                </c:pt>
                <c:pt idx="3">
                  <c:v>September</c:v>
                </c:pt>
                <c:pt idx="4">
                  <c:v>August</c:v>
                </c:pt>
                <c:pt idx="5">
                  <c:v>July</c:v>
                </c:pt>
                <c:pt idx="6">
                  <c:v>June</c:v>
                </c:pt>
                <c:pt idx="7">
                  <c:v>May</c:v>
                </c:pt>
                <c:pt idx="8">
                  <c:v>April</c:v>
                </c:pt>
                <c:pt idx="9">
                  <c:v>March</c:v>
                </c:pt>
                <c:pt idx="10">
                  <c:v>February</c:v>
                </c:pt>
                <c:pt idx="11">
                  <c:v>January</c:v>
                </c:pt>
              </c:strCache>
            </c:strRef>
          </c:cat>
          <c:val>
            <c:numRef>
              <c:f>'Most Active Month'!$D$2:$D$13</c:f>
              <c:numCache>
                <c:formatCode>General</c:formatCode>
                <c:ptCount val="12"/>
                <c:pt idx="0">
                  <c:v>2092</c:v>
                </c:pt>
                <c:pt idx="1">
                  <c:v>2034</c:v>
                </c:pt>
                <c:pt idx="2">
                  <c:v>2056</c:v>
                </c:pt>
                <c:pt idx="3">
                  <c:v>2022</c:v>
                </c:pt>
                <c:pt idx="4">
                  <c:v>2114</c:v>
                </c:pt>
                <c:pt idx="5">
                  <c:v>2070</c:v>
                </c:pt>
                <c:pt idx="6">
                  <c:v>2021</c:v>
                </c:pt>
                <c:pt idx="7">
                  <c:v>2138</c:v>
                </c:pt>
                <c:pt idx="8">
                  <c:v>1974</c:v>
                </c:pt>
                <c:pt idx="9">
                  <c:v>2012</c:v>
                </c:pt>
                <c:pt idx="10">
                  <c:v>1914</c:v>
                </c:pt>
                <c:pt idx="11">
                  <c:v>2126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3-4A13-9ADC-D768B490249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876443808"/>
        <c:axId val="876444288"/>
      </c:lineChart>
      <c:catAx>
        <c:axId val="87644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444288"/>
        <c:crosses val="autoZero"/>
        <c:auto val="1"/>
        <c:lblAlgn val="ctr"/>
        <c:lblOffset val="100"/>
        <c:noMultiLvlLbl val="0"/>
      </c:catAx>
      <c:valAx>
        <c:axId val="87644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4438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600" dirty="0"/>
              <a:t>Most Popular Categories</a:t>
            </a:r>
          </a:p>
        </c:rich>
      </c:tx>
      <c:layout>
        <c:manualLayout>
          <c:xMode val="edge"/>
          <c:yMode val="edge"/>
          <c:x val="0.43380420056554991"/>
          <c:y val="1.11313314299466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'Most Popular Categories'!$A$2:$A$6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'Most Popular Categories'!$B$2:$B$6</c:f>
              <c:numCache>
                <c:formatCode>General</c:formatCode>
                <c:ptCount val="5"/>
                <c:pt idx="0">
                  <c:v>73271</c:v>
                </c:pt>
                <c:pt idx="1">
                  <c:v>63982</c:v>
                </c:pt>
                <c:pt idx="2">
                  <c:v>64542</c:v>
                </c:pt>
                <c:pt idx="3">
                  <c:v>50748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5-431B-B709-CC2C4DC265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30781712"/>
        <c:axId val="130784112"/>
      </c:barChart>
      <c:catAx>
        <c:axId val="1307817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84112"/>
        <c:crosses val="autoZero"/>
        <c:auto val="1"/>
        <c:lblAlgn val="ctr"/>
        <c:lblOffset val="100"/>
        <c:noMultiLvlLbl val="0"/>
      </c:catAx>
      <c:valAx>
        <c:axId val="1307841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81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Social Buzz is a fast growing technology unicorn that need to adapt quickly to it's global </a:t>
            </a:r>
            <a:r>
              <a:rPr lang="en-GB" dirty="0" err="1"/>
              <a:t>scale.Accenture</a:t>
            </a:r>
            <a:r>
              <a:rPr lang="en-GB" dirty="0"/>
              <a:t> has begun a 3 month POC Accenture has begun a 3 month POC An adult of Social Buzz's big data practice •Recommendations for a  successful </a:t>
            </a:r>
            <a:r>
              <a:rPr lang="en-GB" dirty="0" err="1"/>
              <a:t>IPO•Analysis</a:t>
            </a:r>
            <a:r>
              <a:rPr lang="en-GB" dirty="0"/>
              <a:t> to find Social Buzz's top 5 most popular categories of content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734800" y="1790700"/>
            <a:ext cx="5677467" cy="7784567"/>
            <a:chOff x="0" y="-47625"/>
            <a:chExt cx="7569956" cy="10379425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10379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000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There are a total of 16 distinct content </a:t>
              </a:r>
              <a:r>
                <a:rPr lang="en-US" sz="2000" spc="-21" dirty="0" err="1">
                  <a:solidFill>
                    <a:srgbClr val="A100FF"/>
                  </a:solidFill>
                  <a:latin typeface="Graphik Regular" panose="020B0503030202060203" pitchFamily="34" charset="0"/>
                </a:rPr>
                <a:t>categories.Out</a:t>
              </a:r>
              <a:r>
                <a:rPr lang="en-US" sz="2000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 of which Animal and Science categories are the most popular one.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endParaRPr lang="en-US" sz="2000" spc="-21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000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4 types of content – </a:t>
              </a:r>
              <a:r>
                <a:rPr lang="en-US" sz="2000" spc="-21" dirty="0" err="1">
                  <a:solidFill>
                    <a:srgbClr val="A100FF"/>
                  </a:solidFill>
                  <a:latin typeface="Graphik Regular" panose="020B0503030202060203" pitchFamily="34" charset="0"/>
                </a:rPr>
                <a:t>photo,video,GIF</a:t>
              </a:r>
              <a:r>
                <a:rPr lang="en-US" sz="2000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 and audio out of which people prefer photo and video the most.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endParaRPr lang="en-US" sz="2000" spc="-21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000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May month has the highest number of posts and stands at 2138 posts, while </a:t>
              </a:r>
              <a:r>
                <a:rPr lang="en-US" sz="2000" spc="-21" dirty="0" err="1">
                  <a:solidFill>
                    <a:srgbClr val="A100FF"/>
                  </a:solidFill>
                  <a:latin typeface="Graphik Regular" panose="020B0503030202060203" pitchFamily="34" charset="0"/>
                </a:rPr>
                <a:t>februray</a:t>
              </a:r>
              <a:r>
                <a:rPr lang="en-US" sz="2000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 month has the lowest number of posts(1914 posts)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endParaRPr lang="en-US" sz="2000" spc="-21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2000" b="1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Conclusion: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endParaRPr lang="en-US" sz="2000" spc="-21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000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Social Buzz should focus more on the top 5 categories that’s </a:t>
              </a:r>
              <a:r>
                <a:rPr lang="en-US" sz="2000" spc="-21" dirty="0" err="1">
                  <a:solidFill>
                    <a:srgbClr val="A100FF"/>
                  </a:solidFill>
                  <a:latin typeface="Graphik Regular" panose="020B0503030202060203" pitchFamily="34" charset="0"/>
                </a:rPr>
                <a:t>Animal,Technology</a:t>
              </a:r>
              <a:r>
                <a:rPr lang="en-US" sz="2000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, Science, Healthy eating and food and can create  campaign to specially target those audiences.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endParaRPr lang="en-US" sz="2000" spc="-21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000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Social Buzz can need to maximize in the month of January , May and August as they number of posts in these </a:t>
              </a:r>
              <a:r>
                <a:rPr lang="en-IN" sz="2000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months are the highest.</a:t>
              </a:r>
              <a:endParaRPr lang="en-US" sz="2000" spc="-21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648200" y="2005583"/>
            <a:ext cx="11564779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sz="3200" dirty="0"/>
              <a:t>                                          Social Buzz is a Fast growing technology</a:t>
            </a:r>
          </a:p>
          <a:p>
            <a:r>
              <a:rPr lang="en-IN" sz="3200" dirty="0"/>
              <a:t>                                          unicorn </a:t>
            </a:r>
            <a:r>
              <a:rPr lang="en-GB" sz="3200" dirty="0"/>
              <a:t>that need to adapt quickly to </a:t>
            </a:r>
          </a:p>
          <a:p>
            <a:r>
              <a:rPr lang="en-GB" sz="3200" dirty="0"/>
              <a:t>                                          global scale.</a:t>
            </a:r>
          </a:p>
          <a:p>
            <a:br>
              <a:rPr lang="en-IN" sz="3200" dirty="0"/>
            </a:br>
            <a:r>
              <a:rPr lang="en-IN" sz="3200" dirty="0"/>
              <a:t> unicorn                           </a:t>
            </a:r>
            <a:r>
              <a:rPr lang="en-GB" sz="3200" dirty="0"/>
              <a:t>Accenture has begun a 3 month POC </a:t>
            </a:r>
          </a:p>
          <a:p>
            <a:r>
              <a:rPr lang="en-GB" sz="3200" dirty="0"/>
              <a:t>                                          Focusing on these tasks:</a:t>
            </a:r>
          </a:p>
          <a:p>
            <a:endParaRPr lang="en-GB" sz="3200" dirty="0"/>
          </a:p>
          <a:p>
            <a:r>
              <a:rPr lang="en-GB" sz="3200" dirty="0"/>
              <a:t>                                          *An audit of Social Buzz’s big data practice</a:t>
            </a:r>
          </a:p>
          <a:p>
            <a:r>
              <a:rPr lang="en-GB" sz="3200" dirty="0"/>
              <a:t>                                          *Recommendations for a  successful IPO</a:t>
            </a:r>
          </a:p>
          <a:p>
            <a:r>
              <a:rPr lang="en-GB" sz="3200" dirty="0"/>
              <a:t>                                          *Analysis to find Social Buzz's top 5 most </a:t>
            </a:r>
            <a:r>
              <a:rPr lang="en-GB" sz="3200" dirty="0" err="1"/>
              <a:t>popu</a:t>
            </a:r>
            <a:r>
              <a:rPr lang="en-GB" sz="3200" dirty="0"/>
              <a:t>                                   popular categories of content</a:t>
            </a:r>
            <a:endParaRPr lang="en-IN" sz="32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710745" y="7167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br>
              <a:rPr lang="en-AU" dirty="0"/>
            </a:br>
            <a:br>
              <a:rPr lang="en-AU" dirty="0"/>
            </a:b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                                                                               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3600" dirty="0"/>
              <a:t>              </a:t>
            </a:r>
            <a:r>
              <a:rPr lang="en-AU" sz="3600" dirty="0">
                <a:solidFill>
                  <a:schemeClr val="bg1"/>
                </a:solidFill>
              </a:rPr>
              <a:t>Over</a:t>
            </a:r>
            <a:r>
              <a:rPr lang="en-AU" sz="3600" dirty="0"/>
              <a:t> </a:t>
            </a:r>
            <a:r>
              <a:rPr lang="en-AU" sz="3600" u="sng" dirty="0">
                <a:solidFill>
                  <a:schemeClr val="bg1"/>
                </a:solidFill>
              </a:rPr>
              <a:t>100000</a:t>
            </a:r>
            <a:r>
              <a:rPr lang="en-AU" sz="3600" dirty="0">
                <a:solidFill>
                  <a:schemeClr val="bg1"/>
                </a:solidFill>
              </a:rPr>
              <a:t> posts per day</a:t>
            </a:r>
          </a:p>
          <a:p>
            <a:endParaRPr lang="en-AU" sz="3600" dirty="0">
              <a:solidFill>
                <a:schemeClr val="bg1"/>
              </a:solidFill>
            </a:endParaRPr>
          </a:p>
          <a:p>
            <a:r>
              <a:rPr lang="en-AU" sz="3600" dirty="0">
                <a:solidFill>
                  <a:schemeClr val="bg1"/>
                </a:solidFill>
              </a:rPr>
              <a:t>              </a:t>
            </a:r>
            <a:r>
              <a:rPr lang="en-AU" sz="3600" u="sng" dirty="0">
                <a:solidFill>
                  <a:schemeClr val="bg1"/>
                </a:solidFill>
              </a:rPr>
              <a:t>36,500,000 </a:t>
            </a:r>
            <a:r>
              <a:rPr lang="en-AU" sz="3600" dirty="0">
                <a:solidFill>
                  <a:schemeClr val="bg1"/>
                </a:solidFill>
              </a:rPr>
              <a:t>piecers of content per year</a:t>
            </a:r>
          </a:p>
          <a:p>
            <a:endParaRPr lang="en-AU" sz="3600" dirty="0">
              <a:solidFill>
                <a:schemeClr val="bg1"/>
              </a:solidFill>
            </a:endParaRPr>
          </a:p>
          <a:p>
            <a:endParaRPr lang="en-AU" sz="3600" dirty="0">
              <a:solidFill>
                <a:schemeClr val="bg1"/>
              </a:solidFill>
            </a:endParaRPr>
          </a:p>
          <a:p>
            <a:r>
              <a:rPr lang="en-AU" sz="3200" dirty="0">
                <a:solidFill>
                  <a:schemeClr val="bg1"/>
                </a:solidFill>
              </a:rPr>
              <a:t>                But how to capitalize on it when there is so much?</a:t>
            </a:r>
          </a:p>
          <a:p>
            <a:r>
              <a:rPr lang="en-AU" sz="3200" dirty="0">
                <a:solidFill>
                  <a:schemeClr val="bg1"/>
                </a:solidFill>
              </a:rPr>
              <a:t>                </a:t>
            </a:r>
          </a:p>
          <a:p>
            <a:r>
              <a:rPr lang="en-AU" sz="3200" dirty="0">
                <a:solidFill>
                  <a:schemeClr val="bg1"/>
                </a:solidFill>
              </a:rPr>
              <a:t>                Analysis to find Social Buzz’s top 5 most popular</a:t>
            </a:r>
          </a:p>
          <a:p>
            <a:r>
              <a:rPr lang="en-AU" sz="3200" dirty="0">
                <a:solidFill>
                  <a:schemeClr val="bg1"/>
                </a:solidFill>
              </a:rPr>
              <a:t>                categories of content.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32EE0A-2BF6-76D2-8FAE-3F091CA2D62B}"/>
              </a:ext>
            </a:extLst>
          </p:cNvPr>
          <p:cNvSpPr txBox="1"/>
          <p:nvPr/>
        </p:nvSpPr>
        <p:spPr>
          <a:xfrm>
            <a:off x="14500855" y="1645588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Andrew Fleming</a:t>
            </a:r>
            <a:br>
              <a:rPr lang="en-IN" sz="2400" dirty="0"/>
            </a:br>
            <a:r>
              <a:rPr lang="en-IN" sz="2400" dirty="0"/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1BF0DD-7EC9-22FF-1DFE-194B4AC377E3}"/>
              </a:ext>
            </a:extLst>
          </p:cNvPr>
          <p:cNvSpPr txBox="1"/>
          <p:nvPr/>
        </p:nvSpPr>
        <p:spPr>
          <a:xfrm>
            <a:off x="14500855" y="4648115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Marcus </a:t>
            </a:r>
            <a:r>
              <a:rPr lang="en-IN" sz="2400" b="1" dirty="0" err="1"/>
              <a:t>Rompton</a:t>
            </a:r>
            <a:br>
              <a:rPr lang="en-IN" sz="2400" dirty="0"/>
            </a:br>
            <a:r>
              <a:rPr lang="en-IN" sz="2400" dirty="0"/>
              <a:t>Senior Principle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CB8774-9FEE-7B32-C9D3-7466E91F525D}"/>
              </a:ext>
            </a:extLst>
          </p:cNvPr>
          <p:cNvSpPr txBox="1"/>
          <p:nvPr/>
        </p:nvSpPr>
        <p:spPr>
          <a:xfrm>
            <a:off x="14500855" y="7615566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Arti</a:t>
            </a:r>
            <a:br>
              <a:rPr lang="en-IN" sz="2400" dirty="0"/>
            </a:br>
            <a:r>
              <a:rPr lang="en-IN" sz="2400" dirty="0"/>
              <a:t>Data Analyst 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C0CF9DD-714A-D3D9-0029-FD26C974C04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7861" r="31806" b="39445"/>
          <a:stretch/>
        </p:blipFill>
        <p:spPr>
          <a:xfrm>
            <a:off x="11345050" y="6953289"/>
            <a:ext cx="2253799" cy="2013351"/>
          </a:xfrm>
          <a:prstGeom prst="ellipse">
            <a:avLst/>
          </a:prstGeom>
          <a:ln w="63500" cap="rnd">
            <a:solidFill>
              <a:srgbClr val="2831A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F84490-6AA0-EE94-1A8C-625C5014C9FC}"/>
              </a:ext>
            </a:extLst>
          </p:cNvPr>
          <p:cNvSpPr txBox="1"/>
          <p:nvPr/>
        </p:nvSpPr>
        <p:spPr>
          <a:xfrm>
            <a:off x="4157190" y="1384900"/>
            <a:ext cx="392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Date Understanding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380914-02E5-309C-C3B9-9D6C900FCE76}"/>
              </a:ext>
            </a:extLst>
          </p:cNvPr>
          <p:cNvSpPr txBox="1"/>
          <p:nvPr/>
        </p:nvSpPr>
        <p:spPr>
          <a:xfrm>
            <a:off x="6134811" y="3033176"/>
            <a:ext cx="2948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E935FC-27D9-26E2-C11D-8DAAFAC9EF02}"/>
              </a:ext>
            </a:extLst>
          </p:cNvPr>
          <p:cNvSpPr txBox="1"/>
          <p:nvPr/>
        </p:nvSpPr>
        <p:spPr>
          <a:xfrm>
            <a:off x="8020101" y="4736371"/>
            <a:ext cx="273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0BA6B7-1620-0ADC-8874-E6F485C7B5B8}"/>
              </a:ext>
            </a:extLst>
          </p:cNvPr>
          <p:cNvSpPr txBox="1"/>
          <p:nvPr/>
        </p:nvSpPr>
        <p:spPr>
          <a:xfrm>
            <a:off x="9832098" y="6231341"/>
            <a:ext cx="239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7EC229-71C0-6B19-F257-5FDBAC5EAED2}"/>
              </a:ext>
            </a:extLst>
          </p:cNvPr>
          <p:cNvSpPr txBox="1"/>
          <p:nvPr/>
        </p:nvSpPr>
        <p:spPr>
          <a:xfrm>
            <a:off x="11756593" y="8006555"/>
            <a:ext cx="294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FE8486-AF34-D5A1-09A8-3E1CBA5BD4D4}"/>
              </a:ext>
            </a:extLst>
          </p:cNvPr>
          <p:cNvSpPr txBox="1"/>
          <p:nvPr/>
        </p:nvSpPr>
        <p:spPr>
          <a:xfrm>
            <a:off x="2057400" y="3282034"/>
            <a:ext cx="3886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rgbClr val="A100FF"/>
                </a:solidFill>
              </a:rPr>
              <a:t>16</a:t>
            </a:r>
            <a:br>
              <a:rPr lang="en-IN" sz="8800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600" dirty="0"/>
              <a:t>Unique </a:t>
            </a:r>
            <a:r>
              <a:rPr lang="en-IN" sz="3600" dirty="0" err="1"/>
              <a:t>cateogories</a:t>
            </a:r>
            <a:endParaRPr lang="en-IN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0B6F0-3945-C9D8-9BBE-39DD250B2859}"/>
              </a:ext>
            </a:extLst>
          </p:cNvPr>
          <p:cNvSpPr txBox="1"/>
          <p:nvPr/>
        </p:nvSpPr>
        <p:spPr>
          <a:xfrm>
            <a:off x="12416532" y="3143534"/>
            <a:ext cx="51094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rgbClr val="A100FF"/>
                </a:solidFill>
              </a:rPr>
              <a:t>May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sz="3600" dirty="0"/>
              <a:t>with most number of posts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8BD29-D04B-38BC-6D68-5C921F55FEA3}"/>
              </a:ext>
            </a:extLst>
          </p:cNvPr>
          <p:cNvSpPr txBox="1"/>
          <p:nvPr/>
        </p:nvSpPr>
        <p:spPr>
          <a:xfrm>
            <a:off x="6853292" y="3225606"/>
            <a:ext cx="49728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rgbClr val="A100FF"/>
                </a:solidFill>
              </a:rPr>
              <a:t>Animal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600" dirty="0"/>
              <a:t>Most </a:t>
            </a:r>
            <a:r>
              <a:rPr lang="en-IN" sz="3600" dirty="0" err="1"/>
              <a:t>Favorite</a:t>
            </a:r>
            <a:r>
              <a:rPr lang="en-IN" sz="3600" dirty="0"/>
              <a:t> 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193A835-E28B-2CE8-65CA-88DCE5575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938123"/>
              </p:ext>
            </p:extLst>
          </p:nvPr>
        </p:nvGraphicFramePr>
        <p:xfrm>
          <a:off x="2453888" y="1383832"/>
          <a:ext cx="15455638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AC3A27C-969D-A674-2F5F-9AECDC46F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15138"/>
              </p:ext>
            </p:extLst>
          </p:nvPr>
        </p:nvGraphicFramePr>
        <p:xfrm>
          <a:off x="2514599" y="781696"/>
          <a:ext cx="15468601" cy="840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413</Words>
  <Application>Microsoft Office PowerPoint</Application>
  <PresentationFormat>Custom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Arti yadav</cp:lastModifiedBy>
  <cp:revision>11</cp:revision>
  <dcterms:created xsi:type="dcterms:W3CDTF">2006-08-16T00:00:00Z</dcterms:created>
  <dcterms:modified xsi:type="dcterms:W3CDTF">2024-08-27T17:28:54Z</dcterms:modified>
  <dc:identifier>DAEhDyfaYKE</dc:identifier>
</cp:coreProperties>
</file>