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7" r:id="rId20"/>
    <p:sldId id="276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2662-2DDC-4E0C-8242-A3DE642AD87D}" type="datetimeFigureOut">
              <a:rPr lang="ru-RU" smtClean="0"/>
              <a:pPr/>
              <a:t>03.02.2018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4F8F-90EB-48F5-9FA3-84FEC613340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2662-2DDC-4E0C-8242-A3DE642AD87D}" type="datetimeFigureOut">
              <a:rPr lang="ru-RU" smtClean="0"/>
              <a:pPr/>
              <a:t>03.02.2018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4F8F-90EB-48F5-9FA3-84FEC613340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2662-2DDC-4E0C-8242-A3DE642AD87D}" type="datetimeFigureOut">
              <a:rPr lang="ru-RU" smtClean="0"/>
              <a:pPr/>
              <a:t>03.02.2018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4F8F-90EB-48F5-9FA3-84FEC613340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2662-2DDC-4E0C-8242-A3DE642AD87D}" type="datetimeFigureOut">
              <a:rPr lang="ru-RU" smtClean="0"/>
              <a:pPr/>
              <a:t>03.02.2018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4F8F-90EB-48F5-9FA3-84FEC613340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2662-2DDC-4E0C-8242-A3DE642AD87D}" type="datetimeFigureOut">
              <a:rPr lang="ru-RU" smtClean="0"/>
              <a:pPr/>
              <a:t>03.02.2018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4F8F-90EB-48F5-9FA3-84FEC613340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2662-2DDC-4E0C-8242-A3DE642AD87D}" type="datetimeFigureOut">
              <a:rPr lang="ru-RU" smtClean="0"/>
              <a:pPr/>
              <a:t>03.02.2018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4F8F-90EB-48F5-9FA3-84FEC613340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2662-2DDC-4E0C-8242-A3DE642AD87D}" type="datetimeFigureOut">
              <a:rPr lang="ru-RU" smtClean="0"/>
              <a:pPr/>
              <a:t>03.02.2018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4F8F-90EB-48F5-9FA3-84FEC613340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2662-2DDC-4E0C-8242-A3DE642AD87D}" type="datetimeFigureOut">
              <a:rPr lang="ru-RU" smtClean="0"/>
              <a:pPr/>
              <a:t>03.02.2018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4F8F-90EB-48F5-9FA3-84FEC613340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2662-2DDC-4E0C-8242-A3DE642AD87D}" type="datetimeFigureOut">
              <a:rPr lang="ru-RU" smtClean="0"/>
              <a:pPr/>
              <a:t>03.02.2018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4F8F-90EB-48F5-9FA3-84FEC613340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2662-2DDC-4E0C-8242-A3DE642AD87D}" type="datetimeFigureOut">
              <a:rPr lang="ru-RU" smtClean="0"/>
              <a:pPr/>
              <a:t>03.02.2018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4F8F-90EB-48F5-9FA3-84FEC613340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2662-2DDC-4E0C-8242-A3DE642AD87D}" type="datetimeFigureOut">
              <a:rPr lang="ru-RU" smtClean="0"/>
              <a:pPr/>
              <a:t>03.02.2018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4F8F-90EB-48F5-9FA3-84FEC613340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62662-2DDC-4E0C-8242-A3DE642AD87D}" type="datetimeFigureOut">
              <a:rPr lang="ru-RU" smtClean="0"/>
              <a:pPr/>
              <a:t>03.02.2018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14F8F-90EB-48F5-9FA3-84FEC613340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2357430"/>
            <a:ext cx="7772400" cy="1470025"/>
          </a:xfrm>
        </p:spPr>
        <p:txBody>
          <a:bodyPr>
            <a:normAutofit/>
          </a:bodyPr>
          <a:lstStyle/>
          <a:p>
            <a:r>
              <a:rPr lang="ru-RU" sz="5400" dirty="0" smtClean="0"/>
              <a:t>Коллекции. Часть 2.</a:t>
            </a:r>
            <a:endParaRPr lang="ru-RU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Так когда же переопределять?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197361"/>
          </a:xfrm>
        </p:spPr>
        <p:txBody>
          <a:bodyPr/>
          <a:lstStyle/>
          <a:p>
            <a:r>
              <a:rPr lang="ru-RU" dirty="0" smtClean="0"/>
              <a:t>Когда к классу можно применить понятие логического равенства объектов</a:t>
            </a:r>
          </a:p>
          <a:p>
            <a:pPr algn="ctr">
              <a:buNone/>
            </a:pPr>
            <a:r>
              <a:rPr lang="ru-RU" dirty="0" smtClean="0"/>
              <a:t>и</a:t>
            </a:r>
          </a:p>
          <a:p>
            <a:pPr lvl="0"/>
            <a:r>
              <a:rPr lang="ru-RU" dirty="0">
                <a:solidFill>
                  <a:prstClr val="black"/>
                </a:solidFill>
              </a:rPr>
              <a:t>Когда </a:t>
            </a:r>
            <a:r>
              <a:rPr lang="ru-RU" dirty="0" smtClean="0">
                <a:solidFill>
                  <a:prstClr val="black"/>
                </a:solidFill>
              </a:rPr>
              <a:t>суперкласс ещё не переопределил метод </a:t>
            </a:r>
            <a:r>
              <a:rPr lang="en-US" dirty="0" smtClean="0">
                <a:solidFill>
                  <a:prstClr val="black"/>
                </a:solidFill>
              </a:rPr>
              <a:t>equals </a:t>
            </a:r>
            <a:r>
              <a:rPr lang="ru-RU" dirty="0" smtClean="0">
                <a:solidFill>
                  <a:prstClr val="black"/>
                </a:solidFill>
              </a:rPr>
              <a:t>так, как нам нужно</a:t>
            </a:r>
            <a:endParaRPr lang="ru-RU" dirty="0">
              <a:solidFill>
                <a:prstClr val="black"/>
              </a:solidFill>
            </a:endParaRPr>
          </a:p>
          <a:p>
            <a:pPr algn="ctr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Контракт метода </a:t>
            </a:r>
            <a:r>
              <a:rPr lang="en-US" dirty="0" smtClean="0"/>
              <a:t>equals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600200"/>
            <a:ext cx="8572560" cy="4525963"/>
          </a:xfrm>
        </p:spPr>
        <p:txBody>
          <a:bodyPr/>
          <a:lstStyle/>
          <a:p>
            <a:pPr marL="514350" indent="-514350" algn="ctr">
              <a:buAutoNum type="arabicPeriod"/>
            </a:pPr>
            <a:r>
              <a:rPr lang="ru-RU" sz="3600" dirty="0" err="1" smtClean="0"/>
              <a:t>Рефлексивность</a:t>
            </a:r>
            <a:r>
              <a:rPr lang="ru-RU" dirty="0" smtClean="0"/>
              <a:t>:</a:t>
            </a:r>
          </a:p>
          <a:p>
            <a:pPr marL="514350" indent="-514350">
              <a:buAutoNum type="arabicPeriod"/>
            </a:pPr>
            <a:endParaRPr lang="ru-RU" dirty="0"/>
          </a:p>
          <a:p>
            <a:pPr marL="514350" indent="-514350">
              <a:buNone/>
            </a:pPr>
            <a:r>
              <a:rPr lang="ru-RU" dirty="0" smtClean="0"/>
              <a:t>Объект должен быть равен самому себе, т.е.</a:t>
            </a:r>
          </a:p>
          <a:p>
            <a:pPr marL="514350" indent="-514350">
              <a:buNone/>
            </a:pPr>
            <a:r>
              <a:rPr lang="ru-RU" dirty="0" smtClean="0"/>
              <a:t>для каждого ненулевого </a:t>
            </a:r>
            <a:r>
              <a:rPr lang="en-US" b="1" dirty="0" smtClean="0"/>
              <a:t>x</a:t>
            </a:r>
            <a:r>
              <a:rPr lang="en-US" dirty="0" smtClean="0"/>
              <a:t>, </a:t>
            </a:r>
            <a:endParaRPr lang="ru-RU" dirty="0" smtClean="0"/>
          </a:p>
          <a:p>
            <a:pPr marL="514350" indent="-514350">
              <a:buNone/>
            </a:pPr>
            <a:r>
              <a:rPr lang="en-US" b="1" dirty="0" err="1" smtClean="0"/>
              <a:t>x.equals</a:t>
            </a:r>
            <a:r>
              <a:rPr lang="en-US" b="1" dirty="0" smtClean="0"/>
              <a:t>(x) </a:t>
            </a:r>
            <a:r>
              <a:rPr lang="ru-RU" dirty="0" smtClean="0"/>
              <a:t>должно</a:t>
            </a:r>
            <a:r>
              <a:rPr lang="en-US" dirty="0" smtClean="0"/>
              <a:t> </a:t>
            </a:r>
            <a:r>
              <a:rPr lang="ru-RU" dirty="0" smtClean="0"/>
              <a:t>возвращать </a:t>
            </a:r>
            <a:r>
              <a:rPr lang="en-US" dirty="0" smtClean="0"/>
              <a:t>true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Контракт метода </a:t>
            </a:r>
            <a:r>
              <a:rPr lang="en-US" dirty="0" smtClean="0"/>
              <a:t>equals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3600" dirty="0" smtClean="0"/>
              <a:t>2.Симметричность</a:t>
            </a:r>
            <a:endParaRPr lang="en-US" sz="3600" dirty="0" smtClean="0"/>
          </a:p>
          <a:p>
            <a:pPr algn="ctr">
              <a:buNone/>
            </a:pPr>
            <a:endParaRPr lang="ru-RU" sz="3600" dirty="0" smtClean="0"/>
          </a:p>
          <a:p>
            <a:pPr>
              <a:buNone/>
            </a:pPr>
            <a:r>
              <a:rPr lang="ru-RU" dirty="0" smtClean="0"/>
              <a:t>Объекты должны быть равны друг другу, т.е.</a:t>
            </a:r>
          </a:p>
          <a:p>
            <a:pPr>
              <a:buNone/>
            </a:pPr>
            <a:r>
              <a:rPr lang="ru-RU" dirty="0" smtClean="0"/>
              <a:t>для ненулевых </a:t>
            </a:r>
            <a:r>
              <a:rPr lang="en-US" b="1" dirty="0" smtClean="0"/>
              <a:t>x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smtClean="0"/>
              <a:t>y</a:t>
            </a:r>
            <a:r>
              <a:rPr lang="en-US" dirty="0" smtClean="0"/>
              <a:t>, </a:t>
            </a:r>
            <a:r>
              <a:rPr lang="en-US" b="1" dirty="0" err="1" smtClean="0"/>
              <a:t>x.equals</a:t>
            </a:r>
            <a:r>
              <a:rPr lang="en-US" b="1" dirty="0" smtClean="0"/>
              <a:t>(y)</a:t>
            </a:r>
            <a:r>
              <a:rPr lang="en-US" dirty="0" smtClean="0"/>
              <a:t> </a:t>
            </a:r>
            <a:r>
              <a:rPr lang="ru-RU" dirty="0" smtClean="0"/>
              <a:t>должно 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возвращать </a:t>
            </a:r>
            <a:r>
              <a:rPr lang="en-US" dirty="0" smtClean="0"/>
              <a:t>true </a:t>
            </a:r>
            <a:r>
              <a:rPr lang="ru-RU" dirty="0" smtClean="0"/>
              <a:t>только если </a:t>
            </a:r>
            <a:r>
              <a:rPr lang="en-US" b="1" dirty="0" err="1" smtClean="0"/>
              <a:t>y.equals</a:t>
            </a:r>
            <a:r>
              <a:rPr lang="en-US" b="1" dirty="0" smtClean="0"/>
              <a:t>(x)</a:t>
            </a:r>
            <a:endParaRPr lang="ru-RU" b="1" dirty="0" smtClean="0"/>
          </a:p>
          <a:p>
            <a:pPr>
              <a:buNone/>
            </a:pPr>
            <a:r>
              <a:rPr lang="ru-RU" dirty="0" smtClean="0"/>
              <a:t>возвращает </a:t>
            </a:r>
            <a:r>
              <a:rPr lang="en-US" dirty="0" smtClean="0"/>
              <a:t>true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Контракт метода </a:t>
            </a:r>
            <a:r>
              <a:rPr lang="en-US" dirty="0" smtClean="0"/>
              <a:t>equals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525963"/>
          </a:xfrm>
        </p:spPr>
        <p:txBody>
          <a:bodyPr/>
          <a:lstStyle/>
          <a:p>
            <a:pPr algn="ctr">
              <a:buNone/>
            </a:pPr>
            <a:r>
              <a:rPr lang="en-US" sz="3600" dirty="0" smtClean="0"/>
              <a:t>3. </a:t>
            </a:r>
            <a:r>
              <a:rPr lang="ru-RU" sz="3600" dirty="0" smtClean="0"/>
              <a:t>Транзитивность</a:t>
            </a:r>
            <a:endParaRPr lang="en-US" sz="3600" dirty="0" smtClean="0"/>
          </a:p>
          <a:p>
            <a:pPr algn="ctr">
              <a:buNone/>
            </a:pPr>
            <a:endParaRPr lang="ru-RU" sz="3600" dirty="0" smtClean="0"/>
          </a:p>
          <a:p>
            <a:pPr>
              <a:buNone/>
            </a:pPr>
            <a:r>
              <a:rPr lang="ru-RU" dirty="0" smtClean="0"/>
              <a:t>Для ненулевых </a:t>
            </a:r>
            <a:r>
              <a:rPr lang="en-US" b="1" dirty="0" smtClean="0"/>
              <a:t>x</a:t>
            </a:r>
            <a:r>
              <a:rPr lang="en-US" dirty="0" smtClean="0"/>
              <a:t>, </a:t>
            </a:r>
            <a:r>
              <a:rPr lang="en-US" b="1" dirty="0" smtClean="0"/>
              <a:t>y</a:t>
            </a:r>
            <a:r>
              <a:rPr lang="en-US" dirty="0" smtClean="0"/>
              <a:t>, </a:t>
            </a:r>
            <a:r>
              <a:rPr lang="en-US" b="1" dirty="0" smtClean="0"/>
              <a:t>z</a:t>
            </a:r>
            <a:r>
              <a:rPr lang="en-US" dirty="0" smtClean="0"/>
              <a:t>, </a:t>
            </a:r>
            <a:r>
              <a:rPr lang="ru-RU" dirty="0" smtClean="0"/>
              <a:t>если </a:t>
            </a:r>
            <a:r>
              <a:rPr lang="en-US" b="1" dirty="0" err="1" smtClean="0"/>
              <a:t>x.equals</a:t>
            </a:r>
            <a:r>
              <a:rPr lang="en-US" b="1" dirty="0" smtClean="0"/>
              <a:t>(y) </a:t>
            </a:r>
            <a:endParaRPr lang="ru-RU" b="1" dirty="0" smtClean="0"/>
          </a:p>
          <a:p>
            <a:pPr>
              <a:buNone/>
            </a:pPr>
            <a:r>
              <a:rPr lang="ru-RU" dirty="0" smtClean="0"/>
              <a:t>возвращает </a:t>
            </a:r>
            <a:r>
              <a:rPr lang="en-US" dirty="0" smtClean="0"/>
              <a:t>true </a:t>
            </a:r>
            <a:r>
              <a:rPr lang="ru-RU" dirty="0" smtClean="0"/>
              <a:t>и </a:t>
            </a:r>
            <a:r>
              <a:rPr lang="en-US" b="1" dirty="0" err="1" smtClean="0"/>
              <a:t>y.equals</a:t>
            </a:r>
            <a:r>
              <a:rPr lang="en-US" b="1" dirty="0" smtClean="0"/>
              <a:t>(z)</a:t>
            </a:r>
            <a:r>
              <a:rPr lang="en-US" dirty="0" smtClean="0"/>
              <a:t> </a:t>
            </a:r>
            <a:r>
              <a:rPr lang="ru-RU" dirty="0" smtClean="0"/>
              <a:t>возвращает </a:t>
            </a:r>
            <a:r>
              <a:rPr lang="en-US" dirty="0" smtClean="0"/>
              <a:t>true,</a:t>
            </a:r>
          </a:p>
          <a:p>
            <a:pPr>
              <a:buNone/>
            </a:pPr>
            <a:r>
              <a:rPr lang="ru-RU" dirty="0" smtClean="0"/>
              <a:t>то </a:t>
            </a:r>
            <a:r>
              <a:rPr lang="en-US" b="1" dirty="0" err="1" smtClean="0"/>
              <a:t>x.equals</a:t>
            </a:r>
            <a:r>
              <a:rPr lang="en-US" b="1" dirty="0" smtClean="0"/>
              <a:t>(z)</a:t>
            </a:r>
            <a:r>
              <a:rPr lang="en-US" dirty="0" smtClean="0"/>
              <a:t> </a:t>
            </a:r>
            <a:r>
              <a:rPr lang="ru-RU" dirty="0" smtClean="0"/>
              <a:t>должно возвращать </a:t>
            </a:r>
            <a:r>
              <a:rPr lang="en-US" dirty="0" smtClean="0"/>
              <a:t>true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Контракт метода </a:t>
            </a:r>
            <a:r>
              <a:rPr lang="en-US" dirty="0" smtClean="0"/>
              <a:t>equals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525963"/>
          </a:xfrm>
        </p:spPr>
        <p:txBody>
          <a:bodyPr/>
          <a:lstStyle/>
          <a:p>
            <a:pPr algn="ctr">
              <a:buNone/>
            </a:pPr>
            <a:r>
              <a:rPr lang="ru-RU" sz="3600" dirty="0" smtClean="0"/>
              <a:t>4</a:t>
            </a:r>
            <a:r>
              <a:rPr lang="en-US" sz="3600" dirty="0" smtClean="0"/>
              <a:t>. </a:t>
            </a:r>
            <a:r>
              <a:rPr lang="ru-RU" sz="3600" dirty="0" smtClean="0"/>
              <a:t>Повторяемость</a:t>
            </a:r>
            <a:endParaRPr lang="en-US" sz="3600" dirty="0" smtClean="0"/>
          </a:p>
          <a:p>
            <a:pPr algn="ctr">
              <a:buNone/>
            </a:pPr>
            <a:endParaRPr lang="ru-RU" sz="3600" dirty="0" smtClean="0"/>
          </a:p>
          <a:p>
            <a:pPr>
              <a:buNone/>
            </a:pPr>
            <a:r>
              <a:rPr lang="ru-RU" dirty="0" smtClean="0"/>
              <a:t>Для ненулевых </a:t>
            </a:r>
            <a:r>
              <a:rPr lang="en-US" b="1" dirty="0" smtClean="0"/>
              <a:t>x</a:t>
            </a:r>
            <a:r>
              <a:rPr lang="ru-RU" b="1" dirty="0" smtClean="0"/>
              <a:t> </a:t>
            </a:r>
            <a:r>
              <a:rPr lang="ru-RU" dirty="0"/>
              <a:t>и</a:t>
            </a:r>
            <a:r>
              <a:rPr lang="en-US" dirty="0" smtClean="0"/>
              <a:t> </a:t>
            </a:r>
            <a:r>
              <a:rPr lang="en-US" b="1" dirty="0" smtClean="0"/>
              <a:t>y</a:t>
            </a:r>
            <a:r>
              <a:rPr lang="ru-RU" dirty="0" smtClean="0"/>
              <a:t> последовательные </a:t>
            </a:r>
          </a:p>
          <a:p>
            <a:pPr>
              <a:buNone/>
            </a:pPr>
            <a:r>
              <a:rPr lang="ru-RU" dirty="0" smtClean="0"/>
              <a:t>вызовы </a:t>
            </a:r>
            <a:r>
              <a:rPr lang="en-US" b="1" dirty="0" err="1" smtClean="0"/>
              <a:t>x.equals</a:t>
            </a:r>
            <a:r>
              <a:rPr lang="en-US" b="1" dirty="0" smtClean="0"/>
              <a:t>(y)</a:t>
            </a:r>
            <a:r>
              <a:rPr lang="en-US" dirty="0" smtClean="0"/>
              <a:t> </a:t>
            </a:r>
            <a:r>
              <a:rPr lang="ru-RU" dirty="0" smtClean="0"/>
              <a:t>должны постоянно </a:t>
            </a:r>
          </a:p>
          <a:p>
            <a:pPr>
              <a:buNone/>
            </a:pPr>
            <a:r>
              <a:rPr lang="ru-RU" dirty="0" smtClean="0"/>
              <a:t>возвращать </a:t>
            </a:r>
            <a:r>
              <a:rPr lang="en-US" dirty="0" smtClean="0"/>
              <a:t>true </a:t>
            </a:r>
            <a:r>
              <a:rPr lang="ru-RU" dirty="0" smtClean="0"/>
              <a:t>или постоянно возвращать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false </a:t>
            </a:r>
            <a:r>
              <a:rPr lang="ru-RU" dirty="0" smtClean="0"/>
              <a:t>при условии, что </a:t>
            </a:r>
            <a:r>
              <a:rPr lang="en-US" b="1" dirty="0" smtClean="0"/>
              <a:t>x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smtClean="0"/>
              <a:t>y</a:t>
            </a:r>
            <a:r>
              <a:rPr lang="en-US" dirty="0" smtClean="0"/>
              <a:t> </a:t>
            </a:r>
            <a:r>
              <a:rPr lang="ru-RU" dirty="0" smtClean="0"/>
              <a:t>не меняются</a:t>
            </a:r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en-US" dirty="0" err="1" smtClean="0"/>
              <a:t>hashCode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Хеш-код</a:t>
            </a:r>
            <a:r>
              <a:rPr lang="ru-RU" dirty="0" smtClean="0"/>
              <a:t> – целое число, можно сказать, результат или «сумма» состояния объекта</a:t>
            </a:r>
          </a:p>
          <a:p>
            <a:r>
              <a:rPr lang="ru-RU" dirty="0" smtClean="0"/>
              <a:t>У двух одинаковых с точки зрения нашей логики объектов </a:t>
            </a:r>
            <a:r>
              <a:rPr lang="ru-RU" b="1" dirty="0" smtClean="0"/>
              <a:t>должен</a:t>
            </a:r>
            <a:r>
              <a:rPr lang="ru-RU" dirty="0" smtClean="0"/>
              <a:t> быть одинаковый </a:t>
            </a:r>
            <a:r>
              <a:rPr lang="ru-RU" dirty="0" err="1" smtClean="0"/>
              <a:t>хеш-код</a:t>
            </a:r>
            <a:endParaRPr lang="ru-RU" dirty="0" smtClean="0"/>
          </a:p>
          <a:p>
            <a:r>
              <a:rPr lang="ru-RU" dirty="0" smtClean="0"/>
              <a:t>У двух разных объектов </a:t>
            </a:r>
            <a:r>
              <a:rPr lang="ru-RU" b="1" dirty="0" smtClean="0"/>
              <a:t>могут</a:t>
            </a:r>
            <a:r>
              <a:rPr lang="ru-RU" dirty="0" smtClean="0"/>
              <a:t> быть одинаковые </a:t>
            </a:r>
            <a:r>
              <a:rPr lang="ru-RU" dirty="0" err="1" smtClean="0"/>
              <a:t>хеш</a:t>
            </a:r>
            <a:r>
              <a:rPr lang="ru-RU" dirty="0" smtClean="0"/>
              <a:t>-коды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928802"/>
            <a:ext cx="8643998" cy="419736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4000" i="1" dirty="0" smtClean="0"/>
              <a:t>Если переопределяете метод </a:t>
            </a:r>
            <a:r>
              <a:rPr lang="en-US" sz="4000" i="1" dirty="0" smtClean="0"/>
              <a:t>equals</a:t>
            </a:r>
            <a:r>
              <a:rPr lang="ru-RU" sz="4000" i="1" dirty="0" smtClean="0"/>
              <a:t>()</a:t>
            </a:r>
            <a:r>
              <a:rPr lang="en-US" sz="4000" i="1" dirty="0" smtClean="0"/>
              <a:t> </a:t>
            </a:r>
            <a:endParaRPr lang="ru-RU" sz="4000" i="1" dirty="0" smtClean="0"/>
          </a:p>
          <a:p>
            <a:pPr>
              <a:buNone/>
            </a:pPr>
            <a:r>
              <a:rPr lang="en-US" sz="4000" i="1" dirty="0" smtClean="0"/>
              <a:t>– </a:t>
            </a:r>
            <a:r>
              <a:rPr lang="ru-RU" sz="4000" i="1" dirty="0" smtClean="0"/>
              <a:t>обязательно</a:t>
            </a:r>
            <a:r>
              <a:rPr lang="en-US" sz="4000" i="1" dirty="0" smtClean="0"/>
              <a:t> </a:t>
            </a:r>
            <a:r>
              <a:rPr lang="ru-RU" sz="4000" i="1" dirty="0" smtClean="0"/>
              <a:t>переопределяйте </a:t>
            </a:r>
          </a:p>
          <a:p>
            <a:pPr>
              <a:buNone/>
            </a:pPr>
            <a:r>
              <a:rPr lang="ru-RU" sz="4000" i="1" dirty="0" smtClean="0"/>
              <a:t>метод </a:t>
            </a:r>
            <a:r>
              <a:rPr lang="en-US" sz="4000" i="1" dirty="0" err="1" smtClean="0"/>
              <a:t>hashCode</a:t>
            </a:r>
            <a:r>
              <a:rPr lang="en-US" sz="4000" i="1" dirty="0" smtClean="0"/>
              <a:t>()</a:t>
            </a:r>
            <a:r>
              <a:rPr lang="ru-RU" sz="4000" i="1" dirty="0" smtClean="0"/>
              <a:t> </a:t>
            </a:r>
            <a:endParaRPr lang="ru-RU" sz="4000" i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правильно переопределять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3840171"/>
          </a:xfrm>
        </p:spPr>
        <p:txBody>
          <a:bodyPr/>
          <a:lstStyle/>
          <a:p>
            <a:r>
              <a:rPr lang="ru-RU" dirty="0" smtClean="0"/>
              <a:t>Никогда не возвращайте константу!</a:t>
            </a:r>
          </a:p>
          <a:p>
            <a:r>
              <a:rPr lang="ru-RU" dirty="0" smtClean="0"/>
              <a:t>Хорошо написанный метод </a:t>
            </a:r>
            <a:r>
              <a:rPr lang="en-US" dirty="0" err="1" smtClean="0"/>
              <a:t>hashCode</a:t>
            </a:r>
            <a:r>
              <a:rPr lang="en-US" dirty="0" smtClean="0"/>
              <a:t>() </a:t>
            </a:r>
            <a:r>
              <a:rPr lang="ru-RU" dirty="0" smtClean="0"/>
              <a:t>будет возвращать разные значения для разных объектов и одинаковые значения для одинаковых объектов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28728" y="1857364"/>
            <a:ext cx="728667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@Override </a:t>
            </a:r>
            <a:endParaRPr lang="ru-RU" sz="3200" dirty="0" smtClean="0"/>
          </a:p>
          <a:p>
            <a:r>
              <a:rPr lang="en-US" sz="3200" dirty="0" smtClean="0"/>
              <a:t>public </a:t>
            </a:r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 err="1" smtClean="0"/>
              <a:t>hashCode</a:t>
            </a:r>
            <a:r>
              <a:rPr lang="en-US" sz="3200" dirty="0" smtClean="0"/>
              <a:t>() {</a:t>
            </a:r>
            <a:endParaRPr lang="ru-RU" sz="3200" dirty="0" smtClean="0"/>
          </a:p>
          <a:p>
            <a:r>
              <a:rPr lang="en-US" sz="3200" dirty="0" smtClean="0"/>
              <a:t> </a:t>
            </a:r>
            <a:r>
              <a:rPr lang="ru-RU" sz="3200" dirty="0" smtClean="0"/>
              <a:t>   </a:t>
            </a:r>
            <a:r>
              <a:rPr lang="en-US" sz="3200" dirty="0" err="1" smtClean="0"/>
              <a:t>int</a:t>
            </a:r>
            <a:r>
              <a:rPr lang="en-US" sz="3200" dirty="0" smtClean="0"/>
              <a:t> result = 17; </a:t>
            </a:r>
            <a:endParaRPr lang="ru-RU" sz="3200" dirty="0" smtClean="0"/>
          </a:p>
          <a:p>
            <a:r>
              <a:rPr lang="ru-RU" sz="3200" dirty="0" smtClean="0"/>
              <a:t>    </a:t>
            </a:r>
            <a:r>
              <a:rPr lang="en-US" sz="3200" dirty="0" smtClean="0"/>
              <a:t>result = 31 * result + </a:t>
            </a:r>
            <a:r>
              <a:rPr lang="en-US" sz="3200" dirty="0" err="1" smtClean="0"/>
              <a:t>areaCode</a:t>
            </a:r>
            <a:r>
              <a:rPr lang="en-US" sz="3200" dirty="0" smtClean="0"/>
              <a:t>; </a:t>
            </a:r>
            <a:endParaRPr lang="ru-RU" sz="3200" dirty="0" smtClean="0"/>
          </a:p>
          <a:p>
            <a:r>
              <a:rPr lang="ru-RU" sz="3200" dirty="0" smtClean="0"/>
              <a:t>    </a:t>
            </a:r>
            <a:r>
              <a:rPr lang="en-US" sz="3200" dirty="0" smtClean="0"/>
              <a:t>result = 31 * result + prefix; </a:t>
            </a:r>
            <a:endParaRPr lang="ru-RU" sz="3200" dirty="0" smtClean="0"/>
          </a:p>
          <a:p>
            <a:r>
              <a:rPr lang="ru-RU" sz="3200" dirty="0" smtClean="0"/>
              <a:t>    </a:t>
            </a:r>
            <a:r>
              <a:rPr lang="en-US" sz="3200" dirty="0" smtClean="0"/>
              <a:t>result = 31 * result + </a:t>
            </a:r>
            <a:r>
              <a:rPr lang="en-US" sz="3200" dirty="0" err="1" smtClean="0"/>
              <a:t>lineNumber</a:t>
            </a:r>
            <a:r>
              <a:rPr lang="en-US" sz="3200" dirty="0" smtClean="0"/>
              <a:t>; </a:t>
            </a:r>
            <a:endParaRPr lang="ru-RU" sz="3200" dirty="0" smtClean="0"/>
          </a:p>
          <a:p>
            <a:r>
              <a:rPr lang="ru-RU" sz="3200" dirty="0" smtClean="0"/>
              <a:t>    </a:t>
            </a:r>
            <a:r>
              <a:rPr lang="en-US" sz="3200" dirty="0" smtClean="0"/>
              <a:t>return result; </a:t>
            </a:r>
            <a:endParaRPr lang="ru-RU" sz="3200" dirty="0" smtClean="0"/>
          </a:p>
          <a:p>
            <a:r>
              <a:rPr lang="en-US" sz="3200" dirty="0" smtClean="0"/>
              <a:t>}</a:t>
            </a:r>
            <a:endParaRPr lang="ru-RU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smtClean="0"/>
              <a:t>Map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Представляет собой ассоциативный массив, т.е. данные хранятся в виде «ключ-значение»</a:t>
            </a:r>
          </a:p>
          <a:p>
            <a:r>
              <a:rPr lang="ru-RU" dirty="0" smtClean="0"/>
              <a:t>Ключ – объект, использующийся для идентификации и получения данных</a:t>
            </a:r>
          </a:p>
          <a:p>
            <a:r>
              <a:rPr lang="ru-RU" dirty="0" smtClean="0"/>
              <a:t>Сохранив объект по ключу, можно получить его по тому же ключу</a:t>
            </a:r>
            <a:endParaRPr lang="en-US" dirty="0" smtClean="0"/>
          </a:p>
          <a:p>
            <a:r>
              <a:rPr lang="ru-RU" dirty="0" smtClean="0"/>
              <a:t>Является обобщённым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proselyte.net/wp-content/uploads/2016/01/java-collection-hierarch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60346"/>
            <a:ext cx="8747469" cy="66976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smtClean="0"/>
              <a:t>Map</a:t>
            </a:r>
            <a:endParaRPr lang="ru-RU" dirty="0"/>
          </a:p>
        </p:txBody>
      </p:sp>
      <p:pic>
        <p:nvPicPr>
          <p:cNvPr id="1030" name="Picture 6" descr="https://modernpathshala.com/Images/java-collection-map/Article/3088626620151608065526Map%20Hierarch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643050"/>
            <a:ext cx="8715436" cy="44291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HashMap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Используется чаще всего</a:t>
            </a:r>
          </a:p>
          <a:p>
            <a:r>
              <a:rPr lang="ru-RU" dirty="0" smtClean="0"/>
              <a:t>Для хранения отображения используется хеш-таблица</a:t>
            </a:r>
          </a:p>
          <a:p>
            <a:r>
              <a:rPr lang="ru-RU" dirty="0" smtClean="0"/>
              <a:t>Не гарантирует упорядоченности элементов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LinkedHashMap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Расширяет </a:t>
            </a:r>
            <a:r>
              <a:rPr lang="en-US" dirty="0" err="1" smtClean="0"/>
              <a:t>HashMap</a:t>
            </a:r>
            <a:endParaRPr lang="ru-RU" dirty="0" smtClean="0"/>
          </a:p>
          <a:p>
            <a:r>
              <a:rPr lang="ru-RU" dirty="0" smtClean="0"/>
              <a:t>Для хранения элементов используется связный список</a:t>
            </a:r>
          </a:p>
          <a:p>
            <a:r>
              <a:rPr lang="ru-RU" dirty="0" smtClean="0"/>
              <a:t>Элементы располагаются в порядке ввода</a:t>
            </a: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TreeMap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Хранит данные в виде дерева</a:t>
            </a:r>
          </a:p>
          <a:p>
            <a:r>
              <a:rPr lang="ru-RU" dirty="0" smtClean="0"/>
              <a:t>Элементы сохраняются в отсортированном порядке по нарастающей</a:t>
            </a:r>
          </a:p>
          <a:p>
            <a:r>
              <a:rPr lang="ru-RU" dirty="0" smtClean="0"/>
              <a:t>Можно указать компаратор для сортировки элементов нужным нам образом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54551"/>
          </a:xfrm>
        </p:spPr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smtClean="0"/>
              <a:t>Set </a:t>
            </a:r>
            <a:r>
              <a:rPr lang="ru-RU" dirty="0" smtClean="0"/>
              <a:t>предназначен для реализации </a:t>
            </a:r>
            <a:r>
              <a:rPr lang="ru-RU" b="1" dirty="0" smtClean="0"/>
              <a:t>множеств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Множества не допускают дублирования элементов</a:t>
            </a:r>
          </a:p>
          <a:p>
            <a:r>
              <a:rPr lang="ru-RU" dirty="0" smtClean="0"/>
              <a:t>Метод </a:t>
            </a:r>
            <a:r>
              <a:rPr lang="en-US" dirty="0" smtClean="0"/>
              <a:t>add</a:t>
            </a:r>
            <a:r>
              <a:rPr lang="ru-RU" dirty="0" smtClean="0"/>
              <a:t>() возвращает </a:t>
            </a:r>
            <a:r>
              <a:rPr lang="en-US" dirty="0" smtClean="0"/>
              <a:t>false</a:t>
            </a:r>
            <a:r>
              <a:rPr lang="ru-RU" dirty="0" smtClean="0"/>
              <a:t> при попытке добавить дублирующийся элемент</a:t>
            </a:r>
          </a:p>
          <a:p>
            <a:r>
              <a:rPr lang="ru-RU" dirty="0" smtClean="0"/>
              <a:t>Является обобщённым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HashSet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/>
          <a:lstStyle/>
          <a:p>
            <a:r>
              <a:rPr lang="ru-RU" dirty="0" smtClean="0"/>
              <a:t>Наиболее часто используемое множество</a:t>
            </a:r>
          </a:p>
          <a:p>
            <a:r>
              <a:rPr lang="ru-RU" dirty="0" smtClean="0"/>
              <a:t>Для хранения элементов используется хеш-таблица.</a:t>
            </a:r>
          </a:p>
          <a:p>
            <a:r>
              <a:rPr lang="ru-RU" dirty="0" smtClean="0"/>
              <a:t>Не гарантирует упорядоченности элементов.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LinkedHashSet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197361"/>
          </a:xfrm>
        </p:spPr>
        <p:txBody>
          <a:bodyPr/>
          <a:lstStyle/>
          <a:p>
            <a:r>
              <a:rPr lang="ru-RU" dirty="0" smtClean="0"/>
              <a:t>Расширяет </a:t>
            </a:r>
            <a:r>
              <a:rPr lang="en-US" dirty="0" err="1" smtClean="0"/>
              <a:t>HashSet</a:t>
            </a:r>
            <a:endParaRPr lang="en-US" dirty="0" smtClean="0"/>
          </a:p>
          <a:p>
            <a:r>
              <a:rPr lang="ru-RU" dirty="0" smtClean="0"/>
              <a:t>Для хранения элементов используется связный список</a:t>
            </a:r>
          </a:p>
          <a:p>
            <a:r>
              <a:rPr lang="ru-RU" dirty="0" smtClean="0"/>
              <a:t>Хранит элементы в порядке ввода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TreeSet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340237"/>
          </a:xfrm>
        </p:spPr>
        <p:txBody>
          <a:bodyPr/>
          <a:lstStyle/>
          <a:p>
            <a:r>
              <a:rPr lang="ru-RU" dirty="0" smtClean="0"/>
              <a:t>Для хранения элементов применяется древовидная структура</a:t>
            </a:r>
          </a:p>
          <a:p>
            <a:r>
              <a:rPr lang="ru-RU" dirty="0" smtClean="0"/>
              <a:t>Элементы сохраняются в отсортированном порядке по нарастающей</a:t>
            </a:r>
          </a:p>
          <a:p>
            <a:r>
              <a:rPr lang="ru-RU" dirty="0" smtClean="0"/>
              <a:t>Можно указать компаратор для сортировки элементов нужным нам образом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428868"/>
            <a:ext cx="8229600" cy="1143000"/>
          </a:xfrm>
        </p:spPr>
        <p:txBody>
          <a:bodyPr>
            <a:normAutofit/>
          </a:bodyPr>
          <a:lstStyle/>
          <a:p>
            <a:r>
              <a:rPr lang="ru-RU" sz="5400" dirty="0" smtClean="0"/>
              <a:t>Как сравнивать объекты?</a:t>
            </a:r>
            <a:endParaRPr lang="ru-RU" sz="5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en-US" dirty="0" smtClean="0"/>
              <a:t>equals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/>
          <a:lstStyle/>
          <a:p>
            <a:r>
              <a:rPr lang="ru-RU" sz="3600" dirty="0" smtClean="0"/>
              <a:t>Реализован в классе </a:t>
            </a:r>
            <a:r>
              <a:rPr lang="en-US" sz="3600" dirty="0" smtClean="0"/>
              <a:t>Object </a:t>
            </a:r>
            <a:endParaRPr lang="ru-RU" sz="3600" dirty="0" smtClean="0"/>
          </a:p>
          <a:p>
            <a:r>
              <a:rPr lang="ru-RU" sz="3600" dirty="0" smtClean="0"/>
              <a:t>Служит для сравнения объектов</a:t>
            </a:r>
          </a:p>
          <a:p>
            <a:r>
              <a:rPr lang="ru-RU" sz="3600" dirty="0" smtClean="0"/>
              <a:t>По умолчанию сравнивает </a:t>
            </a:r>
            <a:r>
              <a:rPr lang="ru-RU" sz="3600" dirty="0" smtClean="0"/>
              <a:t>ссылки!</a:t>
            </a:r>
            <a:endParaRPr lang="ru-RU" sz="3600" dirty="0" smtClean="0"/>
          </a:p>
          <a:p>
            <a:r>
              <a:rPr lang="ru-RU" sz="3600" dirty="0" smtClean="0"/>
              <a:t>Предназначен для переопределения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 не переопределять </a:t>
            </a:r>
            <a:r>
              <a:rPr lang="en-US" dirty="0" smtClean="0"/>
              <a:t>equals?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600200"/>
            <a:ext cx="8572560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Каждый объект класса уникален</a:t>
            </a:r>
          </a:p>
          <a:p>
            <a:pPr marL="514350" indent="-514350">
              <a:buAutoNum type="arabicPeriod"/>
            </a:pPr>
            <a:r>
              <a:rPr lang="ru-RU" dirty="0" smtClean="0"/>
              <a:t>Нас не волнует логическое сравнение объектов, т.е. мы не планируем сравнивать объекты этого класса между собой</a:t>
            </a:r>
          </a:p>
          <a:p>
            <a:pPr marL="514350" indent="-514350">
              <a:buAutoNum type="arabicPeriod"/>
            </a:pPr>
            <a:r>
              <a:rPr lang="ru-RU" dirty="0" smtClean="0"/>
              <a:t>В базовом классе метод уже переопределён, и нас устраивает логика работы</a:t>
            </a:r>
          </a:p>
          <a:p>
            <a:pPr marL="514350" indent="-514350">
              <a:buAutoNum type="arabicPeriod"/>
            </a:pPr>
            <a:r>
              <a:rPr lang="ru-RU" dirty="0" smtClean="0"/>
              <a:t>Класс приватный и никто кроме вас им не будет пользоваться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512</Words>
  <Application>Microsoft Office PowerPoint</Application>
  <PresentationFormat>Экран (4:3)</PresentationFormat>
  <Paragraphs>97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Тема Office</vt:lpstr>
      <vt:lpstr>Коллекции. Часть 2.</vt:lpstr>
      <vt:lpstr>Презентация PowerPoint</vt:lpstr>
      <vt:lpstr>Set</vt:lpstr>
      <vt:lpstr>HashSet</vt:lpstr>
      <vt:lpstr>LinkedHashSet</vt:lpstr>
      <vt:lpstr>TreeSet</vt:lpstr>
      <vt:lpstr>Как сравнивать объекты?</vt:lpstr>
      <vt:lpstr>Метод equals</vt:lpstr>
      <vt:lpstr>Когда не переопределять equals?</vt:lpstr>
      <vt:lpstr>Так когда же переопределять?</vt:lpstr>
      <vt:lpstr>Контракт метода equals</vt:lpstr>
      <vt:lpstr>Контракт метода equals</vt:lpstr>
      <vt:lpstr>Контракт метода equals</vt:lpstr>
      <vt:lpstr>Контракт метода equals</vt:lpstr>
      <vt:lpstr>Метод hashCode()</vt:lpstr>
      <vt:lpstr>Правило</vt:lpstr>
      <vt:lpstr>Как правильно переопределять</vt:lpstr>
      <vt:lpstr>Пример</vt:lpstr>
      <vt:lpstr>Интерфейс Map</vt:lpstr>
      <vt:lpstr>Интерфейс Map</vt:lpstr>
      <vt:lpstr>HashMap</vt:lpstr>
      <vt:lpstr>LinkedHashMap</vt:lpstr>
      <vt:lpstr>TreeMap</vt:lpstr>
    </vt:vector>
  </TitlesOfParts>
  <Company>Krokoz™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1</dc:creator>
  <cp:lastModifiedBy>1</cp:lastModifiedBy>
  <cp:revision>35</cp:revision>
  <dcterms:created xsi:type="dcterms:W3CDTF">2016-12-06T19:00:58Z</dcterms:created>
  <dcterms:modified xsi:type="dcterms:W3CDTF">2018-02-03T17:41:04Z</dcterms:modified>
</cp:coreProperties>
</file>