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65" r:id="rId5"/>
    <p:sldId id="263" r:id="rId6"/>
    <p:sldId id="270" r:id="rId7"/>
    <p:sldId id="276" r:id="rId8"/>
    <p:sldId id="277" r:id="rId9"/>
    <p:sldId id="278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788-6AC5-498A-8D18-D73E95951F4F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4F35-744B-454E-9568-87E7668816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788-6AC5-498A-8D18-D73E95951F4F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4F35-744B-454E-9568-87E7668816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788-6AC5-498A-8D18-D73E95951F4F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4F35-744B-454E-9568-87E7668816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788-6AC5-498A-8D18-D73E95951F4F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4F35-744B-454E-9568-87E7668816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788-6AC5-498A-8D18-D73E95951F4F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4F35-744B-454E-9568-87E7668816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788-6AC5-498A-8D18-D73E95951F4F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4F35-744B-454E-9568-87E7668816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788-6AC5-498A-8D18-D73E95951F4F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4F35-744B-454E-9568-87E7668816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788-6AC5-498A-8D18-D73E95951F4F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4F35-744B-454E-9568-87E7668816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788-6AC5-498A-8D18-D73E95951F4F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4F35-744B-454E-9568-87E7668816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788-6AC5-498A-8D18-D73E95951F4F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4F35-744B-454E-9568-87E7668816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788-6AC5-498A-8D18-D73E95951F4F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4F35-744B-454E-9568-87E7668816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7F788-6AC5-498A-8D18-D73E95951F4F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34F35-744B-454E-9568-87E7668816F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428868"/>
            <a:ext cx="7772400" cy="1470025"/>
          </a:xfrm>
        </p:spPr>
        <p:txBody>
          <a:bodyPr>
            <a:normAutofit/>
          </a:bodyPr>
          <a:lstStyle/>
          <a:p>
            <a:r>
              <a:rPr lang="ru-RU" sz="6000" dirty="0" smtClean="0"/>
              <a:t>Введение в ООП</a:t>
            </a:r>
            <a:endParaRPr lang="ru-RU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2500306"/>
            <a:ext cx="7772400" cy="1470025"/>
          </a:xfrm>
        </p:spPr>
        <p:txBody>
          <a:bodyPr>
            <a:normAutofit/>
          </a:bodyPr>
          <a:lstStyle/>
          <a:p>
            <a:r>
              <a:rPr lang="ru-RU" sz="6000" dirty="0" smtClean="0"/>
              <a:t>Ключевое слово </a:t>
            </a:r>
            <a:r>
              <a:rPr lang="en-US" sz="6000" dirty="0" smtClean="0"/>
              <a:t>static</a:t>
            </a:r>
            <a:endParaRPr lang="ru-RU" sz="6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00034" y="2000240"/>
            <a:ext cx="2286016" cy="271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Computer</a:t>
            </a:r>
            <a:endParaRPr lang="ru-RU" dirty="0" smtClean="0">
              <a:solidFill>
                <a:schemeClr val="accent6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ram</a:t>
            </a:r>
          </a:p>
          <a:p>
            <a:r>
              <a:rPr lang="en-US" dirty="0" err="1" smtClean="0"/>
              <a:t>hdd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on()</a:t>
            </a:r>
          </a:p>
          <a:p>
            <a:r>
              <a:rPr lang="en-US" dirty="0" smtClean="0"/>
              <a:t>off()</a:t>
            </a:r>
          </a:p>
          <a:p>
            <a:r>
              <a:rPr lang="en-US" dirty="0" smtClean="0"/>
              <a:t>load()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286116" y="214290"/>
            <a:ext cx="0" cy="6500858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1472" y="285728"/>
            <a:ext cx="199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Программный код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215074" y="214290"/>
            <a:ext cx="26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Выполнение программы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714744" y="928670"/>
            <a:ext cx="2286016" cy="2357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ram</a:t>
            </a:r>
          </a:p>
          <a:p>
            <a:r>
              <a:rPr lang="en-US" dirty="0" err="1" smtClean="0"/>
              <a:t>hdd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on()</a:t>
            </a:r>
          </a:p>
          <a:p>
            <a:r>
              <a:rPr lang="en-US" dirty="0" smtClean="0"/>
              <a:t>off()</a:t>
            </a:r>
          </a:p>
          <a:p>
            <a:r>
              <a:rPr lang="en-US" dirty="0" smtClean="0"/>
              <a:t>load()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643702" y="1357298"/>
            <a:ext cx="2286016" cy="27146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ram</a:t>
            </a:r>
          </a:p>
          <a:p>
            <a:r>
              <a:rPr lang="en-US" dirty="0" err="1" smtClean="0"/>
              <a:t>hdd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on()</a:t>
            </a:r>
          </a:p>
          <a:p>
            <a:r>
              <a:rPr lang="en-US" dirty="0" smtClean="0"/>
              <a:t>off()</a:t>
            </a:r>
          </a:p>
          <a:p>
            <a:r>
              <a:rPr lang="en-US" dirty="0" smtClean="0"/>
              <a:t>load()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714744" y="3929066"/>
            <a:ext cx="2286016" cy="27146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ram</a:t>
            </a:r>
          </a:p>
          <a:p>
            <a:r>
              <a:rPr lang="en-US" dirty="0" err="1" smtClean="0"/>
              <a:t>hdd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on()</a:t>
            </a:r>
          </a:p>
          <a:p>
            <a:r>
              <a:rPr lang="en-US" dirty="0" smtClean="0"/>
              <a:t>off()</a:t>
            </a:r>
          </a:p>
          <a:p>
            <a:r>
              <a:rPr lang="en-US" dirty="0" smtClean="0"/>
              <a:t>load()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143372" y="500042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1-й объект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7215206" y="928670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2-й объект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286248" y="350043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r>
              <a:rPr lang="ru-RU" dirty="0" smtClean="0"/>
              <a:t>-й объект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stCxn id="4" idx="3"/>
            <a:endCxn id="12" idx="1"/>
          </p:cNvCxnSpPr>
          <p:nvPr/>
        </p:nvCxnSpPr>
        <p:spPr>
          <a:xfrm flipV="1">
            <a:off x="2786050" y="2107397"/>
            <a:ext cx="928694" cy="12501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4" idx="3"/>
            <a:endCxn id="14" idx="1"/>
          </p:cNvCxnSpPr>
          <p:nvPr/>
        </p:nvCxnSpPr>
        <p:spPr>
          <a:xfrm>
            <a:off x="2786050" y="3357562"/>
            <a:ext cx="928694" cy="19288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4" idx="3"/>
            <a:endCxn id="13" idx="1"/>
          </p:cNvCxnSpPr>
          <p:nvPr/>
        </p:nvCxnSpPr>
        <p:spPr>
          <a:xfrm flipV="1">
            <a:off x="2786050" y="2714620"/>
            <a:ext cx="3857652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500034" y="1643050"/>
            <a:ext cx="2286016" cy="3071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Computer</a:t>
            </a:r>
            <a:endParaRPr lang="ru-RU" dirty="0" smtClean="0">
              <a:solidFill>
                <a:schemeClr val="accent6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ram</a:t>
            </a:r>
          </a:p>
          <a:p>
            <a:r>
              <a:rPr lang="en-US" dirty="0" err="1" smtClean="0"/>
              <a:t>hdd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on()</a:t>
            </a:r>
          </a:p>
          <a:p>
            <a:r>
              <a:rPr lang="en-US" dirty="0" smtClean="0"/>
              <a:t>off()</a:t>
            </a:r>
          </a:p>
          <a:p>
            <a:r>
              <a:rPr lang="en-US" dirty="0" smtClean="0"/>
              <a:t>load()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print()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3286116" y="214290"/>
            <a:ext cx="0" cy="6500858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1472" y="285728"/>
            <a:ext cx="199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Программный код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215074" y="214290"/>
            <a:ext cx="26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Выполнение программы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714744" y="714356"/>
            <a:ext cx="2286016" cy="27146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</a:p>
          <a:p>
            <a:r>
              <a:rPr lang="en-US" dirty="0" smtClean="0"/>
              <a:t>ram</a:t>
            </a:r>
          </a:p>
          <a:p>
            <a:r>
              <a:rPr lang="en-US" dirty="0" err="1" smtClean="0"/>
              <a:t>hdd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on()</a:t>
            </a:r>
          </a:p>
          <a:p>
            <a:r>
              <a:rPr lang="en-US" dirty="0" smtClean="0"/>
              <a:t>off()</a:t>
            </a:r>
          </a:p>
          <a:p>
            <a:r>
              <a:rPr lang="en-US" dirty="0" smtClean="0"/>
              <a:t>load()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print()</a:t>
            </a:r>
            <a:endParaRPr lang="ru-RU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643702" y="1357298"/>
            <a:ext cx="2286016" cy="27146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ram</a:t>
            </a:r>
          </a:p>
          <a:p>
            <a:r>
              <a:rPr lang="en-US" dirty="0" err="1" smtClean="0"/>
              <a:t>hdd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on()</a:t>
            </a:r>
          </a:p>
          <a:p>
            <a:r>
              <a:rPr lang="en-US" dirty="0" smtClean="0"/>
              <a:t>off()</a:t>
            </a:r>
          </a:p>
          <a:p>
            <a:r>
              <a:rPr lang="en-US" dirty="0" smtClean="0"/>
              <a:t>load()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print()</a:t>
            </a:r>
            <a:endParaRPr lang="ru-RU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714744" y="3929066"/>
            <a:ext cx="2286016" cy="27146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ram</a:t>
            </a:r>
          </a:p>
          <a:p>
            <a:r>
              <a:rPr lang="en-US" dirty="0" err="1" smtClean="0"/>
              <a:t>hdd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on()</a:t>
            </a:r>
          </a:p>
          <a:p>
            <a:r>
              <a:rPr lang="en-US" dirty="0" smtClean="0"/>
              <a:t>off()</a:t>
            </a:r>
          </a:p>
          <a:p>
            <a:r>
              <a:rPr lang="en-US" dirty="0" smtClean="0"/>
              <a:t>load()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print()</a:t>
            </a:r>
            <a:endParaRPr lang="ru-RU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43372" y="357166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1-й объект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7215206" y="928670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2-й объект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4286248" y="350043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r>
              <a:rPr lang="ru-RU" dirty="0" smtClean="0"/>
              <a:t>-й объект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7" idx="3"/>
            <a:endCxn id="21" idx="1"/>
          </p:cNvCxnSpPr>
          <p:nvPr/>
        </p:nvCxnSpPr>
        <p:spPr>
          <a:xfrm flipV="1">
            <a:off x="2786050" y="2071678"/>
            <a:ext cx="928694" cy="11072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7" idx="3"/>
            <a:endCxn id="23" idx="1"/>
          </p:cNvCxnSpPr>
          <p:nvPr/>
        </p:nvCxnSpPr>
        <p:spPr>
          <a:xfrm>
            <a:off x="2786050" y="3178967"/>
            <a:ext cx="928694" cy="21074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7" idx="3"/>
            <a:endCxn id="22" idx="1"/>
          </p:cNvCxnSpPr>
          <p:nvPr/>
        </p:nvCxnSpPr>
        <p:spPr>
          <a:xfrm flipV="1">
            <a:off x="2786050" y="2714620"/>
            <a:ext cx="3857652" cy="4643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6215074" y="4500570"/>
            <a:ext cx="2786082" cy="2143140"/>
          </a:xfrm>
          <a:prstGeom prst="rect">
            <a:avLst/>
          </a:prstGeom>
          <a:solidFill>
            <a:schemeClr val="bg1"/>
          </a:solidFill>
          <a:ln cmpd="sng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7929586" y="457200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Память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7143768" y="5357826"/>
            <a:ext cx="1643074" cy="1152532"/>
          </a:xfrm>
          <a:prstGeom prst="rect">
            <a:avLst/>
          </a:prstGeom>
          <a:solidFill>
            <a:schemeClr val="bg1"/>
          </a:solidFill>
          <a:ln cmpd="sng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7429520" y="5429264"/>
            <a:ext cx="112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Computer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72396" y="5786454"/>
            <a:ext cx="7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print()</a:t>
            </a:r>
            <a:endParaRPr lang="ru-RU" dirty="0"/>
          </a:p>
        </p:txBody>
      </p:sp>
      <p:cxnSp>
        <p:nvCxnSpPr>
          <p:cNvPr id="45" name="Прямая со стрелкой 44"/>
          <p:cNvCxnSpPr/>
          <p:nvPr/>
        </p:nvCxnSpPr>
        <p:spPr>
          <a:xfrm>
            <a:off x="4429124" y="3286124"/>
            <a:ext cx="3071834" cy="2571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V="1">
            <a:off x="4429124" y="6000768"/>
            <a:ext cx="3000396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7358082" y="3929066"/>
            <a:ext cx="142876" cy="1857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static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329642" cy="507209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Статичному элементу запрещено использовать </a:t>
            </a:r>
            <a:r>
              <a:rPr lang="ru-RU" dirty="0" err="1" smtClean="0"/>
              <a:t>нестатичные</a:t>
            </a:r>
            <a:r>
              <a:rPr lang="ru-RU" dirty="0" smtClean="0"/>
              <a:t> переменные и методы класса.</a:t>
            </a:r>
          </a:p>
          <a:p>
            <a:r>
              <a:rPr lang="ru-RU" dirty="0" smtClean="0"/>
              <a:t>Статичные элементы не манипулируют свойствами объекта и не привязаны к конкретному объекту.</a:t>
            </a:r>
          </a:p>
          <a:p>
            <a:r>
              <a:rPr lang="ru-RU" dirty="0" smtClean="0"/>
              <a:t>Статичные методы и свойства можно вызывать:</a:t>
            </a:r>
          </a:p>
          <a:p>
            <a:pPr>
              <a:buNone/>
            </a:pPr>
            <a:r>
              <a:rPr lang="ru-RU" i="1" dirty="0" smtClean="0"/>
              <a:t>	1. Через имя класса</a:t>
            </a:r>
          </a:p>
          <a:p>
            <a:pPr>
              <a:buNone/>
            </a:pPr>
            <a:r>
              <a:rPr lang="ru-RU" i="1" dirty="0"/>
              <a:t>	</a:t>
            </a:r>
            <a:r>
              <a:rPr lang="ru-RU" i="1" dirty="0" smtClean="0"/>
              <a:t>2. Через ссылку на экземпляр класса</a:t>
            </a:r>
          </a:p>
          <a:p>
            <a:r>
              <a:rPr lang="ru-RU" dirty="0" smtClean="0"/>
              <a:t>Следует использовать только первый вариант!</a:t>
            </a:r>
            <a:endParaRPr lang="ru-RU" dirty="0" smtClean="0"/>
          </a:p>
          <a:p>
            <a:r>
              <a:rPr lang="ru-RU" dirty="0" smtClean="0"/>
              <a:t>Статичный элемент связан не с объектом, а с классом</a:t>
            </a:r>
            <a:r>
              <a:rPr lang="en-US" dirty="0" smtClean="0"/>
              <a:t>, </a:t>
            </a:r>
            <a:r>
              <a:rPr lang="ru-RU" dirty="0" smtClean="0"/>
              <a:t>следовательно его нельзя переопределить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714348" y="235743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5400" dirty="0" smtClean="0">
                <a:latin typeface="+mj-lt"/>
                <a:ea typeface="+mj-ea"/>
                <a:cs typeface="+mj-cs"/>
              </a:rPr>
              <a:t>Композиция</a:t>
            </a:r>
            <a:endParaRPr kumimoji="0" lang="ru-RU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00034" y="2071678"/>
            <a:ext cx="2571768" cy="200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15008" y="1000108"/>
            <a:ext cx="2571768" cy="714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CDRom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715008" y="1928802"/>
            <a:ext cx="2571768" cy="714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Процессор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715008" y="2857496"/>
            <a:ext cx="2571768" cy="714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Монитор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715008" y="4714884"/>
            <a:ext cx="2571768" cy="714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Мышь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715008" y="3786190"/>
            <a:ext cx="2571768" cy="714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Клавиатура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14282" y="714356"/>
            <a:ext cx="3143272" cy="5857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r>
              <a:rPr lang="en-US" dirty="0" smtClean="0"/>
              <a:t>Computer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715008" y="1000108"/>
            <a:ext cx="2571768" cy="714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CDRom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715008" y="1928802"/>
            <a:ext cx="2571768" cy="714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Процессор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715008" y="2857496"/>
            <a:ext cx="2571768" cy="714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Монитор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715008" y="4714884"/>
            <a:ext cx="2571768" cy="714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Мышь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715008" y="3786190"/>
            <a:ext cx="2571768" cy="714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Клавиатура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00034" y="1000108"/>
            <a:ext cx="2571768" cy="714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CDRom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00034" y="1928802"/>
            <a:ext cx="2571768" cy="714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Процессор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500034" y="2857496"/>
            <a:ext cx="2571768" cy="714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Монитор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00034" y="4714884"/>
            <a:ext cx="2571768" cy="714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Мышь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500034" y="3786190"/>
            <a:ext cx="2571768" cy="714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Клавиатура</a:t>
            </a:r>
            <a:endParaRPr lang="ru-RU" dirty="0"/>
          </a:p>
        </p:txBody>
      </p:sp>
      <p:cxnSp>
        <p:nvCxnSpPr>
          <p:cNvPr id="22" name="Прямая соединительная линия 21"/>
          <p:cNvCxnSpPr>
            <a:stCxn id="16" idx="3"/>
            <a:endCxn id="11" idx="1"/>
          </p:cNvCxnSpPr>
          <p:nvPr/>
        </p:nvCxnSpPr>
        <p:spPr>
          <a:xfrm>
            <a:off x="3071802" y="1357298"/>
            <a:ext cx="2643206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endCxn id="12" idx="1"/>
          </p:cNvCxnSpPr>
          <p:nvPr/>
        </p:nvCxnSpPr>
        <p:spPr>
          <a:xfrm>
            <a:off x="3143240" y="2285992"/>
            <a:ext cx="2571768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18" idx="3"/>
            <a:endCxn id="13" idx="1"/>
          </p:cNvCxnSpPr>
          <p:nvPr/>
        </p:nvCxnSpPr>
        <p:spPr>
          <a:xfrm>
            <a:off x="3071802" y="3214686"/>
            <a:ext cx="2643206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20" idx="3"/>
            <a:endCxn id="15" idx="1"/>
          </p:cNvCxnSpPr>
          <p:nvPr/>
        </p:nvCxnSpPr>
        <p:spPr>
          <a:xfrm>
            <a:off x="3071802" y="4143380"/>
            <a:ext cx="2643206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19" idx="3"/>
            <a:endCxn id="14" idx="1"/>
          </p:cNvCxnSpPr>
          <p:nvPr/>
        </p:nvCxnSpPr>
        <p:spPr>
          <a:xfrm>
            <a:off x="3071802" y="5072074"/>
            <a:ext cx="2643206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(10-15 минут)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071678"/>
            <a:ext cx="8229600" cy="3482981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Создать классы </a:t>
            </a:r>
            <a:r>
              <a:rPr lang="en-US" dirty="0" smtClean="0"/>
              <a:t>RAM </a:t>
            </a:r>
            <a:r>
              <a:rPr lang="ru-RU" dirty="0" smtClean="0"/>
              <a:t>и </a:t>
            </a:r>
            <a:r>
              <a:rPr lang="en-US" dirty="0" smtClean="0"/>
              <a:t>HDD </a:t>
            </a:r>
            <a:r>
              <a:rPr lang="ru-RU" dirty="0" smtClean="0"/>
              <a:t>с подходящими им методами и свойствами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ru-RU" dirty="0"/>
              <a:t>И</a:t>
            </a:r>
            <a:r>
              <a:rPr lang="ru-RU" dirty="0" smtClean="0"/>
              <a:t>зменить класс </a:t>
            </a:r>
            <a:r>
              <a:rPr lang="en-US" dirty="0" smtClean="0"/>
              <a:t>Computer </a:t>
            </a:r>
            <a:r>
              <a:rPr lang="ru-RU" dirty="0" smtClean="0"/>
              <a:t>так, чтобы в качестве </a:t>
            </a:r>
            <a:r>
              <a:rPr lang="en-US" dirty="0" smtClean="0"/>
              <a:t>ram </a:t>
            </a:r>
            <a:r>
              <a:rPr lang="ru-RU" dirty="0" smtClean="0"/>
              <a:t>и </a:t>
            </a:r>
            <a:r>
              <a:rPr lang="en-US" dirty="0" err="1" smtClean="0"/>
              <a:t>hdd</a:t>
            </a:r>
            <a:r>
              <a:rPr lang="ru-RU" dirty="0" smtClean="0"/>
              <a:t> использовались переменные этих классов вместо переменных типа </a:t>
            </a:r>
            <a:r>
              <a:rPr lang="en-US" dirty="0" smtClean="0"/>
              <a:t>int.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5720" y="0"/>
            <a:ext cx="8429684" cy="1470025"/>
          </a:xfrm>
        </p:spPr>
        <p:txBody>
          <a:bodyPr/>
          <a:lstStyle/>
          <a:p>
            <a:r>
              <a:rPr lang="ru-RU" dirty="0" smtClean="0"/>
              <a:t>Структурное программирование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214678" y="2357430"/>
            <a:ext cx="221457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Приготовить пиццу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85786" y="4214818"/>
            <a:ext cx="214314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Изготовить тесто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214678" y="4286256"/>
            <a:ext cx="221457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Добавить ингредиенты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857884" y="4214818"/>
            <a:ext cx="214314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Выпечь</a:t>
            </a:r>
          </a:p>
        </p:txBody>
      </p:sp>
      <p:cxnSp>
        <p:nvCxnSpPr>
          <p:cNvPr id="11" name="Shape 10"/>
          <p:cNvCxnSpPr>
            <a:stCxn id="4" idx="1"/>
            <a:endCxn id="5" idx="0"/>
          </p:cNvCxnSpPr>
          <p:nvPr/>
        </p:nvCxnSpPr>
        <p:spPr>
          <a:xfrm rot="10800000" flipV="1">
            <a:off x="1857356" y="2750338"/>
            <a:ext cx="1357322" cy="1464479"/>
          </a:xfrm>
          <a:prstGeom prst="bentConnector2">
            <a:avLst/>
          </a:prstGeom>
          <a:ln>
            <a:solidFill>
              <a:srgbClr val="00B050"/>
            </a:solidFill>
            <a:headEnd type="triangl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4" idx="2"/>
            <a:endCxn id="6" idx="0"/>
          </p:cNvCxnSpPr>
          <p:nvPr/>
        </p:nvCxnSpPr>
        <p:spPr>
          <a:xfrm rot="5400000">
            <a:off x="3750463" y="3714752"/>
            <a:ext cx="1143008" cy="12700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headEnd type="triangl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hape 11"/>
          <p:cNvCxnSpPr>
            <a:stCxn id="4" idx="3"/>
            <a:endCxn id="7" idx="0"/>
          </p:cNvCxnSpPr>
          <p:nvPr/>
        </p:nvCxnSpPr>
        <p:spPr>
          <a:xfrm>
            <a:off x="5429256" y="2750339"/>
            <a:ext cx="1500198" cy="1464479"/>
          </a:xfrm>
          <a:prstGeom prst="bentConnector2">
            <a:avLst/>
          </a:prstGeom>
          <a:ln>
            <a:solidFill>
              <a:srgbClr val="00B050"/>
            </a:solidFill>
            <a:headEnd type="triangl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2786050" y="6643710"/>
            <a:ext cx="142876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00364" y="621508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4786314" y="6143644"/>
            <a:ext cx="214314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Код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функция)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85720" y="285729"/>
            <a:ext cx="8429684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Объектно-ориентированное программирование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072066" y="2786058"/>
            <a:ext cx="3286148" cy="22860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Повар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71472" y="2786058"/>
            <a:ext cx="3286148" cy="22860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Пицца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00100" y="2857496"/>
            <a:ext cx="250033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Добавить ингредиент()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000100" y="4143380"/>
            <a:ext cx="2500330" cy="8572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Ингредиенты</a:t>
            </a:r>
            <a:r>
              <a:rPr lang="en-US" dirty="0" smtClean="0"/>
              <a:t> []</a:t>
            </a:r>
            <a:endParaRPr lang="ru-RU" dirty="0" smtClean="0"/>
          </a:p>
        </p:txBody>
      </p:sp>
      <p:cxnSp>
        <p:nvCxnSpPr>
          <p:cNvPr id="13" name="Соединительная линия уступом 12"/>
          <p:cNvCxnSpPr>
            <a:stCxn id="6" idx="1"/>
            <a:endCxn id="8" idx="3"/>
          </p:cNvCxnSpPr>
          <p:nvPr/>
        </p:nvCxnSpPr>
        <p:spPr>
          <a:xfrm rot="10800000">
            <a:off x="3500430" y="3286124"/>
            <a:ext cx="1571636" cy="642942"/>
          </a:xfrm>
          <a:prstGeom prst="bentConnector3">
            <a:avLst>
              <a:gd name="adj1" fmla="val 50000"/>
            </a:avLst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8" idx="1"/>
            <a:endCxn id="9" idx="1"/>
          </p:cNvCxnSpPr>
          <p:nvPr/>
        </p:nvCxnSpPr>
        <p:spPr>
          <a:xfrm rot="10800000" flipV="1">
            <a:off x="1000100" y="3286124"/>
            <a:ext cx="12700" cy="1285884"/>
          </a:xfrm>
          <a:prstGeom prst="bentConnector3">
            <a:avLst>
              <a:gd name="adj1" fmla="val 1800000"/>
            </a:avLst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кругленный прямоугольник 17"/>
          <p:cNvSpPr/>
          <p:nvPr/>
        </p:nvSpPr>
        <p:spPr>
          <a:xfrm>
            <a:off x="3071802" y="5857892"/>
            <a:ext cx="2500330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Открытая часть класса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5715008" y="5857892"/>
            <a:ext cx="2500330" cy="7143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Закрытая часть класса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42910" y="5857892"/>
            <a:ext cx="2285984" cy="7143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Класс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и объекты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143116"/>
            <a:ext cx="8443914" cy="307183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Класс – </a:t>
            </a:r>
            <a:r>
              <a:rPr lang="ru-RU" b="1" i="1" dirty="0" smtClean="0"/>
              <a:t>шаблон</a:t>
            </a:r>
            <a:r>
              <a:rPr lang="ru-RU" i="1" dirty="0" smtClean="0"/>
              <a:t> </a:t>
            </a:r>
            <a:r>
              <a:rPr lang="ru-RU" dirty="0" smtClean="0"/>
              <a:t>для создания объектов</a:t>
            </a:r>
          </a:p>
          <a:p>
            <a:pPr>
              <a:buNone/>
            </a:pPr>
            <a:r>
              <a:rPr lang="ru-RU" dirty="0" smtClean="0"/>
              <a:t>Объект – </a:t>
            </a:r>
            <a:r>
              <a:rPr lang="ru-RU" b="1" i="1" dirty="0" smtClean="0"/>
              <a:t>экземпляр</a:t>
            </a:r>
            <a:r>
              <a:rPr lang="ru-RU" dirty="0" smtClean="0"/>
              <a:t> класса</a:t>
            </a:r>
          </a:p>
          <a:p>
            <a:pPr>
              <a:buNone/>
            </a:pPr>
            <a:r>
              <a:rPr lang="ru-RU" dirty="0" smtClean="0"/>
              <a:t>Функция, созданная внутри класса – </a:t>
            </a:r>
            <a:r>
              <a:rPr lang="ru-RU" b="1" i="1" dirty="0" smtClean="0"/>
              <a:t>метод</a:t>
            </a:r>
          </a:p>
          <a:p>
            <a:pPr>
              <a:buNone/>
            </a:pPr>
            <a:r>
              <a:rPr lang="ru-RU" dirty="0" smtClean="0"/>
              <a:t>Переменная, созданная внутри класса - </a:t>
            </a:r>
            <a:r>
              <a:rPr lang="ru-RU" b="1" i="1" dirty="0" smtClean="0"/>
              <a:t>поле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Нужно ли всегда создавать объекты?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Даже если программа простейшая – всегда нужно создавать объекты и писать код в стиле ООП!</a:t>
            </a:r>
          </a:p>
          <a:p>
            <a:r>
              <a:rPr lang="ru-RU" dirty="0" smtClean="0"/>
              <a:t>Это должно быть привычкой</a:t>
            </a:r>
          </a:p>
          <a:p>
            <a:r>
              <a:rPr lang="ru-RU" dirty="0" smtClean="0"/>
              <a:t>В программе не должно быть лишних объектов</a:t>
            </a:r>
          </a:p>
          <a:p>
            <a:r>
              <a:rPr lang="ru-RU" dirty="0" smtClean="0"/>
              <a:t>Никогда не давайте объекту чужие понятия и действия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Модификаторы доступа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public</a:t>
            </a:r>
            <a:r>
              <a:rPr lang="en-US" dirty="0" smtClean="0"/>
              <a:t> – </a:t>
            </a:r>
            <a:r>
              <a:rPr lang="ru-RU" dirty="0" smtClean="0"/>
              <a:t>доступно из любого места. Чаще всего для внешнего интерфейса.</a:t>
            </a:r>
          </a:p>
          <a:p>
            <a:pPr>
              <a:buNone/>
            </a:pPr>
            <a:r>
              <a:rPr lang="en-US" b="1" dirty="0" smtClean="0"/>
              <a:t>protected</a:t>
            </a:r>
            <a:r>
              <a:rPr lang="en-US" dirty="0" smtClean="0"/>
              <a:t> – </a:t>
            </a:r>
            <a:r>
              <a:rPr lang="ru-RU" dirty="0" smtClean="0"/>
              <a:t>внутри пакета и в дочерних классах</a:t>
            </a:r>
          </a:p>
          <a:p>
            <a:pPr>
              <a:buNone/>
            </a:pPr>
            <a:r>
              <a:rPr lang="ru-RU" b="1" dirty="0" smtClean="0"/>
              <a:t>(без указания) </a:t>
            </a:r>
            <a:r>
              <a:rPr lang="ru-RU" dirty="0" smtClean="0"/>
              <a:t>– доступно внутри пакета – </a:t>
            </a:r>
            <a:r>
              <a:rPr lang="ru-RU" dirty="0" smtClean="0">
                <a:solidFill>
                  <a:srgbClr val="C00000"/>
                </a:solidFill>
              </a:rPr>
              <a:t>использовать нежелательно</a:t>
            </a:r>
          </a:p>
          <a:p>
            <a:pPr>
              <a:buNone/>
            </a:pPr>
            <a:r>
              <a:rPr lang="en-US" b="1" dirty="0" smtClean="0"/>
              <a:t>private</a:t>
            </a:r>
            <a:r>
              <a:rPr lang="en-US" dirty="0" smtClean="0"/>
              <a:t> – </a:t>
            </a:r>
            <a:r>
              <a:rPr lang="ru-RU" dirty="0" smtClean="0"/>
              <a:t>доступно только внутри класса – для скрытия реализации (инкапсуляции)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357298"/>
            <a:ext cx="8786874" cy="1257296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Открытая часть класса, с помощью которой другие классы могут с ним взаимодействовать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714612" y="2643182"/>
            <a:ext cx="3286148" cy="22860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Пицца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143240" y="2714620"/>
            <a:ext cx="250033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Добавить ингредиент()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143240" y="4000504"/>
            <a:ext cx="2500330" cy="8572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Ингредиенты</a:t>
            </a:r>
            <a:r>
              <a:rPr lang="en-US" dirty="0" smtClean="0"/>
              <a:t> []</a:t>
            </a:r>
            <a:endParaRPr lang="ru-RU" dirty="0" smtClean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214678" y="5500702"/>
            <a:ext cx="250033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Интерфейс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ru-RU" dirty="0" smtClean="0"/>
              <a:t>Инкапсуляция</a:t>
            </a:r>
            <a:endParaRPr lang="ru-RU" dirty="0"/>
          </a:p>
        </p:txBody>
      </p:sp>
      <p:sp>
        <p:nvSpPr>
          <p:cNvPr id="11" name="Содержимое 2"/>
          <p:cNvSpPr>
            <a:spLocks noGrp="1"/>
          </p:cNvSpPr>
          <p:nvPr>
            <p:ph idx="1"/>
          </p:nvPr>
        </p:nvSpPr>
        <p:spPr>
          <a:xfrm>
            <a:off x="214282" y="1357298"/>
            <a:ext cx="8786874" cy="1257296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Ограничение доступа одних компонентов программы к другим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42910" y="2643182"/>
            <a:ext cx="3286148" cy="22860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Пицца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071538" y="2714620"/>
            <a:ext cx="250033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Добавить ингредиент()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071538" y="4000504"/>
            <a:ext cx="2500330" cy="8572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Ингредиенты</a:t>
            </a:r>
            <a:r>
              <a:rPr lang="en-US" dirty="0" smtClean="0"/>
              <a:t> []</a:t>
            </a:r>
            <a:endParaRPr lang="ru-RU" dirty="0" smtClean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286116" y="5643578"/>
            <a:ext cx="2500330" cy="8572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Инкапсулированные данные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072066" y="2643182"/>
            <a:ext cx="3286148" cy="22860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Повар</a:t>
            </a:r>
            <a:endParaRPr lang="ru-RU" dirty="0"/>
          </a:p>
        </p:txBody>
      </p:sp>
      <p:cxnSp>
        <p:nvCxnSpPr>
          <p:cNvPr id="25" name="Соединительная линия уступом 24"/>
          <p:cNvCxnSpPr>
            <a:stCxn id="17" idx="1"/>
            <a:endCxn id="13" idx="3"/>
          </p:cNvCxnSpPr>
          <p:nvPr/>
        </p:nvCxnSpPr>
        <p:spPr>
          <a:xfrm rot="10800000">
            <a:off x="3571868" y="3143248"/>
            <a:ext cx="1500198" cy="6429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17" idx="2"/>
          </p:cNvCxnSpPr>
          <p:nvPr/>
        </p:nvCxnSpPr>
        <p:spPr>
          <a:xfrm rot="5400000" flipH="1">
            <a:off x="5036347" y="3250405"/>
            <a:ext cx="571504" cy="2786082"/>
          </a:xfrm>
          <a:prstGeom prst="bentConnector4">
            <a:avLst>
              <a:gd name="adj1" fmla="val -40000"/>
              <a:gd name="adj2" fmla="val 79487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71454"/>
            <a:ext cx="8229600" cy="1143000"/>
          </a:xfrm>
        </p:spPr>
        <p:txBody>
          <a:bodyPr/>
          <a:lstStyle/>
          <a:p>
            <a:r>
              <a:rPr lang="ru-RU" dirty="0" smtClean="0"/>
              <a:t>Конструктор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r>
              <a:rPr lang="ru-RU" dirty="0" smtClean="0"/>
              <a:t>Конструктор и метод внешне похожи</a:t>
            </a:r>
          </a:p>
          <a:p>
            <a:r>
              <a:rPr lang="ru-RU" dirty="0" smtClean="0"/>
              <a:t>Конструктор имеет имя как у класса</a:t>
            </a:r>
          </a:p>
          <a:p>
            <a:r>
              <a:rPr lang="ru-RU" dirty="0" smtClean="0"/>
              <a:t>Если конструктор не указан – компилятор создаст конструктор по умолчанию</a:t>
            </a:r>
          </a:p>
          <a:p>
            <a:r>
              <a:rPr lang="ru-RU" dirty="0" smtClean="0"/>
              <a:t>В конструкторе не должно быть лишней логики</a:t>
            </a:r>
          </a:p>
          <a:p>
            <a:r>
              <a:rPr lang="ru-RU" dirty="0" smtClean="0"/>
              <a:t>Конструктор имеет модификатор доступа</a:t>
            </a:r>
          </a:p>
          <a:p>
            <a:r>
              <a:rPr lang="ru-RU" dirty="0" smtClean="0"/>
              <a:t>Если создали свой конструктор – </a:t>
            </a:r>
            <a:r>
              <a:rPr lang="ru-RU" dirty="0" err="1" smtClean="0"/>
              <a:t>конструктор</a:t>
            </a:r>
            <a:r>
              <a:rPr lang="ru-RU" dirty="0" smtClean="0"/>
              <a:t> по умолчанию не создаётся!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373</Words>
  <Application>Microsoft Office PowerPoint</Application>
  <PresentationFormat>Экран (4:3)</PresentationFormat>
  <Paragraphs>182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Введение в ООП</vt:lpstr>
      <vt:lpstr>Структурное программирование</vt:lpstr>
      <vt:lpstr>Презентация PowerPoint</vt:lpstr>
      <vt:lpstr>Классы и объекты</vt:lpstr>
      <vt:lpstr>Нужно ли всегда создавать объекты?</vt:lpstr>
      <vt:lpstr>Модификаторы доступа</vt:lpstr>
      <vt:lpstr>Интерфейс</vt:lpstr>
      <vt:lpstr>Инкапсуляция</vt:lpstr>
      <vt:lpstr>Конструктор</vt:lpstr>
      <vt:lpstr>Ключевое слово static</vt:lpstr>
      <vt:lpstr>Презентация PowerPoint</vt:lpstr>
      <vt:lpstr>Презентация PowerPoint</vt:lpstr>
      <vt:lpstr>Ключевое слово static</vt:lpstr>
      <vt:lpstr>Презентация PowerPoint</vt:lpstr>
      <vt:lpstr>Презентация PowerPoint</vt:lpstr>
      <vt:lpstr>Презентация PowerPoint</vt:lpstr>
      <vt:lpstr>Задание (10-15 минут)</vt:lpstr>
    </vt:vector>
  </TitlesOfParts>
  <Company>Krokoz™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</dc:creator>
  <cp:lastModifiedBy>1</cp:lastModifiedBy>
  <cp:revision>28</cp:revision>
  <dcterms:created xsi:type="dcterms:W3CDTF">2016-11-26T13:49:46Z</dcterms:created>
  <dcterms:modified xsi:type="dcterms:W3CDTF">2018-01-24T19:54:58Z</dcterms:modified>
</cp:coreProperties>
</file>