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64" r:id="rId11"/>
    <p:sldId id="267" r:id="rId12"/>
    <p:sldId id="268" r:id="rId13"/>
    <p:sldId id="269" r:id="rId14"/>
    <p:sldId id="282" r:id="rId15"/>
    <p:sldId id="283" r:id="rId16"/>
    <p:sldId id="280" r:id="rId17"/>
    <p:sldId id="281" r:id="rId18"/>
    <p:sldId id="270" r:id="rId19"/>
    <p:sldId id="279" r:id="rId20"/>
    <p:sldId id="271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111" d="100"/>
          <a:sy n="111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EAE-53FA-4CCD-9A77-970A6C2048B4}" type="datetimeFigureOut">
              <a:rPr lang="ru-RU" smtClean="0"/>
              <a:pPr/>
              <a:t>24.02.2017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648-D83D-4D26-A72E-E133991FBC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EAE-53FA-4CCD-9A77-970A6C2048B4}" type="datetimeFigureOut">
              <a:rPr lang="ru-RU" smtClean="0"/>
              <a:pPr/>
              <a:t>24.02.2017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648-D83D-4D26-A72E-E133991FBC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EAE-53FA-4CCD-9A77-970A6C2048B4}" type="datetimeFigureOut">
              <a:rPr lang="ru-RU" smtClean="0"/>
              <a:pPr/>
              <a:t>24.02.2017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648-D83D-4D26-A72E-E133991FBC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EAE-53FA-4CCD-9A77-970A6C2048B4}" type="datetimeFigureOut">
              <a:rPr lang="ru-RU" smtClean="0"/>
              <a:pPr/>
              <a:t>24.02.2017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648-D83D-4D26-A72E-E133991FBC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EAE-53FA-4CCD-9A77-970A6C2048B4}" type="datetimeFigureOut">
              <a:rPr lang="ru-RU" smtClean="0"/>
              <a:pPr/>
              <a:t>24.02.2017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648-D83D-4D26-A72E-E133991FBC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EAE-53FA-4CCD-9A77-970A6C2048B4}" type="datetimeFigureOut">
              <a:rPr lang="ru-RU" smtClean="0"/>
              <a:pPr/>
              <a:t>24.02.2017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648-D83D-4D26-A72E-E133991FBC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EAE-53FA-4CCD-9A77-970A6C2048B4}" type="datetimeFigureOut">
              <a:rPr lang="ru-RU" smtClean="0"/>
              <a:pPr/>
              <a:t>24.02.2017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648-D83D-4D26-A72E-E133991FBC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EAE-53FA-4CCD-9A77-970A6C2048B4}" type="datetimeFigureOut">
              <a:rPr lang="ru-RU" smtClean="0"/>
              <a:pPr/>
              <a:t>24.02.2017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648-D83D-4D26-A72E-E133991FBC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EAE-53FA-4CCD-9A77-970A6C2048B4}" type="datetimeFigureOut">
              <a:rPr lang="ru-RU" smtClean="0"/>
              <a:pPr/>
              <a:t>24.02.2017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648-D83D-4D26-A72E-E133991FBC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EAE-53FA-4CCD-9A77-970A6C2048B4}" type="datetimeFigureOut">
              <a:rPr lang="ru-RU" smtClean="0"/>
              <a:pPr/>
              <a:t>24.02.2017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648-D83D-4D26-A72E-E133991FBC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EAE-53FA-4CCD-9A77-970A6C2048B4}" type="datetimeFigureOut">
              <a:rPr lang="ru-RU" smtClean="0"/>
              <a:pPr/>
              <a:t>24.02.2017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648-D83D-4D26-A72E-E133991FBC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51EAE-53FA-4CCD-9A77-970A6C2048B4}" type="datetimeFigureOut">
              <a:rPr lang="ru-RU" smtClean="0"/>
              <a:pPr/>
              <a:t>24.02.2017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7648-D83D-4D26-A72E-E133991FBC2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6790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5400" dirty="0" smtClean="0"/>
              <a:t>Наследование</a:t>
            </a:r>
            <a:r>
              <a:rPr lang="en-US" sz="5400" dirty="0" smtClean="0"/>
              <a:t> </a:t>
            </a:r>
            <a:r>
              <a:rPr lang="ru-RU" sz="5400" dirty="0" smtClean="0"/>
              <a:t>и полиморфизм</a:t>
            </a:r>
            <a:endParaRPr lang="ru-RU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14678" y="1071546"/>
            <a:ext cx="214314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Автомобиль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52" y="2643182"/>
            <a:ext cx="2143140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Toyota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4429132"/>
            <a:ext cx="1428760" cy="785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Camry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488" y="4429132"/>
            <a:ext cx="1500198" cy="785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RAV4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15008" y="2643182"/>
            <a:ext cx="2143140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BMW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714876" y="4429132"/>
            <a:ext cx="1500198" cy="785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X5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429520" y="4429132"/>
            <a:ext cx="1571636" cy="785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X6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4" idx="2"/>
            <a:endCxn id="5" idx="0"/>
          </p:cNvCxnSpPr>
          <p:nvPr/>
        </p:nvCxnSpPr>
        <p:spPr>
          <a:xfrm flipH="1">
            <a:off x="2357422" y="1857364"/>
            <a:ext cx="192882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2"/>
            <a:endCxn id="8" idx="0"/>
          </p:cNvCxnSpPr>
          <p:nvPr/>
        </p:nvCxnSpPr>
        <p:spPr>
          <a:xfrm>
            <a:off x="4286248" y="1857364"/>
            <a:ext cx="250033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6" idx="0"/>
          </p:cNvCxnSpPr>
          <p:nvPr/>
        </p:nvCxnSpPr>
        <p:spPr>
          <a:xfrm flipH="1">
            <a:off x="1000100" y="3429000"/>
            <a:ext cx="135732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7" idx="0"/>
          </p:cNvCxnSpPr>
          <p:nvPr/>
        </p:nvCxnSpPr>
        <p:spPr>
          <a:xfrm>
            <a:off x="2357422" y="3429000"/>
            <a:ext cx="1250165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 flipH="1">
            <a:off x="5464975" y="3429000"/>
            <a:ext cx="1321603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2"/>
            <a:endCxn id="11" idx="0"/>
          </p:cNvCxnSpPr>
          <p:nvPr/>
        </p:nvCxnSpPr>
        <p:spPr>
          <a:xfrm>
            <a:off x="6786578" y="3429000"/>
            <a:ext cx="142876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Дочерний класс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Дочерний класс видит:</a:t>
            </a:r>
          </a:p>
          <a:p>
            <a:pPr>
              <a:buNone/>
            </a:pPr>
            <a:endParaRPr lang="ru-RU" dirty="0"/>
          </a:p>
          <a:p>
            <a:r>
              <a:rPr lang="ru-RU" dirty="0" smtClean="0"/>
              <a:t>Открытые методы и переменные с модификатором </a:t>
            </a:r>
            <a:r>
              <a:rPr lang="en-US" dirty="0" smtClean="0"/>
              <a:t>public</a:t>
            </a:r>
          </a:p>
          <a:p>
            <a:r>
              <a:rPr lang="ru-RU" dirty="0" smtClean="0"/>
              <a:t>Защищённые (</a:t>
            </a:r>
            <a:r>
              <a:rPr lang="en-US" dirty="0" smtClean="0"/>
              <a:t>protected)</a:t>
            </a:r>
            <a:r>
              <a:rPr lang="ru-RU" dirty="0" smtClean="0"/>
              <a:t> методы и переменные</a:t>
            </a:r>
          </a:p>
          <a:p>
            <a:r>
              <a:rPr lang="ru-RU" dirty="0" smtClean="0"/>
              <a:t>Методы и переменные на уровне пакета (без модификатора доступа), если суперкласс в том же пакете, что и дочерний – </a:t>
            </a:r>
            <a:r>
              <a:rPr lang="ru-RU" dirty="0" smtClean="0">
                <a:solidFill>
                  <a:srgbClr val="C00000"/>
                </a:solidFill>
              </a:rPr>
              <a:t>так делать нежелательно</a:t>
            </a:r>
            <a:endParaRPr lang="ru-RU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Все объекты наследуются от </a:t>
            </a:r>
            <a:r>
              <a:rPr lang="en-US" dirty="0" smtClean="0"/>
              <a:t>Object, </a:t>
            </a:r>
            <a:r>
              <a:rPr lang="ru-RU" dirty="0" smtClean="0"/>
              <a:t>даже если не указан </a:t>
            </a:r>
            <a:r>
              <a:rPr lang="en-US" b="1" dirty="0" smtClean="0"/>
              <a:t>extends Object</a:t>
            </a:r>
          </a:p>
          <a:p>
            <a:r>
              <a:rPr lang="ru-RU" dirty="0" smtClean="0"/>
              <a:t>Родительские классы не наследуют элементы дочернего класса!</a:t>
            </a:r>
          </a:p>
          <a:p>
            <a:r>
              <a:rPr lang="ru-RU" dirty="0" smtClean="0"/>
              <a:t>В дочерних классах при наследовании можно расширять модификатор доступа, но нельзя сужать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нет множественного наследования, как в </a:t>
            </a:r>
            <a:r>
              <a:rPr lang="en-US" dirty="0" smtClean="0"/>
              <a:t>C++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928670"/>
          </a:xfrm>
        </p:spPr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Когда есть общее поведение для каких-либо объектов – нужно выносить его в родительский класс.</a:t>
            </a:r>
          </a:p>
          <a:p>
            <a:r>
              <a:rPr lang="ru-RU" dirty="0" smtClean="0"/>
              <a:t>Нужно уметь правильно наследоваться, т.е. выделять общие классы.</a:t>
            </a:r>
          </a:p>
          <a:p>
            <a:r>
              <a:rPr lang="ru-RU" dirty="0" smtClean="0"/>
              <a:t>Наследование избавляет вашу программу от избыточности.</a:t>
            </a:r>
          </a:p>
          <a:p>
            <a:r>
              <a:rPr lang="ru-RU" dirty="0" smtClean="0"/>
              <a:t>Если нужно изменить общее поведение, то наследование автоматически передаст это изменение для всех дочерних классов.</a:t>
            </a:r>
          </a:p>
          <a:p>
            <a:r>
              <a:rPr lang="ru-RU" dirty="0" smtClean="0"/>
              <a:t>Дочерний класс наследует доступные методы и переменные от родительского класса и может прибавлять свои собственные методы и переменные.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 и 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Наследование – не всегда лучший инструмент для повторного использования кода из-за привязки к архитектуре наследования.</a:t>
            </a:r>
          </a:p>
          <a:p>
            <a:r>
              <a:rPr lang="ru-RU" dirty="0" smtClean="0"/>
              <a:t>Старайтесь использовать композицию вместо наследования.</a:t>
            </a:r>
          </a:p>
          <a:p>
            <a:r>
              <a:rPr lang="ru-RU" dirty="0" smtClean="0"/>
              <a:t>По времени жизни внутренние объекты зависят от объекта, в котором они созданы.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27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 и 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объекты связаны по типу </a:t>
            </a:r>
            <a:r>
              <a:rPr lang="ru-RU" dirty="0" smtClean="0">
                <a:solidFill>
                  <a:srgbClr val="FF0000"/>
                </a:solidFill>
              </a:rPr>
              <a:t>«содержит»,</a:t>
            </a:r>
            <a:r>
              <a:rPr lang="ru-RU" dirty="0" smtClean="0"/>
              <a:t> то нужно применять </a:t>
            </a:r>
            <a:r>
              <a:rPr lang="ru-RU" dirty="0" smtClean="0">
                <a:solidFill>
                  <a:srgbClr val="FF0000"/>
                </a:solidFill>
              </a:rPr>
              <a:t>композицию</a:t>
            </a:r>
          </a:p>
          <a:p>
            <a:endParaRPr lang="ru-RU" dirty="0"/>
          </a:p>
          <a:p>
            <a:r>
              <a:rPr lang="ru-RU" dirty="0" smtClean="0"/>
              <a:t>Если объекты связаны по типу </a:t>
            </a:r>
            <a:r>
              <a:rPr lang="ru-RU" dirty="0" smtClean="0">
                <a:solidFill>
                  <a:srgbClr val="FF0000"/>
                </a:solidFill>
              </a:rPr>
              <a:t>«является»,</a:t>
            </a:r>
            <a:r>
              <a:rPr lang="ru-RU" dirty="0" smtClean="0"/>
              <a:t> то нужно применять </a:t>
            </a:r>
            <a:r>
              <a:rPr lang="ru-RU" dirty="0" smtClean="0">
                <a:solidFill>
                  <a:srgbClr val="FF0000"/>
                </a:solidFill>
              </a:rPr>
              <a:t>наследование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8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42910" y="250030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noProof="0" dirty="0" smtClean="0">
                <a:latin typeface="+mj-lt"/>
                <a:ea typeface="+mj-ea"/>
                <a:cs typeface="+mj-cs"/>
              </a:rPr>
              <a:t>final</a:t>
            </a:r>
            <a:endParaRPr kumimoji="0" lang="ru-RU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555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final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Переменная, объявленная </a:t>
            </a:r>
            <a:r>
              <a:rPr lang="en-US" dirty="0" smtClean="0"/>
              <a:t>final </a:t>
            </a:r>
            <a:r>
              <a:rPr lang="ru-RU" dirty="0" smtClean="0"/>
              <a:t>не может изменить своё значение.</a:t>
            </a:r>
          </a:p>
          <a:p>
            <a:r>
              <a:rPr lang="ru-RU" dirty="0" smtClean="0"/>
              <a:t>Метод, объявленный </a:t>
            </a:r>
            <a:r>
              <a:rPr lang="en-US" dirty="0" smtClean="0"/>
              <a:t>final </a:t>
            </a:r>
            <a:r>
              <a:rPr lang="ru-RU" dirty="0" smtClean="0"/>
              <a:t>не может быть переопределён в подклассе.</a:t>
            </a:r>
          </a:p>
          <a:p>
            <a:r>
              <a:rPr lang="ru-RU" dirty="0" smtClean="0"/>
              <a:t>Класс, объявленный </a:t>
            </a:r>
            <a:r>
              <a:rPr lang="en-US" dirty="0" smtClean="0"/>
              <a:t>final </a:t>
            </a:r>
            <a:r>
              <a:rPr lang="ru-RU" dirty="0" smtClean="0"/>
              <a:t>не может иметь подклассы.</a:t>
            </a:r>
          </a:p>
          <a:p>
            <a:r>
              <a:rPr lang="ru-RU" dirty="0" smtClean="0"/>
              <a:t>Однако, у объектной переменной можно изменить внутреннее состояние (свойства) с помощью вызова методов, даже если она объявлена </a:t>
            </a:r>
            <a:r>
              <a:rPr lang="en-US" dirty="0" smtClean="0"/>
              <a:t>final.</a:t>
            </a:r>
            <a:endParaRPr lang="ru-RU" dirty="0" smtClean="0"/>
          </a:p>
          <a:p>
            <a:r>
              <a:rPr lang="ru-RU" dirty="0" smtClean="0"/>
              <a:t>Объявление </a:t>
            </a:r>
            <a:r>
              <a:rPr lang="en-US" dirty="0" smtClean="0"/>
              <a:t>private-</a:t>
            </a:r>
            <a:r>
              <a:rPr lang="ru-RU" dirty="0" smtClean="0"/>
              <a:t>методов </a:t>
            </a:r>
            <a:r>
              <a:rPr lang="en-US" dirty="0" smtClean="0"/>
              <a:t>final </a:t>
            </a:r>
            <a:r>
              <a:rPr lang="ru-RU" dirty="0" smtClean="0"/>
              <a:t>не имеет смысла, так как </a:t>
            </a:r>
            <a:r>
              <a:rPr lang="en-US" dirty="0" smtClean="0"/>
              <a:t>private</a:t>
            </a:r>
            <a:r>
              <a:rPr lang="ru-RU" dirty="0" smtClean="0"/>
              <a:t>-методы не наследуются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714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428868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Полиморфизм</a:t>
            </a:r>
            <a:endParaRPr lang="ru-RU" sz="5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Один интерфейс – множество реализаций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				или</a:t>
            </a:r>
          </a:p>
          <a:p>
            <a:pPr>
              <a:buNone/>
            </a:pPr>
            <a:r>
              <a:rPr lang="ru-RU" dirty="0" smtClean="0"/>
              <a:t>Одно имя – множество вариантов выполнения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00298" y="3571876"/>
            <a:ext cx="3786214" cy="235745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Math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071802" y="3714752"/>
            <a:ext cx="2643206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void sort(</a:t>
            </a:r>
            <a:r>
              <a:rPr lang="en-US" dirty="0" err="1" smtClean="0"/>
              <a:t>int</a:t>
            </a:r>
            <a:r>
              <a:rPr lang="en-US" dirty="0" smtClean="0"/>
              <a:t> [] array)</a:t>
            </a:r>
          </a:p>
          <a:p>
            <a:r>
              <a:rPr lang="en-US" dirty="0" smtClean="0"/>
              <a:t>void sort(double [] array)</a:t>
            </a:r>
          </a:p>
          <a:p>
            <a:r>
              <a:rPr lang="en-US" dirty="0" smtClean="0"/>
              <a:t>void sort(Object [] array)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ladimir-vg.github.io/forkconf-oop-talk/file/idea/three-rul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0"/>
            <a:ext cx="7768853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5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576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Создать класс </a:t>
            </a:r>
            <a:r>
              <a:rPr lang="ru-RU" dirty="0" err="1" smtClean="0"/>
              <a:t>Monitor</a:t>
            </a:r>
            <a:r>
              <a:rPr lang="ru-RU" dirty="0" smtClean="0"/>
              <a:t>. В нём метод </a:t>
            </a:r>
            <a:r>
              <a:rPr lang="ru-RU" dirty="0" err="1" smtClean="0"/>
              <a:t>connectDevice</a:t>
            </a:r>
            <a:r>
              <a:rPr lang="ru-RU" dirty="0" smtClean="0"/>
              <a:t>. Этот метод должен уметь подключать любое устройство типа </a:t>
            </a:r>
            <a:r>
              <a:rPr lang="ru-RU" dirty="0" err="1" smtClean="0"/>
              <a:t>Computer</a:t>
            </a:r>
            <a:r>
              <a:rPr lang="ru-RU" dirty="0" smtClean="0"/>
              <a:t> и его дочерние типы. Все типы должны реализовывать свой метод </a:t>
            </a:r>
            <a:r>
              <a:rPr lang="en-US" dirty="0" smtClean="0"/>
              <a:t>connect. </a:t>
            </a:r>
            <a:r>
              <a:rPr lang="ru-RU" dirty="0" smtClean="0"/>
              <a:t>Создать класс </a:t>
            </a:r>
            <a:r>
              <a:rPr lang="en-US" dirty="0" smtClean="0"/>
              <a:t>WorkStation</a:t>
            </a:r>
            <a:r>
              <a:rPr lang="ru-RU" dirty="0" smtClean="0"/>
              <a:t>. В методе </a:t>
            </a:r>
            <a:r>
              <a:rPr lang="en-US" dirty="0" smtClean="0"/>
              <a:t>main </a:t>
            </a:r>
            <a:r>
              <a:rPr lang="ru-RU" dirty="0" smtClean="0"/>
              <a:t>реализовать пример подключения к монитору всех доступных устройств </a:t>
            </a:r>
            <a:r>
              <a:rPr lang="en-US" dirty="0" smtClean="0"/>
              <a:t>(</a:t>
            </a:r>
            <a:r>
              <a:rPr lang="ru-RU" dirty="0" smtClean="0"/>
              <a:t>по аналогии с методом </a:t>
            </a:r>
            <a:r>
              <a:rPr lang="en-US" dirty="0" smtClean="0"/>
              <a:t>diagnose()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4288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5400" dirty="0" smtClean="0"/>
              <a:t>Абстрактные классы и интерфейсы</a:t>
            </a:r>
            <a:endParaRPr lang="ru-RU" sz="5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14678" y="1071546"/>
            <a:ext cx="214314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Notebook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52" y="2643182"/>
            <a:ext cx="2143140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Toshiba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4429132"/>
            <a:ext cx="1428760" cy="785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Toshiba Model 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488" y="4429132"/>
            <a:ext cx="1500198" cy="785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Toshiba Model 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15008" y="2643182"/>
            <a:ext cx="2143140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Asus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714876" y="4429132"/>
            <a:ext cx="1500198" cy="785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Asus Model 1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429520" y="4429132"/>
            <a:ext cx="1571636" cy="785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Asus Model 2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4" idx="2"/>
            <a:endCxn id="5" idx="0"/>
          </p:cNvCxnSpPr>
          <p:nvPr/>
        </p:nvCxnSpPr>
        <p:spPr>
          <a:xfrm flipH="1">
            <a:off x="2357422" y="1857364"/>
            <a:ext cx="192882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2"/>
            <a:endCxn id="8" idx="0"/>
          </p:cNvCxnSpPr>
          <p:nvPr/>
        </p:nvCxnSpPr>
        <p:spPr>
          <a:xfrm>
            <a:off x="4286248" y="1857364"/>
            <a:ext cx="250033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6" idx="0"/>
          </p:cNvCxnSpPr>
          <p:nvPr/>
        </p:nvCxnSpPr>
        <p:spPr>
          <a:xfrm flipH="1">
            <a:off x="1000100" y="3429000"/>
            <a:ext cx="135732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7" idx="0"/>
          </p:cNvCxnSpPr>
          <p:nvPr/>
        </p:nvCxnSpPr>
        <p:spPr>
          <a:xfrm>
            <a:off x="2357422" y="3429000"/>
            <a:ext cx="1250165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 flipH="1">
            <a:off x="5464975" y="3429000"/>
            <a:ext cx="1321603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2"/>
            <a:endCxn id="11" idx="0"/>
          </p:cNvCxnSpPr>
          <p:nvPr/>
        </p:nvCxnSpPr>
        <p:spPr>
          <a:xfrm>
            <a:off x="6786578" y="3429000"/>
            <a:ext cx="142876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85720" y="3714752"/>
            <a:ext cx="835824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0430" y="35716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Абстракция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71868" y="5643578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Реализация</a:t>
            </a:r>
            <a:endParaRPr lang="ru-RU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Абстрактный класс нужен для того, чтобы задать модель поведения для всех дочерних объектов.</a:t>
            </a:r>
          </a:p>
          <a:p>
            <a:r>
              <a:rPr lang="ru-RU" dirty="0" smtClean="0"/>
              <a:t>Нельзя создать экземпляр абстрактного класса (через </a:t>
            </a:r>
            <a:r>
              <a:rPr lang="en-US" dirty="0" smtClean="0"/>
              <a:t>new)</a:t>
            </a:r>
            <a:r>
              <a:rPr lang="ru-RU" dirty="0" smtClean="0"/>
              <a:t>, потому что он ничего не умеет, это просто шаблон поведени</a:t>
            </a:r>
            <a:r>
              <a:rPr lang="ru-RU" dirty="0"/>
              <a:t>я</a:t>
            </a:r>
            <a:r>
              <a:rPr lang="ru-RU" dirty="0" smtClean="0"/>
              <a:t> для дочерних классов.</a:t>
            </a:r>
          </a:p>
          <a:p>
            <a:r>
              <a:rPr lang="ru-RU" dirty="0" smtClean="0"/>
              <a:t>Если в классе есть хотя бы один абстрактный метод – весь класс будет абстрактным.</a:t>
            </a:r>
          </a:p>
          <a:p>
            <a:r>
              <a:rPr lang="ru-RU" dirty="0" smtClean="0"/>
              <a:t>Любой дочерний класс должен реализовать все абстрактные методы родительского, либо он сам должен быть абстрактным.</a:t>
            </a:r>
          </a:p>
          <a:p>
            <a:r>
              <a:rPr lang="ru-RU" dirty="0" smtClean="0"/>
              <a:t>Абстрактный класс может быть абстрактным и в то же время не иметь ни одного абстрактного метода.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 – более «строгий» вариант абстрактного класса. Методы могут быть только абстрактными.</a:t>
            </a:r>
          </a:p>
          <a:p>
            <a:r>
              <a:rPr lang="ru-RU" dirty="0" smtClean="0"/>
              <a:t>Интерфейс задаёт только поведение, без реализации.</a:t>
            </a:r>
          </a:p>
          <a:p>
            <a:r>
              <a:rPr lang="ru-RU" dirty="0" smtClean="0"/>
              <a:t>Интерфейс может наследоваться от одного или нескольких интерфейсов.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Отличия абстрактного класса от интерфейса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Абстрактный класс может содержать какие-то реализованные методы, кроме абстрактных. В интерфейсе – все методы абстрактные.</a:t>
            </a:r>
          </a:p>
          <a:p>
            <a:r>
              <a:rPr lang="ru-RU" dirty="0" smtClean="0"/>
              <a:t>Абстрактный класс – это некое промежуточное звено между интерфейсом и реализацией.</a:t>
            </a:r>
          </a:p>
          <a:p>
            <a:r>
              <a:rPr lang="ru-RU" dirty="0" smtClean="0"/>
              <a:t>Интерфейс может наследоваться от множества интерфейсов, абстрактный класс- только от одного класса.</a:t>
            </a:r>
          </a:p>
          <a:p>
            <a:r>
              <a:rPr lang="ru-RU" dirty="0" smtClean="0"/>
              <a:t>Совет: если есть возможность – отказывайтесь от абстрактных классов в пользу интерфейсов.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1. Изменить классы </a:t>
            </a:r>
            <a:r>
              <a:rPr lang="en-US" dirty="0" smtClean="0"/>
              <a:t>Computer, Notebook, Toshiba, Asus, </a:t>
            </a:r>
            <a:r>
              <a:rPr lang="ru-RU" dirty="0" smtClean="0"/>
              <a:t>чтобы они стали абстрактными. Задать в них нужное поведение и реализовать в конкретных моделях.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2. Добавить ещё 2 абстрактных объекта и 2 объекта реализации в любые места в иерархии.</a:t>
            </a:r>
          </a:p>
          <a:p>
            <a:pPr>
              <a:buNone/>
            </a:pPr>
            <a:r>
              <a:rPr lang="ru-RU" dirty="0" smtClean="0"/>
              <a:t>	3.* Изменить классы </a:t>
            </a:r>
            <a:r>
              <a:rPr lang="en-US" dirty="0" smtClean="0"/>
              <a:t>Computer, Notebook, Toshiba, Asus, </a:t>
            </a:r>
            <a:r>
              <a:rPr lang="ru-RU" dirty="0" smtClean="0"/>
              <a:t>чтобы они стали интерфейсами. Задать в них нужное поведение и реализовать в конкретных моделях.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42910" y="1357298"/>
            <a:ext cx="2643206" cy="3286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Класс 1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715008" y="1357298"/>
            <a:ext cx="2643206" cy="3286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 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42976" y="1571612"/>
            <a:ext cx="164307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2976" y="2071678"/>
            <a:ext cx="164307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42976" y="2571744"/>
            <a:ext cx="164307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3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42910" y="1357298"/>
            <a:ext cx="2643206" cy="3286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Класс 1 (родительский)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715008" y="1357298"/>
            <a:ext cx="2643206" cy="3286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 2</a:t>
            </a:r>
          </a:p>
          <a:p>
            <a:pPr algn="ctr"/>
            <a:r>
              <a:rPr lang="ru-RU" dirty="0" smtClean="0"/>
              <a:t>(дочерний)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42976" y="1571612"/>
            <a:ext cx="164307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2976" y="2071678"/>
            <a:ext cx="164307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42976" y="2571744"/>
            <a:ext cx="164307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Метод3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5" idx="1"/>
            <a:endCxn id="4" idx="3"/>
          </p:cNvCxnSpPr>
          <p:nvPr/>
        </p:nvCxnSpPr>
        <p:spPr>
          <a:xfrm flipH="1">
            <a:off x="3286116" y="3000372"/>
            <a:ext cx="24288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86182" y="2643182"/>
            <a:ext cx="140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Наследуется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42910" y="1357298"/>
            <a:ext cx="2643206" cy="3643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Класс 1 (родительский)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715008" y="1357298"/>
            <a:ext cx="2643206" cy="3643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Класс 2</a:t>
            </a:r>
          </a:p>
          <a:p>
            <a:pPr algn="ctr"/>
            <a:r>
              <a:rPr lang="ru-RU" dirty="0" smtClean="0"/>
              <a:t>(дочерний)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42976" y="1571612"/>
            <a:ext cx="164307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2976" y="2071678"/>
            <a:ext cx="164307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42976" y="2571744"/>
            <a:ext cx="164307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5" idx="1"/>
            <a:endCxn id="4" idx="3"/>
          </p:cNvCxnSpPr>
          <p:nvPr/>
        </p:nvCxnSpPr>
        <p:spPr>
          <a:xfrm flipH="1">
            <a:off x="3286116" y="3178967"/>
            <a:ext cx="24288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86182" y="2786058"/>
            <a:ext cx="140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Наследуется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286512" y="1571612"/>
            <a:ext cx="1643074" cy="357190"/>
          </a:xfrm>
          <a:prstGeom prst="rect">
            <a:avLst/>
          </a:prstGeom>
          <a:ln w="28575" cmpd="sng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1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286512" y="2071678"/>
            <a:ext cx="1643074" cy="357190"/>
          </a:xfrm>
          <a:prstGeom prst="rect">
            <a:avLst/>
          </a:prstGeom>
          <a:ln w="28575" cmpd="sng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2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286512" y="2571744"/>
            <a:ext cx="1643074" cy="357190"/>
          </a:xfrm>
          <a:prstGeom prst="rect">
            <a:avLst/>
          </a:prstGeom>
          <a:ln w="28575" cmpd="sng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3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6" idx="3"/>
            <a:endCxn id="11" idx="1"/>
          </p:cNvCxnSpPr>
          <p:nvPr/>
        </p:nvCxnSpPr>
        <p:spPr>
          <a:xfrm>
            <a:off x="2786050" y="1750207"/>
            <a:ext cx="350046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12" idx="1"/>
          </p:cNvCxnSpPr>
          <p:nvPr/>
        </p:nvCxnSpPr>
        <p:spPr>
          <a:xfrm>
            <a:off x="2786050" y="2250273"/>
            <a:ext cx="350046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3"/>
            <a:endCxn id="13" idx="1"/>
          </p:cNvCxnSpPr>
          <p:nvPr/>
        </p:nvCxnSpPr>
        <p:spPr>
          <a:xfrm>
            <a:off x="2786050" y="2750339"/>
            <a:ext cx="350046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642910" y="428604"/>
            <a:ext cx="2643206" cy="485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dirty="0" smtClean="0"/>
              <a:t>Класс 1 (родительский)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715008" y="428604"/>
            <a:ext cx="2643206" cy="485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dirty="0" smtClean="0"/>
              <a:t>Класс 2</a:t>
            </a:r>
          </a:p>
          <a:p>
            <a:pPr algn="ctr"/>
            <a:r>
              <a:rPr lang="ru-RU" dirty="0" smtClean="0"/>
              <a:t>(дочерний)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142976" y="642918"/>
            <a:ext cx="164307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1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142976" y="1142984"/>
            <a:ext cx="164307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2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142976" y="1643050"/>
            <a:ext cx="164307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3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18" idx="1"/>
            <a:endCxn id="17" idx="3"/>
          </p:cNvCxnSpPr>
          <p:nvPr/>
        </p:nvCxnSpPr>
        <p:spPr>
          <a:xfrm flipH="1">
            <a:off x="3286116" y="2857496"/>
            <a:ext cx="24288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86182" y="2428868"/>
            <a:ext cx="140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Наследуется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286512" y="642918"/>
            <a:ext cx="1643074" cy="357190"/>
          </a:xfrm>
          <a:prstGeom prst="rect">
            <a:avLst/>
          </a:prstGeom>
          <a:ln w="28575" cmpd="sng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1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286512" y="1142984"/>
            <a:ext cx="1643074" cy="357190"/>
          </a:xfrm>
          <a:prstGeom prst="rect">
            <a:avLst/>
          </a:prstGeom>
          <a:ln w="28575" cmpd="sng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2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6286512" y="1643050"/>
            <a:ext cx="1643074" cy="357190"/>
          </a:xfrm>
          <a:prstGeom prst="rect">
            <a:avLst/>
          </a:prstGeom>
          <a:ln w="28575" cmpd="sng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3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9" idx="3"/>
            <a:endCxn id="24" idx="1"/>
          </p:cNvCxnSpPr>
          <p:nvPr/>
        </p:nvCxnSpPr>
        <p:spPr>
          <a:xfrm>
            <a:off x="2786050" y="821513"/>
            <a:ext cx="350046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0" idx="3"/>
            <a:endCxn id="25" idx="1"/>
          </p:cNvCxnSpPr>
          <p:nvPr/>
        </p:nvCxnSpPr>
        <p:spPr>
          <a:xfrm>
            <a:off x="2786050" y="1321579"/>
            <a:ext cx="350046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1" idx="3"/>
            <a:endCxn id="26" idx="1"/>
          </p:cNvCxnSpPr>
          <p:nvPr/>
        </p:nvCxnSpPr>
        <p:spPr>
          <a:xfrm>
            <a:off x="2786050" y="1821645"/>
            <a:ext cx="350046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286512" y="2143116"/>
            <a:ext cx="1643074" cy="35719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4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6286512" y="2643182"/>
            <a:ext cx="1643074" cy="35719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5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571604" y="6072206"/>
            <a:ext cx="2428892" cy="50006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Собственный метод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86314" y="6072206"/>
            <a:ext cx="2643206" cy="500066"/>
          </a:xfrm>
          <a:prstGeom prst="rect">
            <a:avLst/>
          </a:prstGeom>
          <a:ln w="28575" cmpd="sng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Унаследованный метод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42910" y="428604"/>
            <a:ext cx="2643206" cy="485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dirty="0" smtClean="0"/>
              <a:t>Класс 1 (родительский)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14876" y="428604"/>
            <a:ext cx="4214842" cy="485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dirty="0" smtClean="0"/>
              <a:t>Класс 2</a:t>
            </a:r>
          </a:p>
          <a:p>
            <a:pPr algn="ctr"/>
            <a:r>
              <a:rPr lang="ru-RU" dirty="0" smtClean="0"/>
              <a:t>(дочерний)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42976" y="642918"/>
            <a:ext cx="164307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2976" y="1285860"/>
            <a:ext cx="164307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42976" y="2000240"/>
            <a:ext cx="164307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5" idx="1"/>
            <a:endCxn id="4" idx="3"/>
          </p:cNvCxnSpPr>
          <p:nvPr/>
        </p:nvCxnSpPr>
        <p:spPr>
          <a:xfrm flipH="1">
            <a:off x="3286116" y="2857496"/>
            <a:ext cx="14287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7554" y="2428868"/>
            <a:ext cx="140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Наследуется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214942" y="642918"/>
            <a:ext cx="1285884" cy="500066"/>
          </a:xfrm>
          <a:prstGeom prst="rect">
            <a:avLst/>
          </a:prstGeom>
          <a:ln w="28575" cmpd="sng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1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214942" y="1285860"/>
            <a:ext cx="1285884" cy="500066"/>
          </a:xfrm>
          <a:prstGeom prst="rect">
            <a:avLst/>
          </a:prstGeom>
          <a:ln w="28575" cmpd="sng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2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214942" y="2000240"/>
            <a:ext cx="1285884" cy="357190"/>
          </a:xfrm>
          <a:prstGeom prst="rect">
            <a:avLst/>
          </a:prstGeom>
          <a:ln w="28575" cmpd="sng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3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6" idx="3"/>
            <a:endCxn id="11" idx="1"/>
          </p:cNvCxnSpPr>
          <p:nvPr/>
        </p:nvCxnSpPr>
        <p:spPr>
          <a:xfrm>
            <a:off x="2786050" y="892951"/>
            <a:ext cx="242889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12" idx="1"/>
          </p:cNvCxnSpPr>
          <p:nvPr/>
        </p:nvCxnSpPr>
        <p:spPr>
          <a:xfrm>
            <a:off x="2786050" y="1535893"/>
            <a:ext cx="242889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3"/>
            <a:endCxn id="13" idx="1"/>
          </p:cNvCxnSpPr>
          <p:nvPr/>
        </p:nvCxnSpPr>
        <p:spPr>
          <a:xfrm>
            <a:off x="2786050" y="2178835"/>
            <a:ext cx="242889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214942" y="2500306"/>
            <a:ext cx="1285884" cy="35719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4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214942" y="3000372"/>
            <a:ext cx="1285884" cy="35719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5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571604" y="6072206"/>
            <a:ext cx="2428892" cy="50006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Собственный метод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786314" y="6072206"/>
            <a:ext cx="2643206" cy="500066"/>
          </a:xfrm>
          <a:prstGeom prst="rect">
            <a:avLst/>
          </a:prstGeom>
          <a:ln w="28575" cmpd="sng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Унаследованный метод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786578" y="642918"/>
            <a:ext cx="185738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cmpd="sng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Переопределенный метод 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786578" y="1285860"/>
            <a:ext cx="185738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cmpd="sng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Переопределенный метод 2</a:t>
            </a:r>
          </a:p>
        </p:txBody>
      </p:sp>
      <p:cxnSp>
        <p:nvCxnSpPr>
          <p:cNvPr id="37" name="Прямая со стрелкой 36"/>
          <p:cNvCxnSpPr>
            <a:stCxn id="11" idx="3"/>
            <a:endCxn id="28" idx="1"/>
          </p:cNvCxnSpPr>
          <p:nvPr/>
        </p:nvCxnSpPr>
        <p:spPr>
          <a:xfrm>
            <a:off x="6500826" y="892951"/>
            <a:ext cx="28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2" idx="3"/>
            <a:endCxn id="29" idx="1"/>
          </p:cNvCxnSpPr>
          <p:nvPr/>
        </p:nvCxnSpPr>
        <p:spPr>
          <a:xfrm>
            <a:off x="6500826" y="1535893"/>
            <a:ext cx="28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142852"/>
            <a:ext cx="3214710" cy="59093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Iphone</a:t>
            </a:r>
          </a:p>
          <a:p>
            <a:endParaRPr lang="en-US" dirty="0"/>
          </a:p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Методы</a:t>
            </a: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Управлять касанием пальца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Звонить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СМС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Слушать музыку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Смотреть фильмы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Работать в интернете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Отображать информацию на экране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Фотографировать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Свойства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Размеры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 Материал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Вес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Дизайн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Процессор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Размеры камеры</a:t>
            </a:r>
          </a:p>
          <a:p>
            <a:pPr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9256" y="142852"/>
            <a:ext cx="3429024" cy="59093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Iphone</a:t>
            </a:r>
            <a:r>
              <a:rPr lang="ru-RU" b="1" dirty="0" smtClean="0">
                <a:solidFill>
                  <a:srgbClr val="92D050"/>
                </a:solidFill>
              </a:rPr>
              <a:t> 4</a:t>
            </a:r>
            <a:r>
              <a:rPr lang="en-US" b="1" dirty="0" smtClean="0">
                <a:solidFill>
                  <a:srgbClr val="92D050"/>
                </a:solidFill>
              </a:rPr>
              <a:t>S</a:t>
            </a:r>
          </a:p>
          <a:p>
            <a:endParaRPr lang="en-US" dirty="0"/>
          </a:p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Переопределённые методы</a:t>
            </a: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Управлять касанием пальца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Работать в интернете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Отображать информацию на экране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Фотографировать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Унаследованные методы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 Звонить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 СМС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 Слушать музыку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 Смотреть фильмы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Добавленные методы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 Поддержка сети </a:t>
            </a:r>
            <a:r>
              <a:rPr lang="en-US" dirty="0" smtClean="0">
                <a:solidFill>
                  <a:schemeClr val="bg1"/>
                </a:solidFill>
              </a:rPr>
              <a:t>3G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 Навигация </a:t>
            </a:r>
            <a:r>
              <a:rPr lang="en-US" dirty="0" smtClean="0">
                <a:solidFill>
                  <a:schemeClr val="bg1"/>
                </a:solidFill>
              </a:rPr>
              <a:t>GPS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 Распознавание речи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Siri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" name="Прямая со стрелкой 7"/>
          <p:cNvCxnSpPr>
            <a:stCxn id="7" idx="1"/>
            <a:endCxn id="6" idx="3"/>
          </p:cNvCxnSpPr>
          <p:nvPr/>
        </p:nvCxnSpPr>
        <p:spPr>
          <a:xfrm flipH="1">
            <a:off x="3500430" y="3097507"/>
            <a:ext cx="19288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14744" y="2643182"/>
            <a:ext cx="159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Повторное использование кода</a:t>
            </a:r>
          </a:p>
          <a:p>
            <a:r>
              <a:rPr lang="ru-RU" dirty="0" smtClean="0"/>
              <a:t>Расширение родительского класса</a:t>
            </a:r>
          </a:p>
          <a:p>
            <a:r>
              <a:rPr lang="ru-RU" dirty="0" smtClean="0"/>
              <a:t>Дочерний класс будет уметь всё, что умел родительский плюс добавляет что-то своё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766</Words>
  <Application>Microsoft Office PowerPoint</Application>
  <PresentationFormat>On-screen Show (4:3)</PresentationFormat>
  <Paragraphs>215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Тема Office</vt:lpstr>
      <vt:lpstr>Наследование и полиморфизм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Наследование</vt:lpstr>
      <vt:lpstr>PowerPoint Presentation</vt:lpstr>
      <vt:lpstr>Дочерний класс</vt:lpstr>
      <vt:lpstr>Наследование</vt:lpstr>
      <vt:lpstr>Наследование</vt:lpstr>
      <vt:lpstr>Композиция и наследование</vt:lpstr>
      <vt:lpstr>Композиция и наследование</vt:lpstr>
      <vt:lpstr>PowerPoint Presentation</vt:lpstr>
      <vt:lpstr>Ключевое слово final</vt:lpstr>
      <vt:lpstr>Полиморфизм</vt:lpstr>
      <vt:lpstr>Полиморфизм</vt:lpstr>
      <vt:lpstr>Задание</vt:lpstr>
      <vt:lpstr>Абстрактные классы и интерфейсы</vt:lpstr>
      <vt:lpstr>PowerPoint Presentation</vt:lpstr>
      <vt:lpstr>Абстрактные классы</vt:lpstr>
      <vt:lpstr>Интерфейс</vt:lpstr>
      <vt:lpstr>Отличия абстрактного класса от интерфейса</vt:lpstr>
      <vt:lpstr>Задание</vt:lpstr>
    </vt:vector>
  </TitlesOfParts>
  <Company>Krokoz™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Наследование</dc:title>
  <dc:creator>1</dc:creator>
  <cp:lastModifiedBy>Sukach, Igor</cp:lastModifiedBy>
  <cp:revision>40</cp:revision>
  <dcterms:created xsi:type="dcterms:W3CDTF">2016-11-29T21:23:29Z</dcterms:created>
  <dcterms:modified xsi:type="dcterms:W3CDTF">2017-02-24T08:47:36Z</dcterms:modified>
</cp:coreProperties>
</file>