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3" r:id="rId4"/>
    <p:sldId id="275" r:id="rId5"/>
    <p:sldId id="276" r:id="rId6"/>
    <p:sldId id="277" r:id="rId7"/>
    <p:sldId id="268" r:id="rId8"/>
    <p:sldId id="274" r:id="rId9"/>
    <p:sldId id="278" r:id="rId10"/>
    <p:sldId id="272" r:id="rId11"/>
    <p:sldId id="264"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1" autoAdjust="0"/>
    <p:restoredTop sz="94660"/>
  </p:normalViewPr>
  <p:slideViewPr>
    <p:cSldViewPr snapToGrid="0">
      <p:cViewPr varScale="1">
        <p:scale>
          <a:sx n="108" d="100"/>
          <a:sy n="108"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844395E-F673-49E0-9756-4DFF106F735D}" type="datetimeFigureOut">
              <a:rPr lang="ru-RU" smtClean="0"/>
              <a:t>18.12.2021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8982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18.12.2021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03285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18.12.2021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13525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18.12.2021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4511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844395E-F673-49E0-9756-4DFF106F735D}" type="datetimeFigureOut">
              <a:rPr lang="ru-RU" smtClean="0"/>
              <a:t>18.12.2021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7317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844395E-F673-49E0-9756-4DFF106F735D}" type="datetimeFigureOut">
              <a:rPr lang="ru-RU" smtClean="0"/>
              <a:t>18.12.2021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4758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844395E-F673-49E0-9756-4DFF106F735D}" type="datetimeFigureOut">
              <a:rPr lang="ru-RU" smtClean="0"/>
              <a:t>18.12.2021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354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844395E-F673-49E0-9756-4DFF106F735D}" type="datetimeFigureOut">
              <a:rPr lang="ru-RU" smtClean="0"/>
              <a:t>18.12.2021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5755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44395E-F673-49E0-9756-4DFF106F735D}" type="datetimeFigureOut">
              <a:rPr lang="ru-RU" smtClean="0"/>
              <a:t>18.12.2021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0308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18.12.2021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24805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18.12.2021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32269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4395E-F673-49E0-9756-4DFF106F735D}" type="datetimeFigureOut">
              <a:rPr lang="ru-RU" smtClean="0"/>
              <a:t>18.12.2021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74485-D1DC-47F0-83A5-CD645DD6EF6A}" type="slidenum">
              <a:rPr lang="ru-RU" smtClean="0"/>
              <a:t>‹#›</a:t>
            </a:fld>
            <a:endParaRPr lang="ru-RU"/>
          </a:p>
        </p:txBody>
      </p:sp>
    </p:spTree>
    <p:extLst>
      <p:ext uri="{BB962C8B-B14F-4D97-AF65-F5344CB8AC3E}">
        <p14:creationId xmlns:p14="http://schemas.microsoft.com/office/powerpoint/2010/main" val="4510168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п</a:t>
            </a:r>
          </a:p>
        </p:txBody>
      </p:sp>
      <p:sp>
        <p:nvSpPr>
          <p:cNvPr id="3" name="Подзаголовок 2"/>
          <p:cNvSpPr>
            <a:spLocks noGrp="1"/>
          </p:cNvSpPr>
          <p:nvPr>
            <p:ph type="subTitle" idx="1"/>
          </p:nvPr>
        </p:nvSpPr>
        <p:spPr>
          <a:xfrm>
            <a:off x="1524000" y="3602038"/>
            <a:ext cx="9144000" cy="3036154"/>
          </a:xfrm>
        </p:spPr>
        <p:txBody>
          <a:bodyPr>
            <a:normAutofit/>
          </a:bodyPr>
          <a:lstStyle/>
          <a:p>
            <a:r>
              <a:rPr lang="ru-RU" sz="1400" b="1" dirty="0">
                <a:latin typeface="Times New Roman" panose="02020603050405020304" pitchFamily="18" charset="0"/>
                <a:cs typeface="Times New Roman" panose="02020603050405020304" pitchFamily="18" charset="0"/>
              </a:rPr>
              <a:t>Институт информационных технологий (ИИТ)</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Кафедра практической и прикладной информатики (ППИ)</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ОТЧЕТ ПО ПРАКТИЧЕСКОЙ РАБОТЕ</a:t>
            </a:r>
            <a:endParaRPr lang="ru-RU" sz="14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по дисциплине «Моделирование бизнес-процессов»</a:t>
            </a:r>
          </a:p>
          <a:p>
            <a:r>
              <a:rPr lang="ru-RU" sz="1800" b="1" dirty="0">
                <a:latin typeface="Times New Roman" panose="02020603050405020304" pitchFamily="18" charset="0"/>
                <a:cs typeface="Times New Roman" panose="02020603050405020304" pitchFamily="18" charset="0"/>
              </a:rPr>
              <a:t>Практическая работа №</a:t>
            </a:r>
            <a:r>
              <a:rPr lang="en-US" sz="1800" b="1" dirty="0">
                <a:latin typeface="Times New Roman" panose="02020603050405020304" pitchFamily="18" charset="0"/>
                <a:cs typeface="Times New Roman" panose="02020603050405020304" pitchFamily="18" charset="0"/>
              </a:rPr>
              <a:t>30</a:t>
            </a:r>
            <a:endParaRPr lang="ru-RU" sz="18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Студент группы ИКБО-20-19 Московка Артём Александрович</a:t>
            </a:r>
          </a:p>
          <a:p>
            <a:r>
              <a:rPr lang="ru-RU" sz="1400" dirty="0">
                <a:latin typeface="Times New Roman" panose="02020603050405020304" pitchFamily="18" charset="0"/>
                <a:cs typeface="Times New Roman" panose="02020603050405020304" pitchFamily="18" charset="0"/>
              </a:rPr>
              <a:t>Преподаватель Исаев Ростислав Александрович</a:t>
            </a:r>
          </a:p>
          <a:p>
            <a:r>
              <a:rPr lang="ru-RU" sz="1400" dirty="0">
                <a:latin typeface="Times New Roman" panose="02020603050405020304" pitchFamily="18" charset="0"/>
                <a:cs typeface="Times New Roman" panose="02020603050405020304" pitchFamily="18" charset="0"/>
              </a:rPr>
              <a:t>Отчет представлен </a:t>
            </a:r>
            <a:r>
              <a:rPr lang="en-US" sz="1400" dirty="0">
                <a:latin typeface="Times New Roman" panose="02020603050405020304" pitchFamily="18" charset="0"/>
                <a:cs typeface="Times New Roman" panose="02020603050405020304" pitchFamily="18" charset="0"/>
              </a:rPr>
              <a:t>18</a:t>
            </a:r>
            <a:r>
              <a:rPr lang="ru-RU" sz="14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2</a:t>
            </a:r>
            <a:r>
              <a:rPr lang="ru-RU" sz="1400" dirty="0">
                <a:latin typeface="Times New Roman" panose="02020603050405020304" pitchFamily="18" charset="0"/>
                <a:cs typeface="Times New Roman" panose="02020603050405020304" pitchFamily="18" charset="0"/>
              </a:rPr>
              <a:t>.2021</a:t>
            </a:r>
          </a:p>
        </p:txBody>
      </p:sp>
      <p:pic>
        <p:nvPicPr>
          <p:cNvPr id="4" name="Рисунок 3"/>
          <p:cNvPicPr/>
          <p:nvPr/>
        </p:nvPicPr>
        <p:blipFill>
          <a:blip r:embed="rId2" cstate="print">
            <a:extLst>
              <a:ext uri="{28A0092B-C50C-407E-A947-70E740481C1C}">
                <a14:useLocalDpi xmlns:a14="http://schemas.microsoft.com/office/drawing/2010/main" val="0"/>
              </a:ext>
            </a:extLst>
          </a:blip>
          <a:stretch>
            <a:fillRect/>
          </a:stretch>
        </p:blipFill>
        <p:spPr>
          <a:xfrm>
            <a:off x="5316415" y="889240"/>
            <a:ext cx="1066800" cy="1066800"/>
          </a:xfrm>
          <a:prstGeom prst="rect">
            <a:avLst/>
          </a:prstGeom>
        </p:spPr>
      </p:pic>
      <p:graphicFrame>
        <p:nvGraphicFramePr>
          <p:cNvPr id="5" name="Таблица 4"/>
          <p:cNvGraphicFramePr>
            <a:graphicFrameLocks noGrp="1"/>
          </p:cNvGraphicFramePr>
          <p:nvPr>
            <p:extLst>
              <p:ext uri="{D42A27DB-BD31-4B8C-83A1-F6EECF244321}">
                <p14:modId xmlns:p14="http://schemas.microsoft.com/office/powerpoint/2010/main" val="2231301808"/>
              </p:ext>
            </p:extLst>
          </p:nvPr>
        </p:nvGraphicFramePr>
        <p:xfrm>
          <a:off x="767861" y="1958821"/>
          <a:ext cx="10515600" cy="1466787"/>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1532244920"/>
                    </a:ext>
                  </a:extLst>
                </a:gridCol>
              </a:tblGrid>
              <a:tr h="114300">
                <a:tc>
                  <a:txBody>
                    <a:bodyPr/>
                    <a:lstStyle/>
                    <a:p>
                      <a:pPr indent="-90170" algn="ctr">
                        <a:lnSpc>
                          <a:spcPct val="150000"/>
                        </a:lnSpc>
                        <a:spcBef>
                          <a:spcPts val="300"/>
                        </a:spcBef>
                        <a:spcAft>
                          <a:spcPts val="0"/>
                        </a:spcAft>
                      </a:pPr>
                      <a:endParaRPr lang="ru-RU" sz="1200" kern="100" cap="all">
                        <a:solidFill>
                          <a:schemeClr val="tx1"/>
                        </a:solidFill>
                        <a:effectLst/>
                      </a:endParaRPr>
                    </a:p>
                    <a:p>
                      <a:pPr algn="ctr">
                        <a:lnSpc>
                          <a:spcPct val="150000"/>
                        </a:lnSpc>
                        <a:spcBef>
                          <a:spcPts val="300"/>
                        </a:spcBef>
                        <a:spcAft>
                          <a:spcPts val="0"/>
                        </a:spcAft>
                      </a:pPr>
                      <a:r>
                        <a:rPr lang="ru-RU" sz="1200" kern="100" cap="all">
                          <a:solidFill>
                            <a:schemeClr val="tx1"/>
                          </a:solidFill>
                          <a:effectLst/>
                        </a:rPr>
                        <a:t>МИНОБРНАУКИ РОССИИ</a:t>
                      </a:r>
                      <a:endParaRPr lang="ru-RU" sz="1200" kern="10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2652250551"/>
                  </a:ext>
                </a:extLst>
              </a:tr>
              <a:tr h="899795">
                <a:tc>
                  <a:txBody>
                    <a:bodyPr/>
                    <a:lstStyle/>
                    <a:p>
                      <a:pPr algn="ctr">
                        <a:lnSpc>
                          <a:spcPct val="90000"/>
                        </a:lnSpc>
                        <a:spcAft>
                          <a:spcPts val="700"/>
                        </a:spcAft>
                      </a:pPr>
                      <a:r>
                        <a:rPr lang="ru-RU" sz="1200" kern="100" dirty="0">
                          <a:solidFill>
                            <a:schemeClr val="tx1"/>
                          </a:solidFill>
                          <a:effectLst/>
                        </a:rPr>
                        <a:t>Федеральное государственное бюджетное образовательное учреждение</a:t>
                      </a:r>
                      <a:br>
                        <a:rPr lang="ru-RU" sz="1200" kern="100" dirty="0">
                          <a:solidFill>
                            <a:schemeClr val="tx1"/>
                          </a:solidFill>
                          <a:effectLst/>
                        </a:rPr>
                      </a:br>
                      <a:r>
                        <a:rPr lang="ru-RU" sz="1200" kern="100" dirty="0">
                          <a:solidFill>
                            <a:schemeClr val="tx1"/>
                          </a:solidFill>
                          <a:effectLst/>
                        </a:rPr>
                        <a:t>высшего образования</a:t>
                      </a:r>
                      <a:br>
                        <a:rPr lang="ru-RU" sz="1200" kern="100" dirty="0">
                          <a:solidFill>
                            <a:schemeClr val="tx1"/>
                          </a:solidFill>
                          <a:effectLst/>
                        </a:rPr>
                      </a:br>
                      <a:r>
                        <a:rPr lang="ru-RU" sz="1200" kern="100" dirty="0">
                          <a:solidFill>
                            <a:schemeClr val="tx1"/>
                          </a:solidFill>
                          <a:effectLst/>
                        </a:rPr>
                        <a:t>«МИРЭА </a:t>
                      </a:r>
                      <a:r>
                        <a:rPr lang="ru-RU" sz="1200" kern="100" dirty="0">
                          <a:solidFill>
                            <a:schemeClr val="tx1"/>
                          </a:solidFill>
                          <a:effectLst/>
                          <a:sym typeface="Symbol" panose="05050102010706020507" pitchFamily="18" charset="2"/>
                        </a:rPr>
                        <a:t></a:t>
                      </a:r>
                      <a:r>
                        <a:rPr lang="ru-RU" sz="1200" kern="100" dirty="0">
                          <a:solidFill>
                            <a:schemeClr val="tx1"/>
                          </a:solidFill>
                          <a:effectLst/>
                        </a:rPr>
                        <a:t> Российский технологический университет»</a:t>
                      </a:r>
                    </a:p>
                    <a:p>
                      <a:pPr algn="ctr">
                        <a:lnSpc>
                          <a:spcPct val="150000"/>
                        </a:lnSpc>
                        <a:spcAft>
                          <a:spcPts val="0"/>
                        </a:spcAft>
                      </a:pPr>
                      <a:r>
                        <a:rPr lang="ru-RU" sz="1600" kern="100" dirty="0">
                          <a:solidFill>
                            <a:schemeClr val="tx1"/>
                          </a:solidFill>
                          <a:effectLst/>
                        </a:rPr>
                        <a:t> РТУ МИРЭА </a:t>
                      </a:r>
                      <a:endParaRPr lang="ru-RU" sz="1200" kern="100" dirty="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481159390"/>
                  </a:ext>
                </a:extLst>
              </a:tr>
            </a:tbl>
          </a:graphicData>
        </a:graphic>
      </p:graphicFrame>
      <p:cxnSp>
        <p:nvCxnSpPr>
          <p:cNvPr id="7" name="Прямая соединительная линия 6"/>
          <p:cNvCxnSpPr>
            <a:cxnSpLocks noChangeShapeType="1"/>
          </p:cNvCxnSpPr>
          <p:nvPr/>
        </p:nvCxnSpPr>
        <p:spPr bwMode="auto">
          <a:xfrm flipV="1">
            <a:off x="3295650" y="3515525"/>
            <a:ext cx="5600700" cy="1587"/>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625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4724400" y="499972"/>
            <a:ext cx="6940858" cy="1472157"/>
          </a:xfrm>
        </p:spPr>
        <p:txBody>
          <a:bodyPr>
            <a:normAutofit fontScale="90000"/>
          </a:bodyPr>
          <a:lstStyle/>
          <a:p>
            <a:pPr algn="ctr"/>
            <a:r>
              <a:rPr lang="ru-RU" b="1" dirty="0"/>
              <a:t>Диаграмма декомпозиции подпроцесса «Заключение договора»</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5689107" y="2967335"/>
            <a:ext cx="5011444" cy="923330"/>
          </a:xfrm>
          <a:prstGeom prst="rect">
            <a:avLst/>
          </a:prstGeom>
          <a:noFill/>
        </p:spPr>
        <p:txBody>
          <a:bodyPr wrap="square" rtlCol="0">
            <a:spAutoFit/>
          </a:bodyPr>
          <a:lstStyle/>
          <a:p>
            <a:pPr algn="ctr"/>
            <a:r>
              <a:rPr lang="ru-RU" dirty="0"/>
              <a:t>Рисунок 2 – Скриншот диаграммы декомпозиции подпроцесса «Заключение договора»</a:t>
            </a:r>
          </a:p>
        </p:txBody>
      </p:sp>
      <p:pic>
        <p:nvPicPr>
          <p:cNvPr id="6" name="Объект 5">
            <a:extLst>
              <a:ext uri="{FF2B5EF4-FFF2-40B4-BE49-F238E27FC236}">
                <a16:creationId xmlns:a16="http://schemas.microsoft.com/office/drawing/2014/main" id="{4DD76D8E-D84E-4FF2-A889-38B8727E8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754" y="591790"/>
            <a:ext cx="1215246" cy="5674419"/>
          </a:xfrm>
          <a:ln>
            <a:solidFill>
              <a:schemeClr val="tx1"/>
            </a:solidFill>
          </a:ln>
        </p:spPr>
      </p:pic>
    </p:spTree>
    <p:extLst>
      <p:ext uri="{BB962C8B-B14F-4D97-AF65-F5344CB8AC3E}">
        <p14:creationId xmlns:p14="http://schemas.microsoft.com/office/powerpoint/2010/main" val="94722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66218"/>
            <a:ext cx="10515600" cy="1325563"/>
          </a:xfrm>
        </p:spPr>
        <p:txBody>
          <a:bodyPr/>
          <a:lstStyle/>
          <a:p>
            <a:pPr algn="ctr"/>
            <a:r>
              <a:rPr lang="ru-RU" b="1" dirty="0"/>
              <a:t>Спасибо за внимание</a:t>
            </a:r>
          </a:p>
        </p:txBody>
      </p:sp>
    </p:spTree>
    <p:extLst>
      <p:ext uri="{BB962C8B-B14F-4D97-AF65-F5344CB8AC3E}">
        <p14:creationId xmlns:p14="http://schemas.microsoft.com/office/powerpoint/2010/main" val="70041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a:extLst>
              <a:ext uri="{FF2B5EF4-FFF2-40B4-BE49-F238E27FC236}">
                <a16:creationId xmlns:a16="http://schemas.microsoft.com/office/drawing/2014/main" id="{C32EA2DB-B379-431E-8DE6-429A06A00528}"/>
              </a:ext>
            </a:extLst>
          </p:cNvPr>
          <p:cNvSpPr>
            <a:spLocks noGrp="1"/>
          </p:cNvSpPr>
          <p:nvPr>
            <p:ph idx="1"/>
          </p:nvPr>
        </p:nvSpPr>
        <p:spPr>
          <a:xfrm>
            <a:off x="1281112" y="509970"/>
            <a:ext cx="7967663" cy="819151"/>
          </a:xfrm>
        </p:spPr>
        <p:txBody>
          <a:bodyPr>
            <a:normAutofit/>
          </a:bodyPr>
          <a:lstStyle/>
          <a:p>
            <a:pPr marL="0" indent="0">
              <a:buNone/>
            </a:pPr>
            <a:r>
              <a:rPr lang="ru-RU" sz="4400" b="1" dirty="0">
                <a:latin typeface="+mj-lt"/>
                <a:cs typeface="Times New Roman" panose="02020603050405020304" pitchFamily="18" charset="0"/>
              </a:rPr>
              <a:t>Индивидуальный вариант</a:t>
            </a:r>
          </a:p>
        </p:txBody>
      </p:sp>
      <p:sp>
        <p:nvSpPr>
          <p:cNvPr id="3" name="TextBox 2">
            <a:extLst>
              <a:ext uri="{FF2B5EF4-FFF2-40B4-BE49-F238E27FC236}">
                <a16:creationId xmlns:a16="http://schemas.microsoft.com/office/drawing/2014/main" id="{8A64504D-AB7B-46FB-BA88-AB6AAD6AE0D9}"/>
              </a:ext>
            </a:extLst>
          </p:cNvPr>
          <p:cNvSpPr txBox="1"/>
          <p:nvPr/>
        </p:nvSpPr>
        <p:spPr>
          <a:xfrm>
            <a:off x="1281112" y="1329121"/>
            <a:ext cx="10257745" cy="4401205"/>
          </a:xfrm>
          <a:prstGeom prst="rect">
            <a:avLst/>
          </a:prstGeom>
          <a:noFill/>
        </p:spPr>
        <p:txBody>
          <a:bodyPr wrap="square" rtlCol="0">
            <a:spAutoFit/>
          </a:bodyPr>
          <a:lstStyle/>
          <a:p>
            <a:pPr algn="just"/>
            <a:r>
              <a:rPr lang="ru-RU" sz="2800" b="1" dirty="0"/>
              <a:t>Цель занятия:</a:t>
            </a:r>
            <a:r>
              <a:rPr lang="en-US" sz="2800" b="1" dirty="0"/>
              <a:t> </a:t>
            </a:r>
            <a:r>
              <a:rPr lang="ru-RU" sz="2800" dirty="0"/>
              <a:t>проверить способность осуществлять моделирование бизнес-процесса путем текстового, табличного и графического представления.</a:t>
            </a:r>
          </a:p>
          <a:p>
            <a:pPr algn="just"/>
            <a:endParaRPr lang="ru-RU" sz="2800" dirty="0"/>
          </a:p>
          <a:p>
            <a:pPr algn="just"/>
            <a:r>
              <a:rPr lang="ru-RU" sz="2800" b="1" dirty="0"/>
              <a:t>Выбранная нотация графического представления: </a:t>
            </a:r>
            <a:r>
              <a:rPr lang="en-US" sz="2800" dirty="0"/>
              <a:t>WFD-</a:t>
            </a:r>
            <a:r>
              <a:rPr lang="ru-RU" sz="2800" dirty="0"/>
              <a:t>диаграмма.</a:t>
            </a:r>
          </a:p>
          <a:p>
            <a:pPr algn="just"/>
            <a:endParaRPr lang="ru-RU" sz="2800" b="1" dirty="0"/>
          </a:p>
          <a:p>
            <a:pPr algn="just"/>
            <a:r>
              <a:rPr lang="ru-RU" sz="2800" b="1" dirty="0"/>
              <a:t>Выбранный вариант: </a:t>
            </a:r>
          </a:p>
          <a:p>
            <a:pPr algn="just"/>
            <a:r>
              <a:rPr lang="ru-RU" sz="2800" dirty="0"/>
              <a:t>«Оформление ипотечного кредита» со стороны оформления документации.</a:t>
            </a:r>
          </a:p>
        </p:txBody>
      </p:sp>
    </p:spTree>
    <p:extLst>
      <p:ext uri="{BB962C8B-B14F-4D97-AF65-F5344CB8AC3E}">
        <p14:creationId xmlns:p14="http://schemas.microsoft.com/office/powerpoint/2010/main" val="42342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629BED-6239-4FDA-BB4C-84A70908FBF5}"/>
              </a:ext>
            </a:extLst>
          </p:cNvPr>
          <p:cNvSpPr>
            <a:spLocks noGrp="1"/>
          </p:cNvSpPr>
          <p:nvPr>
            <p:ph type="title"/>
          </p:nvPr>
        </p:nvSpPr>
        <p:spPr>
          <a:xfrm>
            <a:off x="838200" y="74393"/>
            <a:ext cx="10515600" cy="1325563"/>
          </a:xfrm>
        </p:spPr>
        <p:txBody>
          <a:bodyPr/>
          <a:lstStyle/>
          <a:p>
            <a:r>
              <a:rPr lang="ru-RU" b="1" dirty="0"/>
              <a:t>Текстовое описание основного процесса</a:t>
            </a:r>
            <a:endParaRPr lang="en-US" dirty="0"/>
          </a:p>
        </p:txBody>
      </p:sp>
      <p:sp>
        <p:nvSpPr>
          <p:cNvPr id="3" name="Объект 2">
            <a:extLst>
              <a:ext uri="{FF2B5EF4-FFF2-40B4-BE49-F238E27FC236}">
                <a16:creationId xmlns:a16="http://schemas.microsoft.com/office/drawing/2014/main" id="{14E8A08E-FC48-4FFF-AE50-55C9474F6E6D}"/>
              </a:ext>
            </a:extLst>
          </p:cNvPr>
          <p:cNvSpPr>
            <a:spLocks noGrp="1"/>
          </p:cNvSpPr>
          <p:nvPr>
            <p:ph idx="1"/>
          </p:nvPr>
        </p:nvSpPr>
        <p:spPr>
          <a:xfrm>
            <a:off x="838200" y="1258065"/>
            <a:ext cx="10515600" cy="5383651"/>
          </a:xfrm>
        </p:spPr>
        <p:txBody>
          <a:bodyPr>
            <a:noAutofit/>
          </a:bodyPr>
          <a:lstStyle/>
          <a:p>
            <a:pPr marL="0" indent="0" algn="just">
              <a:buNone/>
            </a:pPr>
            <a:r>
              <a:rPr lang="ru-RU" sz="2700" dirty="0"/>
              <a:t>Процесс начинается с подачи заявки с пакетом документов на оформление ипотечного кредита клиентом, на что уходит не более 3 дней, затем персональный менеджер проверяет кредитную историю в БКИ: в случае плохой кредитной истории клиенту предлагается проверить КИ на несоответствия, если неисправности устранены, происходит повторная подача документов, либо же клиенту отказывают в оформлении кредита; в случае хорошей кредитной истории запрос на выдачу кредита одобряется, после чего происходит заказ отчета об оценке стоимости квартиры, после чего заполняются документы на страхование, затем последующее получение заключения страховой компании. После выполнения всех предыдущих пунктов происходит подписание документов, регистрация сделки купли-продажи в «Росреестре» и страхование приобретаемой квартиры. Наконец, Заёмщик получает кредит.</a:t>
            </a:r>
            <a:endParaRPr lang="en-US" sz="2700" dirty="0"/>
          </a:p>
        </p:txBody>
      </p:sp>
    </p:spTree>
    <p:extLst>
      <p:ext uri="{BB962C8B-B14F-4D97-AF65-F5344CB8AC3E}">
        <p14:creationId xmlns:p14="http://schemas.microsoft.com/office/powerpoint/2010/main" val="163416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8F2F6-8CF8-4FEE-921C-178E517A9585}"/>
              </a:ext>
            </a:extLst>
          </p:cNvPr>
          <p:cNvSpPr>
            <a:spLocks noGrp="1"/>
          </p:cNvSpPr>
          <p:nvPr>
            <p:ph type="title"/>
          </p:nvPr>
        </p:nvSpPr>
        <p:spPr>
          <a:xfrm>
            <a:off x="838199" y="114300"/>
            <a:ext cx="10515600" cy="1325563"/>
          </a:xfrm>
        </p:spPr>
        <p:txBody>
          <a:bodyPr/>
          <a:lstStyle/>
          <a:p>
            <a:r>
              <a:rPr lang="ru-RU" b="1" dirty="0"/>
              <a:t>Табличное описание процесса «Оформление ипотечного кредита»</a:t>
            </a:r>
            <a:endParaRPr lang="en-US" b="1" dirty="0"/>
          </a:p>
        </p:txBody>
      </p:sp>
      <p:graphicFrame>
        <p:nvGraphicFramePr>
          <p:cNvPr id="6" name="Таблица 5">
            <a:extLst>
              <a:ext uri="{FF2B5EF4-FFF2-40B4-BE49-F238E27FC236}">
                <a16:creationId xmlns:a16="http://schemas.microsoft.com/office/drawing/2014/main" id="{62E9CA54-11E6-44EC-A71E-EB07D9BB751F}"/>
              </a:ext>
            </a:extLst>
          </p:cNvPr>
          <p:cNvGraphicFramePr>
            <a:graphicFrameLocks noGrp="1"/>
          </p:cNvGraphicFramePr>
          <p:nvPr>
            <p:extLst>
              <p:ext uri="{D42A27DB-BD31-4B8C-83A1-F6EECF244321}">
                <p14:modId xmlns:p14="http://schemas.microsoft.com/office/powerpoint/2010/main" val="2619784020"/>
              </p:ext>
            </p:extLst>
          </p:nvPr>
        </p:nvGraphicFramePr>
        <p:xfrm>
          <a:off x="660399" y="1550353"/>
          <a:ext cx="10871200" cy="4846320"/>
        </p:xfrm>
        <a:graphic>
          <a:graphicData uri="http://schemas.openxmlformats.org/drawingml/2006/table">
            <a:tbl>
              <a:tblPr firstRow="1" bandRow="1">
                <a:tableStyleId>{5C22544A-7EE6-4342-B048-85BDC9FD1C3A}</a:tableStyleId>
              </a:tblPr>
              <a:tblGrid>
                <a:gridCol w="2174240">
                  <a:extLst>
                    <a:ext uri="{9D8B030D-6E8A-4147-A177-3AD203B41FA5}">
                      <a16:colId xmlns:a16="http://schemas.microsoft.com/office/drawing/2014/main" val="4281681286"/>
                    </a:ext>
                  </a:extLst>
                </a:gridCol>
                <a:gridCol w="2174240">
                  <a:extLst>
                    <a:ext uri="{9D8B030D-6E8A-4147-A177-3AD203B41FA5}">
                      <a16:colId xmlns:a16="http://schemas.microsoft.com/office/drawing/2014/main" val="980953309"/>
                    </a:ext>
                  </a:extLst>
                </a:gridCol>
                <a:gridCol w="2174240">
                  <a:extLst>
                    <a:ext uri="{9D8B030D-6E8A-4147-A177-3AD203B41FA5}">
                      <a16:colId xmlns:a16="http://schemas.microsoft.com/office/drawing/2014/main" val="2575372828"/>
                    </a:ext>
                  </a:extLst>
                </a:gridCol>
                <a:gridCol w="2174240">
                  <a:extLst>
                    <a:ext uri="{9D8B030D-6E8A-4147-A177-3AD203B41FA5}">
                      <a16:colId xmlns:a16="http://schemas.microsoft.com/office/drawing/2014/main" val="3375061971"/>
                    </a:ext>
                  </a:extLst>
                </a:gridCol>
                <a:gridCol w="2174240">
                  <a:extLst>
                    <a:ext uri="{9D8B030D-6E8A-4147-A177-3AD203B41FA5}">
                      <a16:colId xmlns:a16="http://schemas.microsoft.com/office/drawing/2014/main" val="560222743"/>
                    </a:ext>
                  </a:extLst>
                </a:gridCol>
              </a:tblGrid>
              <a:tr h="562228">
                <a:tc>
                  <a:txBody>
                    <a:bodyPr/>
                    <a:lstStyle/>
                    <a:p>
                      <a:pPr algn="ctr"/>
                      <a:r>
                        <a:rPr lang="ru-RU" dirty="0"/>
                        <a:t>Наименование операции</a:t>
                      </a:r>
                      <a:endParaRPr lang="en-US" dirty="0"/>
                    </a:p>
                  </a:txBody>
                  <a:tcPr/>
                </a:tc>
                <a:tc>
                  <a:txBody>
                    <a:bodyPr/>
                    <a:lstStyle/>
                    <a:p>
                      <a:pPr algn="ctr"/>
                      <a:r>
                        <a:rPr lang="ru-RU" dirty="0"/>
                        <a:t>Исполнитель</a:t>
                      </a:r>
                      <a:endParaRPr lang="en-US" dirty="0"/>
                    </a:p>
                  </a:txBody>
                  <a:tcPr/>
                </a:tc>
                <a:tc>
                  <a:txBody>
                    <a:bodyPr/>
                    <a:lstStyle/>
                    <a:p>
                      <a:pPr algn="ctr"/>
                      <a:r>
                        <a:rPr lang="ru-RU" dirty="0"/>
                        <a:t>Входящие документы</a:t>
                      </a:r>
                      <a:endParaRPr lang="en-US" dirty="0"/>
                    </a:p>
                  </a:txBody>
                  <a:tcPr/>
                </a:tc>
                <a:tc>
                  <a:txBody>
                    <a:bodyPr/>
                    <a:lstStyle/>
                    <a:p>
                      <a:pPr algn="ctr"/>
                      <a:r>
                        <a:rPr lang="ru-RU" dirty="0"/>
                        <a:t>Исходящие документы</a:t>
                      </a:r>
                      <a:endParaRPr lang="en-US" dirty="0"/>
                    </a:p>
                  </a:txBody>
                  <a:tcPr/>
                </a:tc>
                <a:tc>
                  <a:txBody>
                    <a:bodyPr/>
                    <a:lstStyle/>
                    <a:p>
                      <a:pPr algn="ctr"/>
                      <a:r>
                        <a:rPr lang="ru-RU" dirty="0"/>
                        <a:t>Срок выполнения</a:t>
                      </a:r>
                      <a:endParaRPr lang="en-US" dirty="0"/>
                    </a:p>
                  </a:txBody>
                  <a:tcPr/>
                </a:tc>
                <a:extLst>
                  <a:ext uri="{0D108BD9-81ED-4DB2-BD59-A6C34878D82A}">
                    <a16:rowId xmlns:a16="http://schemas.microsoft.com/office/drawing/2014/main" val="772792516"/>
                  </a:ext>
                </a:extLst>
              </a:tr>
              <a:tr h="902472">
                <a:tc>
                  <a:txBody>
                    <a:bodyPr/>
                    <a:lstStyle/>
                    <a:p>
                      <a:pPr algn="ctr"/>
                      <a:r>
                        <a:rPr lang="ru-RU" dirty="0"/>
                        <a:t>Подача заявки на оформление ипотечного кредита</a:t>
                      </a:r>
                      <a:endParaRPr lang="en-US" dirty="0"/>
                    </a:p>
                  </a:txBody>
                  <a:tcPr/>
                </a:tc>
                <a:tc>
                  <a:txBody>
                    <a:bodyPr/>
                    <a:lstStyle/>
                    <a:p>
                      <a:pPr algn="ctr"/>
                      <a:r>
                        <a:rPr lang="ru-RU" dirty="0"/>
                        <a:t>Заемщик</a:t>
                      </a:r>
                      <a:endParaRPr lang="en-US" dirty="0"/>
                    </a:p>
                  </a:txBody>
                  <a:tcPr/>
                </a:tc>
                <a:tc>
                  <a:txBody>
                    <a:bodyPr/>
                    <a:lstStyle/>
                    <a:p>
                      <a:pPr algn="ctr"/>
                      <a:r>
                        <a:rPr lang="ru-RU" dirty="0"/>
                        <a:t>Пакет документов на оформление ипотечного кредита</a:t>
                      </a:r>
                      <a:endParaRPr lang="en-US" dirty="0"/>
                    </a:p>
                  </a:txBody>
                  <a:tcPr/>
                </a:tc>
                <a:tc>
                  <a:txBody>
                    <a:bodyPr/>
                    <a:lstStyle/>
                    <a:p>
                      <a:pPr algn="ctr"/>
                      <a:r>
                        <a:rPr lang="ru-RU" dirty="0"/>
                        <a:t>Отсутствуют</a:t>
                      </a:r>
                      <a:endParaRPr lang="en-US" dirty="0"/>
                    </a:p>
                  </a:txBody>
                  <a:tcPr/>
                </a:tc>
                <a:tc>
                  <a:txBody>
                    <a:bodyPr/>
                    <a:lstStyle/>
                    <a:p>
                      <a:pPr algn="ctr"/>
                      <a:r>
                        <a:rPr lang="ru-RU" dirty="0"/>
                        <a:t>Не более 3 рабочих дней</a:t>
                      </a:r>
                      <a:endParaRPr lang="en-US" dirty="0"/>
                    </a:p>
                  </a:txBody>
                  <a:tcPr/>
                </a:tc>
                <a:extLst>
                  <a:ext uri="{0D108BD9-81ED-4DB2-BD59-A6C34878D82A}">
                    <a16:rowId xmlns:a16="http://schemas.microsoft.com/office/drawing/2014/main" val="4060291146"/>
                  </a:ext>
                </a:extLst>
              </a:tr>
              <a:tr h="321273">
                <a:tc>
                  <a:txBody>
                    <a:bodyPr/>
                    <a:lstStyle/>
                    <a:p>
                      <a:pPr algn="ctr"/>
                      <a:r>
                        <a:rPr lang="ru-RU" dirty="0"/>
                        <a:t>Проверка кредитной истории клиента в БКИ</a:t>
                      </a:r>
                      <a:endParaRPr lang="en-US" dirty="0"/>
                    </a:p>
                  </a:txBody>
                  <a:tcPr/>
                </a:tc>
                <a:tc>
                  <a:txBody>
                    <a:bodyPr/>
                    <a:lstStyle/>
                    <a:p>
                      <a:pPr algn="ctr"/>
                      <a:r>
                        <a:rPr lang="ru-RU" dirty="0"/>
                        <a:t>Персональный  менеджер по кредитам</a:t>
                      </a:r>
                      <a:endParaRPr lang="en-US" dirty="0"/>
                    </a:p>
                  </a:txBody>
                  <a:tcPr/>
                </a:tc>
                <a:tc>
                  <a:txBody>
                    <a:bodyPr/>
                    <a:lstStyle/>
                    <a:p>
                      <a:pPr algn="ctr"/>
                      <a:r>
                        <a:rPr lang="ru-RU" dirty="0"/>
                        <a:t>Заявка на оформление ипотечного кредита</a:t>
                      </a:r>
                      <a:endParaRPr lang="en-US" dirty="0"/>
                    </a:p>
                  </a:txBody>
                  <a:tcPr/>
                </a:tc>
                <a:tc>
                  <a:txBody>
                    <a:bodyPr/>
                    <a:lstStyle/>
                    <a:p>
                      <a:pPr algn="ctr"/>
                      <a:r>
                        <a:rPr lang="ru-RU" dirty="0"/>
                        <a:t>Решение о выдаче ипотечного кредита</a:t>
                      </a:r>
                      <a:endParaRPr lang="en-US" dirty="0"/>
                    </a:p>
                  </a:txBody>
                  <a:tcPr/>
                </a:tc>
                <a:tc>
                  <a:txBody>
                    <a:bodyPr/>
                    <a:lstStyle/>
                    <a:p>
                      <a:pPr algn="ctr"/>
                      <a:r>
                        <a:rPr lang="ru-RU" dirty="0"/>
                        <a:t>Отсутствует</a:t>
                      </a:r>
                      <a:endParaRPr lang="en-US" dirty="0"/>
                    </a:p>
                  </a:txBody>
                  <a:tcPr/>
                </a:tc>
                <a:extLst>
                  <a:ext uri="{0D108BD9-81ED-4DB2-BD59-A6C34878D82A}">
                    <a16:rowId xmlns:a16="http://schemas.microsoft.com/office/drawing/2014/main" val="2173272949"/>
                  </a:ext>
                </a:extLst>
              </a:tr>
              <a:tr h="321273">
                <a:tc>
                  <a:txBody>
                    <a:bodyPr/>
                    <a:lstStyle/>
                    <a:p>
                      <a:pPr algn="ctr"/>
                      <a:r>
                        <a:rPr lang="ru-RU" dirty="0"/>
                        <a:t>Предложение клиенту проверить кредитную историю на наличие несоответствий</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a:t>
                      </a:r>
                      <a:endParaRPr lang="en-US" dirty="0"/>
                    </a:p>
                  </a:txBody>
                  <a:tcPr/>
                </a:tc>
                <a:tc>
                  <a:txBody>
                    <a:bodyPr/>
                    <a:lstStyle/>
                    <a:p>
                      <a:pPr algn="ctr"/>
                      <a:r>
                        <a:rPr lang="ru-RU" dirty="0"/>
                        <a:t>Справка о кредитной истории клиента из БКИ</a:t>
                      </a:r>
                      <a:endParaRPr lang="en-US" dirty="0"/>
                    </a:p>
                  </a:txBody>
                  <a:tcPr/>
                </a:tc>
                <a:tc>
                  <a:txBody>
                    <a:bodyPr/>
                    <a:lstStyle/>
                    <a:p>
                      <a:pPr algn="ctr"/>
                      <a:r>
                        <a:rPr lang="ru-RU" dirty="0"/>
                        <a:t>Отсутствуют</a:t>
                      </a:r>
                      <a:endParaRPr lang="en-US" dirty="0"/>
                    </a:p>
                  </a:txBody>
                  <a:tcPr/>
                </a:tc>
                <a:tc>
                  <a:txBody>
                    <a:bodyPr/>
                    <a:lstStyle/>
                    <a:p>
                      <a:pPr algn="ctr"/>
                      <a:r>
                        <a:rPr lang="ru-RU" dirty="0"/>
                        <a:t>Не более 4 рабочих дней</a:t>
                      </a:r>
                      <a:endParaRPr lang="en-US" dirty="0"/>
                    </a:p>
                  </a:txBody>
                  <a:tcPr/>
                </a:tc>
                <a:extLst>
                  <a:ext uri="{0D108BD9-81ED-4DB2-BD59-A6C34878D82A}">
                    <a16:rowId xmlns:a16="http://schemas.microsoft.com/office/drawing/2014/main" val="4095199544"/>
                  </a:ext>
                </a:extLst>
              </a:tr>
              <a:tr h="321273">
                <a:tc>
                  <a:txBody>
                    <a:bodyPr/>
                    <a:lstStyle/>
                    <a:p>
                      <a:pPr algn="ctr"/>
                      <a:r>
                        <a:rPr lang="ru-RU" dirty="0"/>
                        <a:t>Отказ клиенту в оформлении ипотечного кредита</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a:t>
                      </a:r>
                      <a:endParaRPr lang="en-US" dirty="0"/>
                    </a:p>
                  </a:txBody>
                  <a:tcPr/>
                </a:tc>
                <a:tc>
                  <a:txBody>
                    <a:bodyPr/>
                    <a:lstStyle/>
                    <a:p>
                      <a:pPr algn="ctr"/>
                      <a:r>
                        <a:rPr lang="ru-RU" dirty="0"/>
                        <a:t>Отсутствуют</a:t>
                      </a:r>
                      <a:endParaRPr lang="en-US" dirty="0"/>
                    </a:p>
                  </a:txBody>
                  <a:tcPr/>
                </a:tc>
                <a:tc>
                  <a:txBody>
                    <a:bodyPr/>
                    <a:lstStyle/>
                    <a:p>
                      <a:pPr algn="ctr"/>
                      <a:r>
                        <a:rPr lang="ru-RU" dirty="0"/>
                        <a:t>Отсутствуют</a:t>
                      </a:r>
                      <a:endParaRPr lang="en-US" dirty="0"/>
                    </a:p>
                  </a:txBody>
                  <a:tcPr/>
                </a:tc>
                <a:tc>
                  <a:txBody>
                    <a:bodyPr/>
                    <a:lstStyle/>
                    <a:p>
                      <a:pPr algn="ctr"/>
                      <a:r>
                        <a:rPr lang="ru-RU" dirty="0"/>
                        <a:t>Отсутствует</a:t>
                      </a:r>
                      <a:endParaRPr lang="en-US" dirty="0"/>
                    </a:p>
                  </a:txBody>
                  <a:tcPr/>
                </a:tc>
                <a:extLst>
                  <a:ext uri="{0D108BD9-81ED-4DB2-BD59-A6C34878D82A}">
                    <a16:rowId xmlns:a16="http://schemas.microsoft.com/office/drawing/2014/main" val="3522553592"/>
                  </a:ext>
                </a:extLst>
              </a:tr>
            </a:tbl>
          </a:graphicData>
        </a:graphic>
      </p:graphicFrame>
    </p:spTree>
    <p:extLst>
      <p:ext uri="{BB962C8B-B14F-4D97-AF65-F5344CB8AC3E}">
        <p14:creationId xmlns:p14="http://schemas.microsoft.com/office/powerpoint/2010/main" val="98446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8F2F6-8CF8-4FEE-921C-178E517A9585}"/>
              </a:ext>
            </a:extLst>
          </p:cNvPr>
          <p:cNvSpPr>
            <a:spLocks noGrp="1"/>
          </p:cNvSpPr>
          <p:nvPr>
            <p:ph type="title"/>
          </p:nvPr>
        </p:nvSpPr>
        <p:spPr>
          <a:xfrm>
            <a:off x="838199" y="123190"/>
            <a:ext cx="10515600" cy="1325563"/>
          </a:xfrm>
        </p:spPr>
        <p:txBody>
          <a:bodyPr/>
          <a:lstStyle/>
          <a:p>
            <a:r>
              <a:rPr lang="ru-RU" b="1" dirty="0"/>
              <a:t>Табличное описание процесса «Оформление ипотечного кредита»</a:t>
            </a:r>
            <a:endParaRPr lang="en-US" b="1" dirty="0"/>
          </a:p>
        </p:txBody>
      </p:sp>
      <p:graphicFrame>
        <p:nvGraphicFramePr>
          <p:cNvPr id="6" name="Таблица 5">
            <a:extLst>
              <a:ext uri="{FF2B5EF4-FFF2-40B4-BE49-F238E27FC236}">
                <a16:creationId xmlns:a16="http://schemas.microsoft.com/office/drawing/2014/main" id="{62E9CA54-11E6-44EC-A71E-EB07D9BB751F}"/>
              </a:ext>
            </a:extLst>
          </p:cNvPr>
          <p:cNvGraphicFramePr>
            <a:graphicFrameLocks noGrp="1"/>
          </p:cNvGraphicFramePr>
          <p:nvPr>
            <p:extLst>
              <p:ext uri="{D42A27DB-BD31-4B8C-83A1-F6EECF244321}">
                <p14:modId xmlns:p14="http://schemas.microsoft.com/office/powerpoint/2010/main" val="1490766371"/>
              </p:ext>
            </p:extLst>
          </p:nvPr>
        </p:nvGraphicFramePr>
        <p:xfrm>
          <a:off x="660399" y="1537653"/>
          <a:ext cx="10871200" cy="4846320"/>
        </p:xfrm>
        <a:graphic>
          <a:graphicData uri="http://schemas.openxmlformats.org/drawingml/2006/table">
            <a:tbl>
              <a:tblPr firstRow="1" bandRow="1">
                <a:tableStyleId>{5C22544A-7EE6-4342-B048-85BDC9FD1C3A}</a:tableStyleId>
              </a:tblPr>
              <a:tblGrid>
                <a:gridCol w="2174240">
                  <a:extLst>
                    <a:ext uri="{9D8B030D-6E8A-4147-A177-3AD203B41FA5}">
                      <a16:colId xmlns:a16="http://schemas.microsoft.com/office/drawing/2014/main" val="4281681286"/>
                    </a:ext>
                  </a:extLst>
                </a:gridCol>
                <a:gridCol w="2174240">
                  <a:extLst>
                    <a:ext uri="{9D8B030D-6E8A-4147-A177-3AD203B41FA5}">
                      <a16:colId xmlns:a16="http://schemas.microsoft.com/office/drawing/2014/main" val="980953309"/>
                    </a:ext>
                  </a:extLst>
                </a:gridCol>
                <a:gridCol w="2174240">
                  <a:extLst>
                    <a:ext uri="{9D8B030D-6E8A-4147-A177-3AD203B41FA5}">
                      <a16:colId xmlns:a16="http://schemas.microsoft.com/office/drawing/2014/main" val="2575372828"/>
                    </a:ext>
                  </a:extLst>
                </a:gridCol>
                <a:gridCol w="2174240">
                  <a:extLst>
                    <a:ext uri="{9D8B030D-6E8A-4147-A177-3AD203B41FA5}">
                      <a16:colId xmlns:a16="http://schemas.microsoft.com/office/drawing/2014/main" val="3375061971"/>
                    </a:ext>
                  </a:extLst>
                </a:gridCol>
                <a:gridCol w="2174240">
                  <a:extLst>
                    <a:ext uri="{9D8B030D-6E8A-4147-A177-3AD203B41FA5}">
                      <a16:colId xmlns:a16="http://schemas.microsoft.com/office/drawing/2014/main" val="560222743"/>
                    </a:ext>
                  </a:extLst>
                </a:gridCol>
              </a:tblGrid>
              <a:tr h="562228">
                <a:tc>
                  <a:txBody>
                    <a:bodyPr/>
                    <a:lstStyle/>
                    <a:p>
                      <a:pPr algn="ctr"/>
                      <a:r>
                        <a:rPr lang="ru-RU" dirty="0"/>
                        <a:t>Наименование операции</a:t>
                      </a:r>
                      <a:endParaRPr lang="en-US" dirty="0"/>
                    </a:p>
                  </a:txBody>
                  <a:tcPr/>
                </a:tc>
                <a:tc>
                  <a:txBody>
                    <a:bodyPr/>
                    <a:lstStyle/>
                    <a:p>
                      <a:pPr algn="ctr"/>
                      <a:r>
                        <a:rPr lang="ru-RU" dirty="0"/>
                        <a:t>Исполнитель</a:t>
                      </a:r>
                      <a:endParaRPr lang="en-US" dirty="0"/>
                    </a:p>
                  </a:txBody>
                  <a:tcPr/>
                </a:tc>
                <a:tc>
                  <a:txBody>
                    <a:bodyPr/>
                    <a:lstStyle/>
                    <a:p>
                      <a:pPr algn="ctr"/>
                      <a:r>
                        <a:rPr lang="ru-RU" dirty="0"/>
                        <a:t>Входящие документы</a:t>
                      </a:r>
                      <a:endParaRPr lang="en-US" dirty="0"/>
                    </a:p>
                  </a:txBody>
                  <a:tcPr/>
                </a:tc>
                <a:tc>
                  <a:txBody>
                    <a:bodyPr/>
                    <a:lstStyle/>
                    <a:p>
                      <a:pPr algn="ctr"/>
                      <a:r>
                        <a:rPr lang="ru-RU" dirty="0"/>
                        <a:t>Исходящие документы</a:t>
                      </a:r>
                      <a:endParaRPr lang="en-US" dirty="0"/>
                    </a:p>
                  </a:txBody>
                  <a:tcPr/>
                </a:tc>
                <a:tc>
                  <a:txBody>
                    <a:bodyPr/>
                    <a:lstStyle/>
                    <a:p>
                      <a:pPr algn="ctr"/>
                      <a:r>
                        <a:rPr lang="ru-RU" dirty="0"/>
                        <a:t>Срок выполнения</a:t>
                      </a:r>
                      <a:endParaRPr lang="en-US" dirty="0"/>
                    </a:p>
                  </a:txBody>
                  <a:tcPr/>
                </a:tc>
                <a:extLst>
                  <a:ext uri="{0D108BD9-81ED-4DB2-BD59-A6C34878D82A}">
                    <a16:rowId xmlns:a16="http://schemas.microsoft.com/office/drawing/2014/main" val="772792516"/>
                  </a:ext>
                </a:extLst>
              </a:tr>
              <a:tr h="902472">
                <a:tc>
                  <a:txBody>
                    <a:bodyPr/>
                    <a:lstStyle/>
                    <a:p>
                      <a:pPr algn="ctr"/>
                      <a:r>
                        <a:rPr lang="ru-RU" dirty="0"/>
                        <a:t>Одобрение выдачи ипотечного кредита</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a:t>
                      </a:r>
                      <a:endParaRPr lang="en-US" dirty="0"/>
                    </a:p>
                  </a:txBody>
                  <a:tcPr/>
                </a:tc>
                <a:tc>
                  <a:txBody>
                    <a:bodyPr/>
                    <a:lstStyle/>
                    <a:p>
                      <a:pPr algn="ctr"/>
                      <a:r>
                        <a:rPr lang="ru-RU" dirty="0"/>
                        <a:t>Справка о кредитной истории клиента из БКИ</a:t>
                      </a:r>
                      <a:endParaRPr lang="en-US" dirty="0"/>
                    </a:p>
                  </a:txBody>
                  <a:tcPr/>
                </a:tc>
                <a:tc>
                  <a:txBody>
                    <a:bodyPr/>
                    <a:lstStyle/>
                    <a:p>
                      <a:pPr algn="ctr"/>
                      <a:r>
                        <a:rPr lang="ru-RU" dirty="0"/>
                        <a:t>Отсутствуют</a:t>
                      </a:r>
                      <a:endParaRPr lang="en-US" dirty="0"/>
                    </a:p>
                  </a:txBody>
                  <a:tcPr/>
                </a:tc>
                <a:tc>
                  <a:txBody>
                    <a:bodyPr/>
                    <a:lstStyle/>
                    <a:p>
                      <a:pPr algn="ctr"/>
                      <a:r>
                        <a:rPr lang="ru-RU" dirty="0"/>
                        <a:t>Отсутствует</a:t>
                      </a:r>
                      <a:endParaRPr lang="en-US" dirty="0"/>
                    </a:p>
                  </a:txBody>
                  <a:tcPr/>
                </a:tc>
                <a:extLst>
                  <a:ext uri="{0D108BD9-81ED-4DB2-BD59-A6C34878D82A}">
                    <a16:rowId xmlns:a16="http://schemas.microsoft.com/office/drawing/2014/main" val="4060291146"/>
                  </a:ext>
                </a:extLst>
              </a:tr>
              <a:tr h="902472">
                <a:tc>
                  <a:txBody>
                    <a:bodyPr/>
                    <a:lstStyle/>
                    <a:p>
                      <a:pPr algn="ctr"/>
                      <a:r>
                        <a:rPr lang="ru-RU" dirty="0"/>
                        <a:t>Заказ отчета об оценке стоимости квартиры</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a:t>
                      </a:r>
                      <a:endParaRPr lang="en-US" dirty="0"/>
                    </a:p>
                  </a:txBody>
                  <a:tcPr/>
                </a:tc>
                <a:tc>
                  <a:txBody>
                    <a:bodyPr/>
                    <a:lstStyle/>
                    <a:p>
                      <a:pPr algn="ctr"/>
                      <a:r>
                        <a:rPr lang="ru-RU" dirty="0"/>
                        <a:t>Отсутствуют</a:t>
                      </a:r>
                      <a:endParaRPr lang="en-US" dirty="0"/>
                    </a:p>
                  </a:txBody>
                  <a:tcPr/>
                </a:tc>
                <a:tc>
                  <a:txBody>
                    <a:bodyPr/>
                    <a:lstStyle/>
                    <a:p>
                      <a:pPr algn="ctr"/>
                      <a:r>
                        <a:rPr lang="ru-RU" dirty="0"/>
                        <a:t>Отчет об оценке стоимости квартиры</a:t>
                      </a:r>
                      <a:endParaRPr lang="en-US" dirty="0"/>
                    </a:p>
                  </a:txBody>
                  <a:tcPr/>
                </a:tc>
                <a:tc>
                  <a:txBody>
                    <a:bodyPr/>
                    <a:lstStyle/>
                    <a:p>
                      <a:pPr algn="ctr"/>
                      <a:r>
                        <a:rPr lang="ru-RU" dirty="0"/>
                        <a:t>Не более 3 рабочих дней</a:t>
                      </a:r>
                      <a:endParaRPr lang="en-US" dirty="0"/>
                    </a:p>
                  </a:txBody>
                  <a:tcPr/>
                </a:tc>
                <a:extLst>
                  <a:ext uri="{0D108BD9-81ED-4DB2-BD59-A6C34878D82A}">
                    <a16:rowId xmlns:a16="http://schemas.microsoft.com/office/drawing/2014/main" val="2428990090"/>
                  </a:ext>
                </a:extLst>
              </a:tr>
              <a:tr h="902472">
                <a:tc>
                  <a:txBody>
                    <a:bodyPr/>
                    <a:lstStyle/>
                    <a:p>
                      <a:pPr algn="ctr"/>
                      <a:r>
                        <a:rPr lang="ru-RU" dirty="0"/>
                        <a:t>Заполнение документов на страхование</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Отчет об оценке стоимости квартиры</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Документы на страхование недвижимости</a:t>
                      </a:r>
                      <a:endParaRPr lang="en-US" dirty="0"/>
                    </a:p>
                    <a:p>
                      <a:pPr algn="ctr"/>
                      <a:endParaRPr lang="en-US" dirty="0"/>
                    </a:p>
                  </a:txBody>
                  <a:tcPr/>
                </a:tc>
                <a:tc>
                  <a:txBody>
                    <a:bodyPr/>
                    <a:lstStyle/>
                    <a:p>
                      <a:pPr algn="ctr"/>
                      <a:r>
                        <a:rPr lang="ru-RU" dirty="0"/>
                        <a:t>Не более 2 рабочих дней</a:t>
                      </a:r>
                      <a:endParaRPr lang="en-US" dirty="0"/>
                    </a:p>
                  </a:txBody>
                  <a:tcPr/>
                </a:tc>
                <a:extLst>
                  <a:ext uri="{0D108BD9-81ED-4DB2-BD59-A6C34878D82A}">
                    <a16:rowId xmlns:a16="http://schemas.microsoft.com/office/drawing/2014/main" val="2235364663"/>
                  </a:ext>
                </a:extLst>
              </a:tr>
              <a:tr h="902472">
                <a:tc>
                  <a:txBody>
                    <a:bodyPr/>
                    <a:lstStyle/>
                    <a:p>
                      <a:pPr algn="ctr"/>
                      <a:r>
                        <a:rPr lang="ru-RU" dirty="0"/>
                        <a:t>Получение заключения страховой компании</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Сотрудник страховой компании</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Документы на страхование недвижимости</a:t>
                      </a:r>
                      <a:endParaRPr lang="en-US" dirty="0"/>
                    </a:p>
                  </a:txBody>
                  <a:tcPr/>
                </a:tc>
                <a:tc>
                  <a:txBody>
                    <a:bodyPr/>
                    <a:lstStyle/>
                    <a:p>
                      <a:pPr algn="ctr"/>
                      <a:r>
                        <a:rPr lang="ru-RU" dirty="0"/>
                        <a:t>Заключение страховой компании</a:t>
                      </a:r>
                      <a:endParaRPr lang="en-US" dirty="0"/>
                    </a:p>
                  </a:txBody>
                  <a:tcPr/>
                </a:tc>
                <a:tc>
                  <a:txBody>
                    <a:bodyPr/>
                    <a:lstStyle/>
                    <a:p>
                      <a:pPr algn="ctr"/>
                      <a:r>
                        <a:rPr lang="ru-RU" dirty="0"/>
                        <a:t>Отсутствует</a:t>
                      </a:r>
                      <a:endParaRPr lang="en-US" dirty="0"/>
                    </a:p>
                  </a:txBody>
                  <a:tcPr/>
                </a:tc>
                <a:extLst>
                  <a:ext uri="{0D108BD9-81ED-4DB2-BD59-A6C34878D82A}">
                    <a16:rowId xmlns:a16="http://schemas.microsoft.com/office/drawing/2014/main" val="2400454714"/>
                  </a:ext>
                </a:extLst>
              </a:tr>
            </a:tbl>
          </a:graphicData>
        </a:graphic>
      </p:graphicFrame>
    </p:spTree>
    <p:extLst>
      <p:ext uri="{BB962C8B-B14F-4D97-AF65-F5344CB8AC3E}">
        <p14:creationId xmlns:p14="http://schemas.microsoft.com/office/powerpoint/2010/main" val="26134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8F2F6-8CF8-4FEE-921C-178E517A9585}"/>
              </a:ext>
            </a:extLst>
          </p:cNvPr>
          <p:cNvSpPr>
            <a:spLocks noGrp="1"/>
          </p:cNvSpPr>
          <p:nvPr>
            <p:ph type="title"/>
          </p:nvPr>
        </p:nvSpPr>
        <p:spPr>
          <a:xfrm>
            <a:off x="838200" y="114300"/>
            <a:ext cx="10515600" cy="1325563"/>
          </a:xfrm>
        </p:spPr>
        <p:txBody>
          <a:bodyPr/>
          <a:lstStyle/>
          <a:p>
            <a:r>
              <a:rPr lang="ru-RU" b="1" dirty="0"/>
              <a:t>Табличное описание процесса «Оформление ипотечного кредита»</a:t>
            </a:r>
            <a:endParaRPr lang="en-US" b="1" dirty="0"/>
          </a:p>
        </p:txBody>
      </p:sp>
      <p:graphicFrame>
        <p:nvGraphicFramePr>
          <p:cNvPr id="6" name="Таблица 5">
            <a:extLst>
              <a:ext uri="{FF2B5EF4-FFF2-40B4-BE49-F238E27FC236}">
                <a16:creationId xmlns:a16="http://schemas.microsoft.com/office/drawing/2014/main" id="{62E9CA54-11E6-44EC-A71E-EB07D9BB751F}"/>
              </a:ext>
            </a:extLst>
          </p:cNvPr>
          <p:cNvGraphicFramePr>
            <a:graphicFrameLocks noGrp="1"/>
          </p:cNvGraphicFramePr>
          <p:nvPr>
            <p:extLst>
              <p:ext uri="{D42A27DB-BD31-4B8C-83A1-F6EECF244321}">
                <p14:modId xmlns:p14="http://schemas.microsoft.com/office/powerpoint/2010/main" val="3253709112"/>
              </p:ext>
            </p:extLst>
          </p:nvPr>
        </p:nvGraphicFramePr>
        <p:xfrm>
          <a:off x="660400" y="1550353"/>
          <a:ext cx="10871200" cy="4480560"/>
        </p:xfrm>
        <a:graphic>
          <a:graphicData uri="http://schemas.openxmlformats.org/drawingml/2006/table">
            <a:tbl>
              <a:tblPr firstRow="1" bandRow="1">
                <a:tableStyleId>{5C22544A-7EE6-4342-B048-85BDC9FD1C3A}</a:tableStyleId>
              </a:tblPr>
              <a:tblGrid>
                <a:gridCol w="2174240">
                  <a:extLst>
                    <a:ext uri="{9D8B030D-6E8A-4147-A177-3AD203B41FA5}">
                      <a16:colId xmlns:a16="http://schemas.microsoft.com/office/drawing/2014/main" val="4281681286"/>
                    </a:ext>
                  </a:extLst>
                </a:gridCol>
                <a:gridCol w="2174240">
                  <a:extLst>
                    <a:ext uri="{9D8B030D-6E8A-4147-A177-3AD203B41FA5}">
                      <a16:colId xmlns:a16="http://schemas.microsoft.com/office/drawing/2014/main" val="980953309"/>
                    </a:ext>
                  </a:extLst>
                </a:gridCol>
                <a:gridCol w="2174240">
                  <a:extLst>
                    <a:ext uri="{9D8B030D-6E8A-4147-A177-3AD203B41FA5}">
                      <a16:colId xmlns:a16="http://schemas.microsoft.com/office/drawing/2014/main" val="2575372828"/>
                    </a:ext>
                  </a:extLst>
                </a:gridCol>
                <a:gridCol w="2174240">
                  <a:extLst>
                    <a:ext uri="{9D8B030D-6E8A-4147-A177-3AD203B41FA5}">
                      <a16:colId xmlns:a16="http://schemas.microsoft.com/office/drawing/2014/main" val="3375061971"/>
                    </a:ext>
                  </a:extLst>
                </a:gridCol>
                <a:gridCol w="2174240">
                  <a:extLst>
                    <a:ext uri="{9D8B030D-6E8A-4147-A177-3AD203B41FA5}">
                      <a16:colId xmlns:a16="http://schemas.microsoft.com/office/drawing/2014/main" val="560222743"/>
                    </a:ext>
                  </a:extLst>
                </a:gridCol>
              </a:tblGrid>
              <a:tr h="562228">
                <a:tc>
                  <a:txBody>
                    <a:bodyPr/>
                    <a:lstStyle/>
                    <a:p>
                      <a:pPr algn="ctr"/>
                      <a:r>
                        <a:rPr lang="ru-RU" dirty="0"/>
                        <a:t>Наименование операции</a:t>
                      </a:r>
                      <a:endParaRPr lang="en-US" dirty="0"/>
                    </a:p>
                  </a:txBody>
                  <a:tcPr/>
                </a:tc>
                <a:tc>
                  <a:txBody>
                    <a:bodyPr/>
                    <a:lstStyle/>
                    <a:p>
                      <a:pPr algn="ctr"/>
                      <a:r>
                        <a:rPr lang="ru-RU" dirty="0"/>
                        <a:t>Исполнитель</a:t>
                      </a:r>
                      <a:endParaRPr lang="en-US" dirty="0"/>
                    </a:p>
                  </a:txBody>
                  <a:tcPr/>
                </a:tc>
                <a:tc>
                  <a:txBody>
                    <a:bodyPr/>
                    <a:lstStyle/>
                    <a:p>
                      <a:pPr algn="ctr"/>
                      <a:r>
                        <a:rPr lang="ru-RU" dirty="0"/>
                        <a:t>Входящие документы</a:t>
                      </a:r>
                      <a:endParaRPr lang="en-US" dirty="0"/>
                    </a:p>
                  </a:txBody>
                  <a:tcPr/>
                </a:tc>
                <a:tc>
                  <a:txBody>
                    <a:bodyPr/>
                    <a:lstStyle/>
                    <a:p>
                      <a:pPr algn="ctr"/>
                      <a:r>
                        <a:rPr lang="ru-RU" dirty="0"/>
                        <a:t>Исходящие документы</a:t>
                      </a:r>
                      <a:endParaRPr lang="en-US" dirty="0"/>
                    </a:p>
                  </a:txBody>
                  <a:tcPr/>
                </a:tc>
                <a:tc>
                  <a:txBody>
                    <a:bodyPr/>
                    <a:lstStyle/>
                    <a:p>
                      <a:pPr algn="ctr"/>
                      <a:r>
                        <a:rPr lang="ru-RU" dirty="0"/>
                        <a:t>Срок выполнения</a:t>
                      </a:r>
                      <a:endParaRPr lang="en-US" dirty="0"/>
                    </a:p>
                  </a:txBody>
                  <a:tcPr/>
                </a:tc>
                <a:extLst>
                  <a:ext uri="{0D108BD9-81ED-4DB2-BD59-A6C34878D82A}">
                    <a16:rowId xmlns:a16="http://schemas.microsoft.com/office/drawing/2014/main" val="772792516"/>
                  </a:ext>
                </a:extLst>
              </a:tr>
              <a:tr h="902472">
                <a:tc>
                  <a:txBody>
                    <a:bodyPr/>
                    <a:lstStyle/>
                    <a:p>
                      <a:pPr algn="ctr"/>
                      <a:r>
                        <a:rPr lang="ru-RU" dirty="0"/>
                        <a:t>Регистрация сделки в «Росреестре»</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Сотрудник «Росреестра»</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Подписанные документы по кредитку и договор купли-продажи квартиры в Фонде</a:t>
                      </a:r>
                      <a:endParaRPr lang="en-US" dirty="0"/>
                    </a:p>
                  </a:txBody>
                  <a:tcPr/>
                </a:tc>
                <a:tc>
                  <a:txBody>
                    <a:bodyPr/>
                    <a:lstStyle/>
                    <a:p>
                      <a:pPr algn="ctr"/>
                      <a:r>
                        <a:rPr lang="ru-RU" dirty="0"/>
                        <a:t>Акт регистрации сделки</a:t>
                      </a:r>
                      <a:endParaRPr lang="en-US" dirty="0"/>
                    </a:p>
                  </a:txBody>
                  <a:tcPr/>
                </a:tc>
                <a:tc>
                  <a:txBody>
                    <a:bodyPr/>
                    <a:lstStyle/>
                    <a:p>
                      <a:pPr algn="ctr"/>
                      <a:r>
                        <a:rPr lang="ru-RU" dirty="0"/>
                        <a:t>Не более 2 рабочих дней</a:t>
                      </a:r>
                      <a:endParaRPr lang="en-US" dirty="0"/>
                    </a:p>
                  </a:txBody>
                  <a:tcPr/>
                </a:tc>
                <a:extLst>
                  <a:ext uri="{0D108BD9-81ED-4DB2-BD59-A6C34878D82A}">
                    <a16:rowId xmlns:a16="http://schemas.microsoft.com/office/drawing/2014/main" val="4060291146"/>
                  </a:ext>
                </a:extLst>
              </a:tr>
              <a:tr h="902472">
                <a:tc>
                  <a:txBody>
                    <a:bodyPr/>
                    <a:lstStyle/>
                    <a:p>
                      <a:pPr algn="ctr"/>
                      <a:r>
                        <a:rPr lang="ru-RU" dirty="0"/>
                        <a:t>Страхование приобретаемой квартиры</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Страховой агент</a:t>
                      </a:r>
                      <a:endParaRPr lang="en-US" dirty="0"/>
                    </a:p>
                  </a:txBody>
                  <a:tcPr/>
                </a:tc>
                <a:tc>
                  <a:txBody>
                    <a:bodyPr/>
                    <a:lstStyle/>
                    <a:p>
                      <a:pPr algn="ctr"/>
                      <a:r>
                        <a:rPr lang="ru-RU" dirty="0"/>
                        <a:t>Акт регистрации сделки</a:t>
                      </a:r>
                      <a:endParaRPr lang="en-US" dirty="0"/>
                    </a:p>
                  </a:txBody>
                  <a:tcPr/>
                </a:tc>
                <a:tc>
                  <a:txBody>
                    <a:bodyPr/>
                    <a:lstStyle/>
                    <a:p>
                      <a:pPr algn="ctr"/>
                      <a:r>
                        <a:rPr lang="ru-RU" dirty="0"/>
                        <a:t>Документ о страховании недвижимости</a:t>
                      </a:r>
                      <a:endParaRPr lang="en-US" dirty="0"/>
                    </a:p>
                  </a:txBody>
                  <a:tcPr/>
                </a:tc>
                <a:tc>
                  <a:txBody>
                    <a:bodyPr/>
                    <a:lstStyle/>
                    <a:p>
                      <a:pPr algn="ctr"/>
                      <a:r>
                        <a:rPr lang="ru-RU" dirty="0"/>
                        <a:t>Отсутствует</a:t>
                      </a:r>
                      <a:endParaRPr lang="en-US" dirty="0"/>
                    </a:p>
                  </a:txBody>
                  <a:tcPr/>
                </a:tc>
                <a:extLst>
                  <a:ext uri="{0D108BD9-81ED-4DB2-BD59-A6C34878D82A}">
                    <a16:rowId xmlns:a16="http://schemas.microsoft.com/office/drawing/2014/main" val="2428990090"/>
                  </a:ext>
                </a:extLst>
              </a:tr>
              <a:tr h="902472">
                <a:tc>
                  <a:txBody>
                    <a:bodyPr/>
                    <a:lstStyle/>
                    <a:p>
                      <a:pPr algn="ctr"/>
                      <a:r>
                        <a:rPr lang="ru-RU" dirty="0"/>
                        <a:t>Выдача кредита Заемщику</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Документ о страховании недвижимости и акт регистрации сделки</a:t>
                      </a:r>
                      <a:endParaRPr lang="en-US" dirty="0"/>
                    </a:p>
                  </a:txBody>
                  <a:tcPr/>
                </a:tc>
                <a:tc>
                  <a:txBody>
                    <a:bodyPr/>
                    <a:lstStyle/>
                    <a:p>
                      <a:pPr algn="ctr"/>
                      <a:r>
                        <a:rPr lang="ru-RU" dirty="0"/>
                        <a:t>Сведения о выданном кредите</a:t>
                      </a:r>
                      <a:endParaRPr lang="en-US" dirty="0"/>
                    </a:p>
                  </a:txBody>
                  <a:tcPr/>
                </a:tc>
                <a:tc>
                  <a:txBody>
                    <a:bodyPr/>
                    <a:lstStyle/>
                    <a:p>
                      <a:pPr algn="ctr"/>
                      <a:r>
                        <a:rPr lang="ru-RU" dirty="0"/>
                        <a:t>Отсутствует</a:t>
                      </a:r>
                      <a:endParaRPr lang="en-US" dirty="0"/>
                    </a:p>
                  </a:txBody>
                  <a:tcPr/>
                </a:tc>
                <a:extLst>
                  <a:ext uri="{0D108BD9-81ED-4DB2-BD59-A6C34878D82A}">
                    <a16:rowId xmlns:a16="http://schemas.microsoft.com/office/drawing/2014/main" val="2235364663"/>
                  </a:ext>
                </a:extLst>
              </a:tr>
            </a:tbl>
          </a:graphicData>
        </a:graphic>
      </p:graphicFrame>
    </p:spTree>
    <p:extLst>
      <p:ext uri="{BB962C8B-B14F-4D97-AF65-F5344CB8AC3E}">
        <p14:creationId xmlns:p14="http://schemas.microsoft.com/office/powerpoint/2010/main" val="242404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838200" y="268297"/>
            <a:ext cx="5016500" cy="1477545"/>
          </a:xfrm>
        </p:spPr>
        <p:txBody>
          <a:bodyPr>
            <a:normAutofit/>
          </a:bodyPr>
          <a:lstStyle/>
          <a:p>
            <a:r>
              <a:rPr lang="ru-RU" b="1" dirty="0"/>
              <a:t>Диаграмма основного процесса</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838200" y="3391920"/>
            <a:ext cx="5016500" cy="646331"/>
          </a:xfrm>
          <a:prstGeom prst="rect">
            <a:avLst/>
          </a:prstGeom>
          <a:noFill/>
        </p:spPr>
        <p:txBody>
          <a:bodyPr wrap="square" rtlCol="0">
            <a:spAutoFit/>
          </a:bodyPr>
          <a:lstStyle/>
          <a:p>
            <a:r>
              <a:rPr lang="ru-RU" dirty="0"/>
              <a:t>Рисунок 1 – Скриншот диаграммы основного процесса оформления ипотечного кредита</a:t>
            </a:r>
          </a:p>
        </p:txBody>
      </p:sp>
      <p:pic>
        <p:nvPicPr>
          <p:cNvPr id="12" name="Объект 11">
            <a:extLst>
              <a:ext uri="{FF2B5EF4-FFF2-40B4-BE49-F238E27FC236}">
                <a16:creationId xmlns:a16="http://schemas.microsoft.com/office/drawing/2014/main" id="{9655B835-D3AE-4811-9A8F-05A84E9063ED}"/>
              </a:ext>
            </a:extLst>
          </p:cNvPr>
          <p:cNvPicPr>
            <a:picLocks noGrp="1" noChangeAspect="1"/>
          </p:cNvPicPr>
          <p:nvPr>
            <p:ph idx="1"/>
          </p:nvPr>
        </p:nvPicPr>
        <p:blipFill>
          <a:blip r:embed="rId2"/>
          <a:stretch>
            <a:fillRect/>
          </a:stretch>
        </p:blipFill>
        <p:spPr>
          <a:xfrm>
            <a:off x="6337302" y="232457"/>
            <a:ext cx="3660723" cy="6318925"/>
          </a:xfrm>
          <a:prstGeom prst="rect">
            <a:avLst/>
          </a:prstGeom>
          <a:ln>
            <a:solidFill>
              <a:schemeClr val="tx1"/>
            </a:solidFill>
          </a:ln>
        </p:spPr>
      </p:pic>
    </p:spTree>
    <p:extLst>
      <p:ext uri="{BB962C8B-B14F-4D97-AF65-F5344CB8AC3E}">
        <p14:creationId xmlns:p14="http://schemas.microsoft.com/office/powerpoint/2010/main" val="277001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131F6C-6551-4ECC-867A-8D13E1420DC4}"/>
              </a:ext>
            </a:extLst>
          </p:cNvPr>
          <p:cNvSpPr>
            <a:spLocks noGrp="1"/>
          </p:cNvSpPr>
          <p:nvPr>
            <p:ph type="title"/>
          </p:nvPr>
        </p:nvSpPr>
        <p:spPr/>
        <p:txBody>
          <a:bodyPr/>
          <a:lstStyle/>
          <a:p>
            <a:r>
              <a:rPr lang="ru-RU" b="1" dirty="0"/>
              <a:t>Текстовое описание декомпозиции процесса «Заключение договора»</a:t>
            </a:r>
            <a:endParaRPr lang="en-US" dirty="0"/>
          </a:p>
        </p:txBody>
      </p:sp>
      <p:sp>
        <p:nvSpPr>
          <p:cNvPr id="3" name="Объект 2">
            <a:extLst>
              <a:ext uri="{FF2B5EF4-FFF2-40B4-BE49-F238E27FC236}">
                <a16:creationId xmlns:a16="http://schemas.microsoft.com/office/drawing/2014/main" id="{6124093A-E8A0-46F3-8764-2C7343DC999C}"/>
              </a:ext>
            </a:extLst>
          </p:cNvPr>
          <p:cNvSpPr>
            <a:spLocks noGrp="1"/>
          </p:cNvSpPr>
          <p:nvPr>
            <p:ph idx="1"/>
          </p:nvPr>
        </p:nvSpPr>
        <p:spPr/>
        <p:txBody>
          <a:bodyPr/>
          <a:lstStyle/>
          <a:p>
            <a:pPr marL="0" indent="0" algn="just">
              <a:buNone/>
            </a:pPr>
            <a:r>
              <a:rPr lang="ru-RU" dirty="0"/>
              <a:t>Заключение договора начинается с согласования даты и времени сделки персональным менеджером по кредитам с Заемщиком. На это уходит не более 2 рабочих дней. После чего происходит открытие расчетного счета на Заемщика и Продавца, для чего требуется не более 3 рабочих дней. Наконец, происходит подписание документов по кредиту и договор купли-продажи квартиры в Фонде между Заемщиком и персональным менеджером по кредитам. В результате получаются договор купли-продажи и документы по кредиту, который будет выплачивать Заемщик.</a:t>
            </a:r>
            <a:endParaRPr lang="en-US" dirty="0"/>
          </a:p>
          <a:p>
            <a:pPr marL="0" indent="0" algn="just">
              <a:buNone/>
            </a:pPr>
            <a:endParaRPr lang="en-US" dirty="0"/>
          </a:p>
        </p:txBody>
      </p:sp>
    </p:spTree>
    <p:extLst>
      <p:ext uri="{BB962C8B-B14F-4D97-AF65-F5344CB8AC3E}">
        <p14:creationId xmlns:p14="http://schemas.microsoft.com/office/powerpoint/2010/main" val="166381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8F2F6-8CF8-4FEE-921C-178E517A9585}"/>
              </a:ext>
            </a:extLst>
          </p:cNvPr>
          <p:cNvSpPr>
            <a:spLocks noGrp="1"/>
          </p:cNvSpPr>
          <p:nvPr>
            <p:ph type="title"/>
          </p:nvPr>
        </p:nvSpPr>
        <p:spPr>
          <a:xfrm>
            <a:off x="838200" y="114300"/>
            <a:ext cx="10515600" cy="1325563"/>
          </a:xfrm>
        </p:spPr>
        <p:txBody>
          <a:bodyPr/>
          <a:lstStyle/>
          <a:p>
            <a:r>
              <a:rPr lang="ru-RU" b="1" dirty="0"/>
              <a:t>Табличное описание подпроцесса «Заключение договора»</a:t>
            </a:r>
            <a:endParaRPr lang="en-US" b="1" dirty="0"/>
          </a:p>
        </p:txBody>
      </p:sp>
      <p:graphicFrame>
        <p:nvGraphicFramePr>
          <p:cNvPr id="6" name="Таблица 5">
            <a:extLst>
              <a:ext uri="{FF2B5EF4-FFF2-40B4-BE49-F238E27FC236}">
                <a16:creationId xmlns:a16="http://schemas.microsoft.com/office/drawing/2014/main" id="{62E9CA54-11E6-44EC-A71E-EB07D9BB751F}"/>
              </a:ext>
            </a:extLst>
          </p:cNvPr>
          <p:cNvGraphicFramePr>
            <a:graphicFrameLocks noGrp="1"/>
          </p:cNvGraphicFramePr>
          <p:nvPr>
            <p:extLst>
              <p:ext uri="{D42A27DB-BD31-4B8C-83A1-F6EECF244321}">
                <p14:modId xmlns:p14="http://schemas.microsoft.com/office/powerpoint/2010/main" val="1674254941"/>
              </p:ext>
            </p:extLst>
          </p:nvPr>
        </p:nvGraphicFramePr>
        <p:xfrm>
          <a:off x="660400" y="1550353"/>
          <a:ext cx="10871200" cy="4206240"/>
        </p:xfrm>
        <a:graphic>
          <a:graphicData uri="http://schemas.openxmlformats.org/drawingml/2006/table">
            <a:tbl>
              <a:tblPr firstRow="1" bandRow="1">
                <a:tableStyleId>{5C22544A-7EE6-4342-B048-85BDC9FD1C3A}</a:tableStyleId>
              </a:tblPr>
              <a:tblGrid>
                <a:gridCol w="2174240">
                  <a:extLst>
                    <a:ext uri="{9D8B030D-6E8A-4147-A177-3AD203B41FA5}">
                      <a16:colId xmlns:a16="http://schemas.microsoft.com/office/drawing/2014/main" val="4281681286"/>
                    </a:ext>
                  </a:extLst>
                </a:gridCol>
                <a:gridCol w="2174240">
                  <a:extLst>
                    <a:ext uri="{9D8B030D-6E8A-4147-A177-3AD203B41FA5}">
                      <a16:colId xmlns:a16="http://schemas.microsoft.com/office/drawing/2014/main" val="980953309"/>
                    </a:ext>
                  </a:extLst>
                </a:gridCol>
                <a:gridCol w="2174240">
                  <a:extLst>
                    <a:ext uri="{9D8B030D-6E8A-4147-A177-3AD203B41FA5}">
                      <a16:colId xmlns:a16="http://schemas.microsoft.com/office/drawing/2014/main" val="2575372828"/>
                    </a:ext>
                  </a:extLst>
                </a:gridCol>
                <a:gridCol w="2174240">
                  <a:extLst>
                    <a:ext uri="{9D8B030D-6E8A-4147-A177-3AD203B41FA5}">
                      <a16:colId xmlns:a16="http://schemas.microsoft.com/office/drawing/2014/main" val="3375061971"/>
                    </a:ext>
                  </a:extLst>
                </a:gridCol>
                <a:gridCol w="2174240">
                  <a:extLst>
                    <a:ext uri="{9D8B030D-6E8A-4147-A177-3AD203B41FA5}">
                      <a16:colId xmlns:a16="http://schemas.microsoft.com/office/drawing/2014/main" val="560222743"/>
                    </a:ext>
                  </a:extLst>
                </a:gridCol>
              </a:tblGrid>
              <a:tr h="562228">
                <a:tc>
                  <a:txBody>
                    <a:bodyPr/>
                    <a:lstStyle/>
                    <a:p>
                      <a:pPr algn="ctr"/>
                      <a:r>
                        <a:rPr lang="ru-RU" dirty="0"/>
                        <a:t>Наименование операции</a:t>
                      </a:r>
                      <a:endParaRPr lang="en-US" dirty="0"/>
                    </a:p>
                  </a:txBody>
                  <a:tcPr/>
                </a:tc>
                <a:tc>
                  <a:txBody>
                    <a:bodyPr/>
                    <a:lstStyle/>
                    <a:p>
                      <a:pPr algn="ctr"/>
                      <a:r>
                        <a:rPr lang="ru-RU" dirty="0"/>
                        <a:t>Исполнитель</a:t>
                      </a:r>
                      <a:endParaRPr lang="en-US" dirty="0"/>
                    </a:p>
                  </a:txBody>
                  <a:tcPr/>
                </a:tc>
                <a:tc>
                  <a:txBody>
                    <a:bodyPr/>
                    <a:lstStyle/>
                    <a:p>
                      <a:pPr algn="ctr"/>
                      <a:r>
                        <a:rPr lang="ru-RU" dirty="0"/>
                        <a:t>Входящие документы</a:t>
                      </a:r>
                      <a:endParaRPr lang="en-US" dirty="0"/>
                    </a:p>
                  </a:txBody>
                  <a:tcPr/>
                </a:tc>
                <a:tc>
                  <a:txBody>
                    <a:bodyPr/>
                    <a:lstStyle/>
                    <a:p>
                      <a:pPr algn="ctr"/>
                      <a:r>
                        <a:rPr lang="ru-RU" dirty="0"/>
                        <a:t>Исходящие документы</a:t>
                      </a:r>
                      <a:endParaRPr lang="en-US" dirty="0"/>
                    </a:p>
                  </a:txBody>
                  <a:tcPr/>
                </a:tc>
                <a:tc>
                  <a:txBody>
                    <a:bodyPr/>
                    <a:lstStyle/>
                    <a:p>
                      <a:pPr algn="ctr"/>
                      <a:r>
                        <a:rPr lang="ru-RU" dirty="0"/>
                        <a:t>Срок выполнения</a:t>
                      </a:r>
                      <a:endParaRPr lang="en-US" dirty="0"/>
                    </a:p>
                  </a:txBody>
                  <a:tcPr/>
                </a:tc>
                <a:extLst>
                  <a:ext uri="{0D108BD9-81ED-4DB2-BD59-A6C34878D82A}">
                    <a16:rowId xmlns:a16="http://schemas.microsoft.com/office/drawing/2014/main" val="772792516"/>
                  </a:ext>
                </a:extLst>
              </a:tr>
              <a:tr h="902472">
                <a:tc>
                  <a:txBody>
                    <a:bodyPr/>
                    <a:lstStyle/>
                    <a:p>
                      <a:pPr algn="ctr"/>
                      <a:r>
                        <a:rPr lang="ru-RU" dirty="0"/>
                        <a:t>Согласование даты и времени сделки с Заемщиком</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 Заемщик</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Заключение страховой компании</a:t>
                      </a:r>
                      <a:endParaRPr lang="en-US" dirty="0"/>
                    </a:p>
                  </a:txBody>
                  <a:tcPr/>
                </a:tc>
                <a:tc>
                  <a:txBody>
                    <a:bodyPr/>
                    <a:lstStyle/>
                    <a:p>
                      <a:pPr algn="ctr"/>
                      <a:r>
                        <a:rPr lang="ru-RU" dirty="0"/>
                        <a:t>Отсутствуют</a:t>
                      </a:r>
                      <a:endParaRPr lang="en-US" dirty="0"/>
                    </a:p>
                  </a:txBody>
                  <a:tcPr/>
                </a:tc>
                <a:tc>
                  <a:txBody>
                    <a:bodyPr/>
                    <a:lstStyle/>
                    <a:p>
                      <a:pPr algn="ctr"/>
                      <a:r>
                        <a:rPr lang="ru-RU" dirty="0"/>
                        <a:t>Не более 2 рабочих дней</a:t>
                      </a:r>
                      <a:endParaRPr lang="en-US" dirty="0"/>
                    </a:p>
                  </a:txBody>
                  <a:tcPr/>
                </a:tc>
                <a:extLst>
                  <a:ext uri="{0D108BD9-81ED-4DB2-BD59-A6C34878D82A}">
                    <a16:rowId xmlns:a16="http://schemas.microsoft.com/office/drawing/2014/main" val="4060291146"/>
                  </a:ext>
                </a:extLst>
              </a:tr>
              <a:tr h="902472">
                <a:tc>
                  <a:txBody>
                    <a:bodyPr/>
                    <a:lstStyle/>
                    <a:p>
                      <a:pPr algn="ctr"/>
                      <a:r>
                        <a:rPr lang="ru-RU" dirty="0"/>
                        <a:t>Открытие расчетного счета на Заемщика и Продавца</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Менеджер банка</a:t>
                      </a:r>
                      <a:endParaRPr lang="en-US" dirty="0"/>
                    </a:p>
                  </a:txBody>
                  <a:tcPr/>
                </a:tc>
                <a:tc>
                  <a:txBody>
                    <a:bodyPr/>
                    <a:lstStyle/>
                    <a:p>
                      <a:pPr algn="ctr"/>
                      <a:r>
                        <a:rPr lang="ru-RU" dirty="0"/>
                        <a:t>Заявка на открытие счета по ипотечному кредиту</a:t>
                      </a:r>
                      <a:endParaRPr lang="en-US" dirty="0"/>
                    </a:p>
                  </a:txBody>
                  <a:tcPr/>
                </a:tc>
                <a:tc>
                  <a:txBody>
                    <a:bodyPr/>
                    <a:lstStyle/>
                    <a:p>
                      <a:pPr algn="ctr"/>
                      <a:r>
                        <a:rPr lang="ru-RU" dirty="0"/>
                        <a:t>Реквизиты счетов сторон</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Не более 3 рабочих дней</a:t>
                      </a:r>
                      <a:endParaRPr lang="en-US" dirty="0"/>
                    </a:p>
                    <a:p>
                      <a:pPr algn="ctr"/>
                      <a:endParaRPr lang="en-US" dirty="0"/>
                    </a:p>
                  </a:txBody>
                  <a:tcPr/>
                </a:tc>
                <a:extLst>
                  <a:ext uri="{0D108BD9-81ED-4DB2-BD59-A6C34878D82A}">
                    <a16:rowId xmlns:a16="http://schemas.microsoft.com/office/drawing/2014/main" val="2428990090"/>
                  </a:ext>
                </a:extLst>
              </a:tr>
              <a:tr h="902472">
                <a:tc>
                  <a:txBody>
                    <a:bodyPr/>
                    <a:lstStyle/>
                    <a:p>
                      <a:pPr algn="ctr"/>
                      <a:r>
                        <a:rPr lang="ru-RU" dirty="0"/>
                        <a:t>Подписание документов по кредиту и договор купли-продажи квартиры в Фонде</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Персональный менеджер по кредитам, Заемщик</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Документы по кредиту, реквизиты расчетных счетов сторон</a:t>
                      </a:r>
                      <a:endParaRPr lang="en-US" dirty="0"/>
                    </a:p>
                  </a:txBody>
                  <a:tcPr/>
                </a:tc>
                <a:tc>
                  <a:txBody>
                    <a:bodyPr/>
                    <a:lstStyle/>
                    <a:p>
                      <a:pPr algn="ctr"/>
                      <a:r>
                        <a:rPr lang="ru-RU" dirty="0"/>
                        <a:t>Договор купли-продажи квартиры, подписанные документы по кредиту</a:t>
                      </a:r>
                      <a:endParaRPr lang="en-US" dirty="0"/>
                    </a:p>
                  </a:txBody>
                  <a:tcPr/>
                </a:tc>
                <a:tc>
                  <a:txBody>
                    <a:bodyPr/>
                    <a:lstStyle/>
                    <a:p>
                      <a:pPr algn="ctr"/>
                      <a:r>
                        <a:rPr lang="ru-RU" dirty="0"/>
                        <a:t>Отсутствует</a:t>
                      </a:r>
                      <a:endParaRPr lang="en-US" dirty="0"/>
                    </a:p>
                  </a:txBody>
                  <a:tcPr/>
                </a:tc>
                <a:extLst>
                  <a:ext uri="{0D108BD9-81ED-4DB2-BD59-A6C34878D82A}">
                    <a16:rowId xmlns:a16="http://schemas.microsoft.com/office/drawing/2014/main" val="2235364663"/>
                  </a:ext>
                </a:extLst>
              </a:tr>
            </a:tbl>
          </a:graphicData>
        </a:graphic>
      </p:graphicFrame>
    </p:spTree>
    <p:extLst>
      <p:ext uri="{BB962C8B-B14F-4D97-AF65-F5344CB8AC3E}">
        <p14:creationId xmlns:p14="http://schemas.microsoft.com/office/powerpoint/2010/main" val="15530882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1080</TotalTime>
  <Words>700</Words>
  <Application>Microsoft Office PowerPoint</Application>
  <PresentationFormat>Широкоэкранный</PresentationFormat>
  <Paragraphs>123</Paragraphs>
  <Slides>11</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11</vt:i4>
      </vt:variant>
    </vt:vector>
  </HeadingPairs>
  <TitlesOfParts>
    <vt:vector size="20" baseType="lpstr">
      <vt:lpstr>Arial</vt:lpstr>
      <vt:lpstr>Calibri</vt:lpstr>
      <vt:lpstr>Calibri Light</vt:lpstr>
      <vt:lpstr>Droid Sans Fallback</vt:lpstr>
      <vt:lpstr>FreeSans</vt:lpstr>
      <vt:lpstr>Liberation Serif</vt:lpstr>
      <vt:lpstr>Symbol</vt:lpstr>
      <vt:lpstr>Times New Roman</vt:lpstr>
      <vt:lpstr>Тема Office</vt:lpstr>
      <vt:lpstr>п</vt:lpstr>
      <vt:lpstr>Презентация PowerPoint</vt:lpstr>
      <vt:lpstr>Текстовое описание основного процесса</vt:lpstr>
      <vt:lpstr>Табличное описание процесса «Оформление ипотечного кредита»</vt:lpstr>
      <vt:lpstr>Табличное описание процесса «Оформление ипотечного кредита»</vt:lpstr>
      <vt:lpstr>Табличное описание процесса «Оформление ипотечного кредита»</vt:lpstr>
      <vt:lpstr>Диаграмма основного процесса</vt:lpstr>
      <vt:lpstr>Текстовое описание декомпозиции процесса «Заключение договора»</vt:lpstr>
      <vt:lpstr>Табличное описание подпроцесса «Заключение договора»</vt:lpstr>
      <vt:lpstr>Диаграмма декомпозиции подпроцесса «Заключение договора»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Артём Московка</dc:creator>
  <cp:lastModifiedBy>Artyom Shadon</cp:lastModifiedBy>
  <cp:revision>60</cp:revision>
  <dcterms:created xsi:type="dcterms:W3CDTF">2021-09-11T07:49:21Z</dcterms:created>
  <dcterms:modified xsi:type="dcterms:W3CDTF">2021-12-18T07:51:35Z</dcterms:modified>
</cp:coreProperties>
</file>