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9" r:id="rId4"/>
    <p:sldId id="268" r:id="rId5"/>
    <p:sldId id="270" r:id="rId6"/>
    <p:sldId id="258" r:id="rId7"/>
    <p:sldId id="271"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5" autoAdjust="0"/>
    <p:restoredTop sz="94660"/>
  </p:normalViewPr>
  <p:slideViewPr>
    <p:cSldViewPr snapToGrid="0">
      <p:cViewPr varScale="1">
        <p:scale>
          <a:sx n="108" d="100"/>
          <a:sy n="108" d="100"/>
        </p:scale>
        <p:origin x="5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898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03285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13525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451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73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4758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44395E-F673-49E0-9756-4DFF106F735D}" type="datetimeFigureOut">
              <a:rPr lang="ru-RU" smtClean="0"/>
              <a:t>04.12.2021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3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44395E-F673-49E0-9756-4DFF106F735D}" type="datetimeFigureOut">
              <a:rPr lang="ru-RU" smtClean="0"/>
              <a:t>04.12.2021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575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44395E-F673-49E0-9756-4DFF106F735D}" type="datetimeFigureOut">
              <a:rPr lang="ru-RU" smtClean="0"/>
              <a:t>04.12.2021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0308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248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04.12.2021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3226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395E-F673-49E0-9756-4DFF106F735D}" type="datetimeFigureOut">
              <a:rPr lang="ru-RU" smtClean="0"/>
              <a:t>04.12.2021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4485-D1DC-47F0-83A5-CD645DD6EF6A}" type="slidenum">
              <a:rPr lang="ru-RU" smtClean="0"/>
              <a:t>‹#›</a:t>
            </a:fld>
            <a:endParaRPr lang="ru-RU"/>
          </a:p>
        </p:txBody>
      </p:sp>
    </p:spTree>
    <p:extLst>
      <p:ext uri="{BB962C8B-B14F-4D97-AF65-F5344CB8AC3E}">
        <p14:creationId xmlns:p14="http://schemas.microsoft.com/office/powerpoint/2010/main" val="4510168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a:t>
            </a:r>
          </a:p>
        </p:txBody>
      </p:sp>
      <p:sp>
        <p:nvSpPr>
          <p:cNvPr id="3" name="Подзаголовок 2"/>
          <p:cNvSpPr>
            <a:spLocks noGrp="1"/>
          </p:cNvSpPr>
          <p:nvPr>
            <p:ph type="subTitle" idx="1"/>
          </p:nvPr>
        </p:nvSpPr>
        <p:spPr>
          <a:xfrm>
            <a:off x="1524000" y="3602038"/>
            <a:ext cx="9144000" cy="3036154"/>
          </a:xfrm>
        </p:spPr>
        <p:txBody>
          <a:bodyPr>
            <a:normAutofit/>
          </a:bodyPr>
          <a:lstStyle/>
          <a:p>
            <a:r>
              <a:rPr lang="ru-RU" sz="1400" b="1" dirty="0">
                <a:latin typeface="Times New Roman" panose="02020603050405020304" pitchFamily="18" charset="0"/>
                <a:cs typeface="Times New Roman" panose="02020603050405020304" pitchFamily="18" charset="0"/>
              </a:rPr>
              <a:t>Институт информационных технологий (ИИТ)</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Кафедра практической и прикладной информатики (ППИ)</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ОТЧЕТ ПО ПРАКТИЧЕСКОЙ РАБОТЕ</a:t>
            </a:r>
            <a:endParaRPr lang="ru-RU" sz="14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по дисциплине «Моделирование бизнес-процессов»</a:t>
            </a:r>
          </a:p>
          <a:p>
            <a:r>
              <a:rPr lang="ru-RU" sz="1800" b="1" dirty="0">
                <a:latin typeface="Times New Roman" panose="02020603050405020304" pitchFamily="18" charset="0"/>
                <a:cs typeface="Times New Roman" panose="02020603050405020304" pitchFamily="18" charset="0"/>
              </a:rPr>
              <a:t>Практическая работа №</a:t>
            </a:r>
            <a:r>
              <a:rPr lang="en-US" sz="1800" b="1" dirty="0">
                <a:latin typeface="Times New Roman" panose="02020603050405020304" pitchFamily="18" charset="0"/>
                <a:cs typeface="Times New Roman" panose="02020603050405020304" pitchFamily="18" charset="0"/>
              </a:rPr>
              <a:t>20</a:t>
            </a:r>
            <a:endParaRPr lang="ru-RU" sz="18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Студент группы ИКБО-20-19 Московка Артём Александрович</a:t>
            </a:r>
          </a:p>
          <a:p>
            <a:r>
              <a:rPr lang="ru-RU" sz="1400" dirty="0">
                <a:latin typeface="Times New Roman" panose="02020603050405020304" pitchFamily="18" charset="0"/>
                <a:cs typeface="Times New Roman" panose="02020603050405020304" pitchFamily="18" charset="0"/>
              </a:rPr>
              <a:t>Преподаватель Исаев Ростислав Александрович</a:t>
            </a:r>
          </a:p>
          <a:p>
            <a:r>
              <a:rPr lang="ru-RU" sz="1400" dirty="0">
                <a:latin typeface="Times New Roman" panose="02020603050405020304" pitchFamily="18" charset="0"/>
                <a:cs typeface="Times New Roman" panose="02020603050405020304" pitchFamily="18" charset="0"/>
              </a:rPr>
              <a:t>Отчет представлен </a:t>
            </a:r>
            <a:r>
              <a:rPr lang="en-US" sz="1400" dirty="0">
                <a:latin typeface="Times New Roman" panose="02020603050405020304" pitchFamily="18" charset="0"/>
                <a:cs typeface="Times New Roman" panose="02020603050405020304" pitchFamily="18" charset="0"/>
              </a:rPr>
              <a:t>4</a:t>
            </a:r>
            <a:r>
              <a:rPr lang="ru-RU" sz="14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2</a:t>
            </a:r>
            <a:r>
              <a:rPr lang="ru-RU" sz="1400" dirty="0">
                <a:latin typeface="Times New Roman" panose="02020603050405020304" pitchFamily="18" charset="0"/>
                <a:cs typeface="Times New Roman" panose="02020603050405020304" pitchFamily="18" charset="0"/>
              </a:rPr>
              <a:t>.2021</a:t>
            </a:r>
          </a:p>
        </p:txBody>
      </p:sp>
      <p:pic>
        <p:nvPicPr>
          <p:cNvPr id="4" name="Рисунок 3"/>
          <p:cNvPicPr/>
          <p:nvPr/>
        </p:nvPicPr>
        <p:blipFill>
          <a:blip r:embed="rId2" cstate="print">
            <a:extLst>
              <a:ext uri="{28A0092B-C50C-407E-A947-70E740481C1C}">
                <a14:useLocalDpi xmlns:a14="http://schemas.microsoft.com/office/drawing/2010/main" val="0"/>
              </a:ext>
            </a:extLst>
          </a:blip>
          <a:stretch>
            <a:fillRect/>
          </a:stretch>
        </p:blipFill>
        <p:spPr>
          <a:xfrm>
            <a:off x="5316415" y="889240"/>
            <a:ext cx="1066800" cy="1066800"/>
          </a:xfrm>
          <a:prstGeom prst="rect">
            <a:avLst/>
          </a:prstGeom>
        </p:spPr>
      </p:pic>
      <p:graphicFrame>
        <p:nvGraphicFramePr>
          <p:cNvPr id="5" name="Таблица 4"/>
          <p:cNvGraphicFramePr>
            <a:graphicFrameLocks noGrp="1"/>
          </p:cNvGraphicFramePr>
          <p:nvPr>
            <p:extLst>
              <p:ext uri="{D42A27DB-BD31-4B8C-83A1-F6EECF244321}">
                <p14:modId xmlns:p14="http://schemas.microsoft.com/office/powerpoint/2010/main" val="2231301808"/>
              </p:ext>
            </p:extLst>
          </p:nvPr>
        </p:nvGraphicFramePr>
        <p:xfrm>
          <a:off x="767861" y="1958821"/>
          <a:ext cx="10515600" cy="1466787"/>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532244920"/>
                    </a:ext>
                  </a:extLst>
                </a:gridCol>
              </a:tblGrid>
              <a:tr h="114300">
                <a:tc>
                  <a:txBody>
                    <a:bodyPr/>
                    <a:lstStyle/>
                    <a:p>
                      <a:pPr indent="-90170" algn="ctr">
                        <a:lnSpc>
                          <a:spcPct val="150000"/>
                        </a:lnSpc>
                        <a:spcBef>
                          <a:spcPts val="300"/>
                        </a:spcBef>
                        <a:spcAft>
                          <a:spcPts val="0"/>
                        </a:spcAft>
                      </a:pPr>
                      <a:endParaRPr lang="ru-RU" sz="1200" kern="100" cap="all">
                        <a:solidFill>
                          <a:schemeClr val="tx1"/>
                        </a:solidFill>
                        <a:effectLst/>
                      </a:endParaRPr>
                    </a:p>
                    <a:p>
                      <a:pPr algn="ctr">
                        <a:lnSpc>
                          <a:spcPct val="150000"/>
                        </a:lnSpc>
                        <a:spcBef>
                          <a:spcPts val="300"/>
                        </a:spcBef>
                        <a:spcAft>
                          <a:spcPts val="0"/>
                        </a:spcAft>
                      </a:pPr>
                      <a:r>
                        <a:rPr lang="ru-RU" sz="1200" kern="100" cap="all">
                          <a:solidFill>
                            <a:schemeClr val="tx1"/>
                          </a:solidFill>
                          <a:effectLst/>
                        </a:rPr>
                        <a:t>МИНОБРНАУКИ РОССИИ</a:t>
                      </a:r>
                      <a:endParaRPr lang="ru-RU" sz="1200" kern="10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2652250551"/>
                  </a:ext>
                </a:extLst>
              </a:tr>
              <a:tr h="899795">
                <a:tc>
                  <a:txBody>
                    <a:bodyPr/>
                    <a:lstStyle/>
                    <a:p>
                      <a:pPr algn="ctr">
                        <a:lnSpc>
                          <a:spcPct val="90000"/>
                        </a:lnSpc>
                        <a:spcAft>
                          <a:spcPts val="700"/>
                        </a:spcAft>
                      </a:pPr>
                      <a:r>
                        <a:rPr lang="ru-RU" sz="1200" kern="100" dirty="0">
                          <a:solidFill>
                            <a:schemeClr val="tx1"/>
                          </a:solidFill>
                          <a:effectLst/>
                        </a:rPr>
                        <a:t>Федеральное государственное бюджетное образовательное учреждение</a:t>
                      </a:r>
                      <a:br>
                        <a:rPr lang="ru-RU" sz="1200" kern="100" dirty="0">
                          <a:solidFill>
                            <a:schemeClr val="tx1"/>
                          </a:solidFill>
                          <a:effectLst/>
                        </a:rPr>
                      </a:br>
                      <a:r>
                        <a:rPr lang="ru-RU" sz="1200" kern="100" dirty="0">
                          <a:solidFill>
                            <a:schemeClr val="tx1"/>
                          </a:solidFill>
                          <a:effectLst/>
                        </a:rPr>
                        <a:t>высшего образования</a:t>
                      </a:r>
                      <a:br>
                        <a:rPr lang="ru-RU" sz="1200" kern="100" dirty="0">
                          <a:solidFill>
                            <a:schemeClr val="tx1"/>
                          </a:solidFill>
                          <a:effectLst/>
                        </a:rPr>
                      </a:br>
                      <a:r>
                        <a:rPr lang="ru-RU" sz="1200" kern="100" dirty="0">
                          <a:solidFill>
                            <a:schemeClr val="tx1"/>
                          </a:solidFill>
                          <a:effectLst/>
                        </a:rPr>
                        <a:t>«МИРЭА </a:t>
                      </a:r>
                      <a:r>
                        <a:rPr lang="ru-RU" sz="1200" kern="100" dirty="0">
                          <a:solidFill>
                            <a:schemeClr val="tx1"/>
                          </a:solidFill>
                          <a:effectLst/>
                          <a:sym typeface="Symbol" panose="05050102010706020507" pitchFamily="18" charset="2"/>
                        </a:rPr>
                        <a:t></a:t>
                      </a:r>
                      <a:r>
                        <a:rPr lang="ru-RU" sz="1200" kern="100" dirty="0">
                          <a:solidFill>
                            <a:schemeClr val="tx1"/>
                          </a:solidFill>
                          <a:effectLst/>
                        </a:rPr>
                        <a:t> Российский технологический университет»</a:t>
                      </a:r>
                    </a:p>
                    <a:p>
                      <a:pPr algn="ctr">
                        <a:lnSpc>
                          <a:spcPct val="150000"/>
                        </a:lnSpc>
                        <a:spcAft>
                          <a:spcPts val="0"/>
                        </a:spcAft>
                      </a:pPr>
                      <a:r>
                        <a:rPr lang="ru-RU" sz="1600" kern="100" dirty="0">
                          <a:solidFill>
                            <a:schemeClr val="tx1"/>
                          </a:solidFill>
                          <a:effectLst/>
                        </a:rPr>
                        <a:t> РТУ МИРЭА </a:t>
                      </a:r>
                      <a:endParaRPr lang="ru-RU" sz="1200" kern="100" dirty="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481159390"/>
                  </a:ext>
                </a:extLst>
              </a:tr>
            </a:tbl>
          </a:graphicData>
        </a:graphic>
      </p:graphicFrame>
      <p:cxnSp>
        <p:nvCxnSpPr>
          <p:cNvPr id="7" name="Прямая соединительная линия 6"/>
          <p:cNvCxnSpPr>
            <a:cxnSpLocks noChangeShapeType="1"/>
          </p:cNvCxnSpPr>
          <p:nvPr/>
        </p:nvCxnSpPr>
        <p:spPr bwMode="auto">
          <a:xfrm flipV="1">
            <a:off x="3295650" y="3515525"/>
            <a:ext cx="5600700" cy="1587"/>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2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a:extLst>
              <a:ext uri="{FF2B5EF4-FFF2-40B4-BE49-F238E27FC236}">
                <a16:creationId xmlns:a16="http://schemas.microsoft.com/office/drawing/2014/main" id="{C32EA2DB-B379-431E-8DE6-429A06A00528}"/>
              </a:ext>
            </a:extLst>
          </p:cNvPr>
          <p:cNvSpPr>
            <a:spLocks noGrp="1"/>
          </p:cNvSpPr>
          <p:nvPr>
            <p:ph idx="1"/>
          </p:nvPr>
        </p:nvSpPr>
        <p:spPr>
          <a:xfrm>
            <a:off x="1281112" y="509970"/>
            <a:ext cx="7967663" cy="819151"/>
          </a:xfrm>
        </p:spPr>
        <p:txBody>
          <a:bodyPr>
            <a:normAutofit/>
          </a:bodyPr>
          <a:lstStyle/>
          <a:p>
            <a:pPr marL="0" indent="0">
              <a:buNone/>
            </a:pPr>
            <a:r>
              <a:rPr lang="ru-RU" sz="3600" b="1" dirty="0">
                <a:latin typeface="+mj-lt"/>
                <a:cs typeface="Times New Roman" panose="02020603050405020304" pitchFamily="18" charset="0"/>
              </a:rPr>
              <a:t>Индивидуальный вариант</a:t>
            </a:r>
          </a:p>
        </p:txBody>
      </p:sp>
      <p:sp>
        <p:nvSpPr>
          <p:cNvPr id="3" name="TextBox 2">
            <a:extLst>
              <a:ext uri="{FF2B5EF4-FFF2-40B4-BE49-F238E27FC236}">
                <a16:creationId xmlns:a16="http://schemas.microsoft.com/office/drawing/2014/main" id="{8A64504D-AB7B-46FB-BA88-AB6AAD6AE0D9}"/>
              </a:ext>
            </a:extLst>
          </p:cNvPr>
          <p:cNvSpPr txBox="1"/>
          <p:nvPr/>
        </p:nvSpPr>
        <p:spPr>
          <a:xfrm>
            <a:off x="1281112" y="1361457"/>
            <a:ext cx="8980487" cy="3416320"/>
          </a:xfrm>
          <a:prstGeom prst="rect">
            <a:avLst/>
          </a:prstGeom>
          <a:noFill/>
        </p:spPr>
        <p:txBody>
          <a:bodyPr wrap="square" rtlCol="0">
            <a:spAutoFit/>
          </a:bodyPr>
          <a:lstStyle/>
          <a:p>
            <a:r>
              <a:rPr lang="ru-RU" sz="2400" b="1" dirty="0"/>
              <a:t>Задание: </a:t>
            </a:r>
          </a:p>
          <a:p>
            <a:pPr marL="457200" indent="-457200">
              <a:buFont typeface="+mj-lt"/>
              <a:buAutoNum type="alphaLcParenR"/>
            </a:pPr>
            <a:r>
              <a:rPr lang="ru-RU" sz="2400" dirty="0"/>
              <a:t>сформировать текстовое описание на основе наименования процесса и трех его крупных (сложных) функций, определив роли (возможно, организационные единицы). При формировании текстового описания учесть, что сложные функции должны быть декомпозированы;</a:t>
            </a:r>
          </a:p>
          <a:p>
            <a:pPr marL="457200" indent="-457200">
              <a:buFont typeface="+mj-lt"/>
              <a:buAutoNum type="alphaLcParenR"/>
            </a:pPr>
            <a:r>
              <a:rPr lang="ru-RU" sz="2400" dirty="0"/>
              <a:t>Построить процессно-событийную модель верхнего уровня, провести декомпозиции сложных функций, обеспечить ветвление с применением логических правил.</a:t>
            </a:r>
            <a:endParaRPr lang="en-US" sz="2400" dirty="0"/>
          </a:p>
        </p:txBody>
      </p:sp>
      <p:sp>
        <p:nvSpPr>
          <p:cNvPr id="4" name="TextBox 3">
            <a:extLst>
              <a:ext uri="{FF2B5EF4-FFF2-40B4-BE49-F238E27FC236}">
                <a16:creationId xmlns:a16="http://schemas.microsoft.com/office/drawing/2014/main" id="{A3F91295-6EFE-45B6-8251-AAFC7C216D3F}"/>
              </a:ext>
            </a:extLst>
          </p:cNvPr>
          <p:cNvSpPr txBox="1"/>
          <p:nvPr/>
        </p:nvSpPr>
        <p:spPr>
          <a:xfrm>
            <a:off x="1281112" y="5034878"/>
            <a:ext cx="10040823" cy="830997"/>
          </a:xfrm>
          <a:prstGeom prst="rect">
            <a:avLst/>
          </a:prstGeom>
          <a:noFill/>
        </p:spPr>
        <p:txBody>
          <a:bodyPr wrap="square" rtlCol="0">
            <a:spAutoFit/>
          </a:bodyPr>
          <a:lstStyle/>
          <a:p>
            <a:r>
              <a:rPr lang="ru-RU" sz="2400" b="1" dirty="0"/>
              <a:t>Индивидуальный вариант: </a:t>
            </a:r>
            <a:r>
              <a:rPr lang="ru-RU" sz="2400" dirty="0"/>
              <a:t>Организовать работы по изготовлению свадебных тортов</a:t>
            </a:r>
            <a:endParaRPr lang="en-US" sz="2400" dirty="0"/>
          </a:p>
        </p:txBody>
      </p:sp>
    </p:spTree>
    <p:extLst>
      <p:ext uri="{BB962C8B-B14F-4D97-AF65-F5344CB8AC3E}">
        <p14:creationId xmlns:p14="http://schemas.microsoft.com/office/powerpoint/2010/main" val="42342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E07C99-55AC-4A03-8F31-7B36BFA54C39}"/>
              </a:ext>
            </a:extLst>
          </p:cNvPr>
          <p:cNvSpPr>
            <a:spLocks noGrp="1"/>
          </p:cNvSpPr>
          <p:nvPr>
            <p:ph type="title"/>
          </p:nvPr>
        </p:nvSpPr>
        <p:spPr/>
        <p:txBody>
          <a:bodyPr>
            <a:normAutofit/>
          </a:bodyPr>
          <a:lstStyle/>
          <a:p>
            <a:r>
              <a:rPr lang="ru-RU" sz="3600" b="1" dirty="0"/>
              <a:t>Текстовое описание основного процесса</a:t>
            </a:r>
            <a:endParaRPr lang="en-US" sz="3600" b="1" dirty="0"/>
          </a:p>
        </p:txBody>
      </p:sp>
      <p:sp>
        <p:nvSpPr>
          <p:cNvPr id="3" name="Объект 2">
            <a:extLst>
              <a:ext uri="{FF2B5EF4-FFF2-40B4-BE49-F238E27FC236}">
                <a16:creationId xmlns:a16="http://schemas.microsoft.com/office/drawing/2014/main" id="{5FEA82F4-9245-41DB-B5D4-B97E15F4D12E}"/>
              </a:ext>
            </a:extLst>
          </p:cNvPr>
          <p:cNvSpPr>
            <a:spLocks noGrp="1"/>
          </p:cNvSpPr>
          <p:nvPr>
            <p:ph idx="1"/>
          </p:nvPr>
        </p:nvSpPr>
        <p:spPr/>
        <p:txBody>
          <a:bodyPr/>
          <a:lstStyle/>
          <a:p>
            <a:pPr marL="0" indent="0">
              <a:buNone/>
            </a:pPr>
            <a:r>
              <a:rPr lang="ru-RU" dirty="0">
                <a:cs typeface="Times New Roman" panose="02020603050405020304" pitchFamily="18" charset="0"/>
              </a:rPr>
              <a:t>После поступления заказа на изготовление и доставку свадебного торта менеджер принимает заказ, обсуждая детали с клиентом. Затем Кондитер осуществляет подготовку ингредиентов, после чего приступает к изготовлению торта по рецепту свадебного торта, полученного из информационной базы «Кондитерская книга рецептов». После приготовления торта кондитер проверяет свадебный торт на готовность выдачи. При готовности торта на выдачу, он доставляется курьером клиенту, который уже потом оставляет отзыв на торт, после чего процесс завершается.</a:t>
            </a:r>
          </a:p>
          <a:p>
            <a:pPr marL="0" indent="0">
              <a:buNone/>
            </a:pPr>
            <a:endParaRPr lang="en-US" dirty="0"/>
          </a:p>
        </p:txBody>
      </p:sp>
    </p:spTree>
    <p:extLst>
      <p:ext uri="{BB962C8B-B14F-4D97-AF65-F5344CB8AC3E}">
        <p14:creationId xmlns:p14="http://schemas.microsoft.com/office/powerpoint/2010/main" val="365640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365125"/>
            <a:ext cx="5928360" cy="2444577"/>
          </a:xfrm>
        </p:spPr>
        <p:txBody>
          <a:bodyPr>
            <a:normAutofit/>
          </a:bodyPr>
          <a:lstStyle/>
          <a:p>
            <a:r>
              <a:rPr lang="ru-RU" b="1" dirty="0"/>
              <a:t>Процессно-событийная модель</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838200" y="3584341"/>
            <a:ext cx="4811661" cy="646331"/>
          </a:xfrm>
          <a:prstGeom prst="rect">
            <a:avLst/>
          </a:prstGeom>
          <a:noFill/>
        </p:spPr>
        <p:txBody>
          <a:bodyPr wrap="square" rtlCol="0">
            <a:spAutoFit/>
          </a:bodyPr>
          <a:lstStyle/>
          <a:p>
            <a:r>
              <a:rPr lang="ru-RU" dirty="0"/>
              <a:t>Рисунок 1 – Скриншот первой части модели организации приготовления торта</a:t>
            </a:r>
          </a:p>
        </p:txBody>
      </p:sp>
      <p:pic>
        <p:nvPicPr>
          <p:cNvPr id="9" name="Объект 8">
            <a:extLst>
              <a:ext uri="{FF2B5EF4-FFF2-40B4-BE49-F238E27FC236}">
                <a16:creationId xmlns:a16="http://schemas.microsoft.com/office/drawing/2014/main" id="{78B83658-1733-4036-A89D-6B97459FEC44}"/>
              </a:ext>
            </a:extLst>
          </p:cNvPr>
          <p:cNvPicPr>
            <a:picLocks noGrp="1" noChangeAspect="1"/>
          </p:cNvPicPr>
          <p:nvPr>
            <p:ph idx="1"/>
          </p:nvPr>
        </p:nvPicPr>
        <p:blipFill>
          <a:blip r:embed="rId2"/>
          <a:stretch>
            <a:fillRect/>
          </a:stretch>
        </p:blipFill>
        <p:spPr>
          <a:xfrm>
            <a:off x="6766560" y="365125"/>
            <a:ext cx="3516259" cy="6129322"/>
          </a:xfrm>
          <a:prstGeom prst="rect">
            <a:avLst/>
          </a:prstGeom>
          <a:ln>
            <a:solidFill>
              <a:schemeClr val="tx1"/>
            </a:solidFill>
          </a:ln>
        </p:spPr>
      </p:pic>
    </p:spTree>
    <p:extLst>
      <p:ext uri="{BB962C8B-B14F-4D97-AF65-F5344CB8AC3E}">
        <p14:creationId xmlns:p14="http://schemas.microsoft.com/office/powerpoint/2010/main" val="277001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365125"/>
            <a:ext cx="5928360" cy="2444577"/>
          </a:xfrm>
        </p:spPr>
        <p:txBody>
          <a:bodyPr>
            <a:normAutofit/>
          </a:bodyPr>
          <a:lstStyle/>
          <a:p>
            <a:r>
              <a:rPr lang="ru-RU" b="1" dirty="0"/>
              <a:t>Процессно-событийная модель</a:t>
            </a:r>
            <a:endParaRPr lang="en-US"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838200" y="3584341"/>
            <a:ext cx="4811661" cy="646331"/>
          </a:xfrm>
          <a:prstGeom prst="rect">
            <a:avLst/>
          </a:prstGeom>
          <a:noFill/>
        </p:spPr>
        <p:txBody>
          <a:bodyPr wrap="square" rtlCol="0">
            <a:spAutoFit/>
          </a:bodyPr>
          <a:lstStyle/>
          <a:p>
            <a:r>
              <a:rPr lang="ru-RU" dirty="0"/>
              <a:t>Рисунок 2 – Скриншот второй части модели организации приготовления торта</a:t>
            </a:r>
          </a:p>
        </p:txBody>
      </p:sp>
      <p:pic>
        <p:nvPicPr>
          <p:cNvPr id="12" name="Объект 11">
            <a:extLst>
              <a:ext uri="{FF2B5EF4-FFF2-40B4-BE49-F238E27FC236}">
                <a16:creationId xmlns:a16="http://schemas.microsoft.com/office/drawing/2014/main" id="{D9A97434-7EB5-4D5E-9605-24A9C6CB9EA0}"/>
              </a:ext>
            </a:extLst>
          </p:cNvPr>
          <p:cNvPicPr>
            <a:picLocks noGrp="1" noChangeAspect="1"/>
          </p:cNvPicPr>
          <p:nvPr>
            <p:ph idx="1"/>
          </p:nvPr>
        </p:nvPicPr>
        <p:blipFill>
          <a:blip r:embed="rId2"/>
          <a:stretch>
            <a:fillRect/>
          </a:stretch>
        </p:blipFill>
        <p:spPr>
          <a:xfrm>
            <a:off x="6766560" y="748953"/>
            <a:ext cx="4501680" cy="5360094"/>
          </a:xfrm>
          <a:prstGeom prst="rect">
            <a:avLst/>
          </a:prstGeom>
          <a:ln>
            <a:solidFill>
              <a:schemeClr val="tx1"/>
            </a:solidFill>
          </a:ln>
        </p:spPr>
      </p:pic>
    </p:spTree>
    <p:extLst>
      <p:ext uri="{BB962C8B-B14F-4D97-AF65-F5344CB8AC3E}">
        <p14:creationId xmlns:p14="http://schemas.microsoft.com/office/powerpoint/2010/main" val="417820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0290"/>
          </a:xfrm>
        </p:spPr>
        <p:txBody>
          <a:bodyPr>
            <a:normAutofit fontScale="90000"/>
          </a:bodyPr>
          <a:lstStyle/>
          <a:p>
            <a:r>
              <a:rPr lang="ru-RU" sz="3600" b="1" dirty="0">
                <a:cs typeface="Times New Roman" panose="02020603050405020304" pitchFamily="18" charset="0"/>
              </a:rPr>
              <a:t>Текстовое описание декомпозиции процесса «Приготовление торта»</a:t>
            </a:r>
          </a:p>
        </p:txBody>
      </p:sp>
      <p:sp>
        <p:nvSpPr>
          <p:cNvPr id="3" name="Объект 2"/>
          <p:cNvSpPr>
            <a:spLocks noGrp="1"/>
          </p:cNvSpPr>
          <p:nvPr>
            <p:ph idx="1"/>
          </p:nvPr>
        </p:nvSpPr>
        <p:spPr>
          <a:xfrm>
            <a:off x="838200" y="1356573"/>
            <a:ext cx="10515600" cy="4144854"/>
          </a:xfrm>
        </p:spPr>
        <p:txBody>
          <a:bodyPr>
            <a:normAutofit/>
          </a:bodyPr>
          <a:lstStyle/>
          <a:p>
            <a:pPr marL="0" indent="0">
              <a:buNone/>
            </a:pPr>
            <a:r>
              <a:rPr lang="ru-RU" dirty="0"/>
              <a:t>Кондитер получает запрос менеджера на приготовление свадебного торта, начинает заготавливать уровни торта путем приготовления теста и бисквита, запекания теста в духовке до тех пор, пока тесто не запечется и доставанием бисквита из духовки. После приготовления необходимого количества уровней торт покрывается кремом, для прочности в него вставляются вертикальные палочки, затем мастика раскатывается до тех пор, пока не будет готова в достаточной мере. После мастика накрывается на торт, который затем украшается цветами, фигурками, ягодами и фруктами. Торт приготовлен.</a:t>
            </a:r>
            <a:endParaRPr lang="en-US" dirty="0"/>
          </a:p>
        </p:txBody>
      </p:sp>
    </p:spTree>
    <p:extLst>
      <p:ext uri="{BB962C8B-B14F-4D97-AF65-F5344CB8AC3E}">
        <p14:creationId xmlns:p14="http://schemas.microsoft.com/office/powerpoint/2010/main" val="129930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a:xfrm>
            <a:off x="838200" y="80872"/>
            <a:ext cx="10827058" cy="780261"/>
          </a:xfrm>
        </p:spPr>
        <p:txBody>
          <a:bodyPr>
            <a:normAutofit/>
          </a:bodyPr>
          <a:lstStyle/>
          <a:p>
            <a:r>
              <a:rPr lang="ru-RU" sz="3600" b="1" dirty="0"/>
              <a:t>Декомпозиция подпроцесса «Приготовление торта»</a:t>
            </a:r>
            <a:endParaRPr lang="en-US" sz="3600" b="1" dirty="0"/>
          </a:p>
        </p:txBody>
      </p:sp>
      <p:sp>
        <p:nvSpPr>
          <p:cNvPr id="7" name="TextBox 6">
            <a:extLst>
              <a:ext uri="{FF2B5EF4-FFF2-40B4-BE49-F238E27FC236}">
                <a16:creationId xmlns:a16="http://schemas.microsoft.com/office/drawing/2014/main" id="{04FD91F2-D45B-437E-B9F9-B8839DBA9F4B}"/>
              </a:ext>
            </a:extLst>
          </p:cNvPr>
          <p:cNvSpPr txBox="1"/>
          <p:nvPr/>
        </p:nvSpPr>
        <p:spPr>
          <a:xfrm>
            <a:off x="589255" y="6194376"/>
            <a:ext cx="11013489" cy="369332"/>
          </a:xfrm>
          <a:prstGeom prst="rect">
            <a:avLst/>
          </a:prstGeom>
          <a:noFill/>
        </p:spPr>
        <p:txBody>
          <a:bodyPr wrap="square" rtlCol="0">
            <a:spAutoFit/>
          </a:bodyPr>
          <a:lstStyle/>
          <a:p>
            <a:pPr algn="ctr"/>
            <a:r>
              <a:rPr lang="ru-RU" dirty="0"/>
              <a:t>Рисунок 3 – Скриншот декомпозиции подпроцесса приготовления торта</a:t>
            </a:r>
          </a:p>
        </p:txBody>
      </p:sp>
      <p:pic>
        <p:nvPicPr>
          <p:cNvPr id="12" name="Объект 11">
            <a:extLst>
              <a:ext uri="{FF2B5EF4-FFF2-40B4-BE49-F238E27FC236}">
                <a16:creationId xmlns:a16="http://schemas.microsoft.com/office/drawing/2014/main" id="{79D1155C-3B1B-45EB-A709-5B0E2C16EC3B}"/>
              </a:ext>
            </a:extLst>
          </p:cNvPr>
          <p:cNvPicPr>
            <a:picLocks noGrp="1" noChangeAspect="1"/>
          </p:cNvPicPr>
          <p:nvPr>
            <p:ph idx="1"/>
          </p:nvPr>
        </p:nvPicPr>
        <p:blipFill>
          <a:blip r:embed="rId2"/>
          <a:stretch>
            <a:fillRect/>
          </a:stretch>
        </p:blipFill>
        <p:spPr>
          <a:xfrm>
            <a:off x="3091875" y="935164"/>
            <a:ext cx="6319708" cy="4987671"/>
          </a:xfrm>
          <a:prstGeom prst="rect">
            <a:avLst/>
          </a:prstGeom>
          <a:ln>
            <a:solidFill>
              <a:schemeClr val="tx1"/>
            </a:solidFill>
          </a:ln>
        </p:spPr>
      </p:pic>
    </p:spTree>
    <p:extLst>
      <p:ext uri="{BB962C8B-B14F-4D97-AF65-F5344CB8AC3E}">
        <p14:creationId xmlns:p14="http://schemas.microsoft.com/office/powerpoint/2010/main" val="161667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66218"/>
            <a:ext cx="10515600" cy="1325563"/>
          </a:xfrm>
        </p:spPr>
        <p:txBody>
          <a:bodyPr/>
          <a:lstStyle/>
          <a:p>
            <a:pPr algn="ctr"/>
            <a:r>
              <a:rPr lang="ru-RU" b="1" dirty="0"/>
              <a:t>Спасибо за внимание</a:t>
            </a:r>
          </a:p>
        </p:txBody>
      </p:sp>
    </p:spTree>
    <p:extLst>
      <p:ext uri="{BB962C8B-B14F-4D97-AF65-F5344CB8AC3E}">
        <p14:creationId xmlns:p14="http://schemas.microsoft.com/office/powerpoint/2010/main" val="7004153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905</TotalTime>
  <Words>341</Words>
  <Application>Microsoft Office PowerPoint</Application>
  <PresentationFormat>Широкоэкранный</PresentationFormat>
  <Paragraphs>29</Paragraphs>
  <Slides>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8</vt:i4>
      </vt:variant>
    </vt:vector>
  </HeadingPairs>
  <TitlesOfParts>
    <vt:vector size="17" baseType="lpstr">
      <vt:lpstr>Arial</vt:lpstr>
      <vt:lpstr>Calibri</vt:lpstr>
      <vt:lpstr>Calibri Light</vt:lpstr>
      <vt:lpstr>Droid Sans Fallback</vt:lpstr>
      <vt:lpstr>FreeSans</vt:lpstr>
      <vt:lpstr>Liberation Serif</vt:lpstr>
      <vt:lpstr>Symbol</vt:lpstr>
      <vt:lpstr>Times New Roman</vt:lpstr>
      <vt:lpstr>Тема Office</vt:lpstr>
      <vt:lpstr>п</vt:lpstr>
      <vt:lpstr>Презентация PowerPoint</vt:lpstr>
      <vt:lpstr>Текстовое описание основного процесса</vt:lpstr>
      <vt:lpstr>Процессно-событийная модель</vt:lpstr>
      <vt:lpstr>Процессно-событийная модель</vt:lpstr>
      <vt:lpstr>Текстовое описание декомпозиции процесса «Приготовление торта»</vt:lpstr>
      <vt:lpstr>Декомпозиция подпроцесса «Приготовление торта»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ivcbibl212</dc:creator>
  <cp:lastModifiedBy>Artyom Shadon</cp:lastModifiedBy>
  <cp:revision>39</cp:revision>
  <dcterms:created xsi:type="dcterms:W3CDTF">2021-09-11T07:49:21Z</dcterms:created>
  <dcterms:modified xsi:type="dcterms:W3CDTF">2021-12-04T07:36:26Z</dcterms:modified>
</cp:coreProperties>
</file>