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68" r:id="rId5"/>
    <p:sldId id="258" r:id="rId6"/>
    <p:sldId id="271" r:id="rId7"/>
    <p:sldId id="273" r:id="rId8"/>
    <p:sldId id="272"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1" autoAdjust="0"/>
    <p:restoredTop sz="94660"/>
  </p:normalViewPr>
  <p:slideViewPr>
    <p:cSldViewPr snapToGrid="0">
      <p:cViewPr>
        <p:scale>
          <a:sx n="66" d="100"/>
          <a:sy n="66" d="100"/>
        </p:scale>
        <p:origin x="-174"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898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03285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13525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451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73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4758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44395E-F673-49E0-9756-4DFF106F735D}" type="datetimeFigureOut">
              <a:rPr lang="ru-RU" smtClean="0"/>
              <a:t>04.12.2021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3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44395E-F673-49E0-9756-4DFF106F735D}" type="datetimeFigureOut">
              <a:rPr lang="ru-RU" smtClean="0"/>
              <a:t>04.12.2021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575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44395E-F673-49E0-9756-4DFF106F735D}" type="datetimeFigureOut">
              <a:rPr lang="ru-RU" smtClean="0"/>
              <a:t>04.12.2021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0308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248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3226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4485-D1DC-47F0-83A5-CD645DD6EF6A}" type="slidenum">
              <a:rPr lang="ru-RU" smtClean="0"/>
              <a:t>‹#›</a:t>
            </a:fld>
            <a:endParaRPr lang="ru-RU"/>
          </a:p>
        </p:txBody>
      </p:sp>
    </p:spTree>
    <p:extLst>
      <p:ext uri="{BB962C8B-B14F-4D97-AF65-F5344CB8AC3E}">
        <p14:creationId xmlns:p14="http://schemas.microsoft.com/office/powerpoint/2010/main" val="4510168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a:t>
            </a:r>
          </a:p>
        </p:txBody>
      </p:sp>
      <p:sp>
        <p:nvSpPr>
          <p:cNvPr id="3" name="Подзаголовок 2"/>
          <p:cNvSpPr>
            <a:spLocks noGrp="1"/>
          </p:cNvSpPr>
          <p:nvPr>
            <p:ph type="subTitle" idx="1"/>
          </p:nvPr>
        </p:nvSpPr>
        <p:spPr>
          <a:xfrm>
            <a:off x="1524000" y="3602038"/>
            <a:ext cx="9144000" cy="3036154"/>
          </a:xfrm>
        </p:spPr>
        <p:txBody>
          <a:bodyPr>
            <a:normAutofit/>
          </a:bodyPr>
          <a:lstStyle/>
          <a:p>
            <a:r>
              <a:rPr lang="ru-RU" sz="1400" b="1" dirty="0">
                <a:latin typeface="Times New Roman" panose="02020603050405020304" pitchFamily="18" charset="0"/>
                <a:cs typeface="Times New Roman" panose="02020603050405020304" pitchFamily="18" charset="0"/>
              </a:rPr>
              <a:t>Институт информационных технологий (ИИТ)</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Кафедра практической и прикладной информатики (ППИ)</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ОТЧЕТ ПО ПРАКТИЧЕСКОЙ РАБОТЕ</a:t>
            </a:r>
            <a:endParaRPr lang="ru-RU" sz="14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по дисциплине «Моделирование бизнес-процессов»</a:t>
            </a:r>
          </a:p>
          <a:p>
            <a:r>
              <a:rPr lang="ru-RU" sz="1800" b="1" dirty="0">
                <a:latin typeface="Times New Roman" panose="02020603050405020304" pitchFamily="18" charset="0"/>
                <a:cs typeface="Times New Roman" panose="02020603050405020304" pitchFamily="18" charset="0"/>
              </a:rPr>
              <a:t>Практическая работа №</a:t>
            </a:r>
            <a:r>
              <a:rPr lang="en-US" sz="1800" b="1" dirty="0">
                <a:latin typeface="Times New Roman" panose="02020603050405020304" pitchFamily="18" charset="0"/>
                <a:cs typeface="Times New Roman" panose="02020603050405020304" pitchFamily="18" charset="0"/>
              </a:rPr>
              <a:t>22</a:t>
            </a:r>
            <a:endParaRPr lang="ru-RU" sz="18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Студент группы ИКБО-20-19 Московка Артём Александрович</a:t>
            </a:r>
          </a:p>
          <a:p>
            <a:r>
              <a:rPr lang="ru-RU" sz="1400" dirty="0">
                <a:latin typeface="Times New Roman" panose="02020603050405020304" pitchFamily="18" charset="0"/>
                <a:cs typeface="Times New Roman" panose="02020603050405020304" pitchFamily="18" charset="0"/>
              </a:rPr>
              <a:t>Преподаватель Исаев Ростислав Александрович</a:t>
            </a:r>
          </a:p>
          <a:p>
            <a:r>
              <a:rPr lang="ru-RU" sz="1400" dirty="0">
                <a:latin typeface="Times New Roman" panose="02020603050405020304" pitchFamily="18" charset="0"/>
                <a:cs typeface="Times New Roman" panose="02020603050405020304" pitchFamily="18" charset="0"/>
              </a:rPr>
              <a:t>Отчет представлен </a:t>
            </a:r>
            <a:r>
              <a:rPr lang="en-US" sz="1400" dirty="0">
                <a:latin typeface="Times New Roman" panose="02020603050405020304" pitchFamily="18" charset="0"/>
                <a:cs typeface="Times New Roman" panose="02020603050405020304" pitchFamily="18" charset="0"/>
              </a:rPr>
              <a:t>11</a:t>
            </a:r>
            <a:r>
              <a:rPr lang="ru-RU"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2</a:t>
            </a:r>
            <a:r>
              <a:rPr lang="ru-RU" sz="1400" dirty="0">
                <a:latin typeface="Times New Roman" panose="02020603050405020304" pitchFamily="18" charset="0"/>
                <a:cs typeface="Times New Roman" panose="02020603050405020304" pitchFamily="18" charset="0"/>
              </a:rPr>
              <a:t>.2021</a:t>
            </a:r>
          </a:p>
        </p:txBody>
      </p:sp>
      <p:pic>
        <p:nvPicPr>
          <p:cNvPr id="4" name="Рисунок 3"/>
          <p:cNvPicPr/>
          <p:nvPr/>
        </p:nvPicPr>
        <p:blipFill>
          <a:blip r:embed="rId2" cstate="print">
            <a:extLst>
              <a:ext uri="{28A0092B-C50C-407E-A947-70E740481C1C}">
                <a14:useLocalDpi xmlns:a14="http://schemas.microsoft.com/office/drawing/2010/main" val="0"/>
              </a:ext>
            </a:extLst>
          </a:blip>
          <a:stretch>
            <a:fillRect/>
          </a:stretch>
        </p:blipFill>
        <p:spPr>
          <a:xfrm>
            <a:off x="5316415" y="889240"/>
            <a:ext cx="1066800" cy="1066800"/>
          </a:xfrm>
          <a:prstGeom prst="rect">
            <a:avLst/>
          </a:prstGeom>
        </p:spPr>
      </p:pic>
      <p:graphicFrame>
        <p:nvGraphicFramePr>
          <p:cNvPr id="5" name="Таблица 4"/>
          <p:cNvGraphicFramePr>
            <a:graphicFrameLocks noGrp="1"/>
          </p:cNvGraphicFramePr>
          <p:nvPr>
            <p:extLst>
              <p:ext uri="{D42A27DB-BD31-4B8C-83A1-F6EECF244321}">
                <p14:modId xmlns:p14="http://schemas.microsoft.com/office/powerpoint/2010/main" val="2231301808"/>
              </p:ext>
            </p:extLst>
          </p:nvPr>
        </p:nvGraphicFramePr>
        <p:xfrm>
          <a:off x="767861" y="1958821"/>
          <a:ext cx="10515600" cy="1466787"/>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532244920"/>
                    </a:ext>
                  </a:extLst>
                </a:gridCol>
              </a:tblGrid>
              <a:tr h="114300">
                <a:tc>
                  <a:txBody>
                    <a:bodyPr/>
                    <a:lstStyle/>
                    <a:p>
                      <a:pPr indent="-90170" algn="ctr">
                        <a:lnSpc>
                          <a:spcPct val="150000"/>
                        </a:lnSpc>
                        <a:spcBef>
                          <a:spcPts val="300"/>
                        </a:spcBef>
                        <a:spcAft>
                          <a:spcPts val="0"/>
                        </a:spcAft>
                      </a:pPr>
                      <a:endParaRPr lang="ru-RU" sz="1200" kern="100" cap="all">
                        <a:solidFill>
                          <a:schemeClr val="tx1"/>
                        </a:solidFill>
                        <a:effectLst/>
                      </a:endParaRPr>
                    </a:p>
                    <a:p>
                      <a:pPr algn="ctr">
                        <a:lnSpc>
                          <a:spcPct val="150000"/>
                        </a:lnSpc>
                        <a:spcBef>
                          <a:spcPts val="300"/>
                        </a:spcBef>
                        <a:spcAft>
                          <a:spcPts val="0"/>
                        </a:spcAft>
                      </a:pPr>
                      <a:r>
                        <a:rPr lang="ru-RU" sz="1200" kern="100" cap="all">
                          <a:solidFill>
                            <a:schemeClr val="tx1"/>
                          </a:solidFill>
                          <a:effectLst/>
                        </a:rPr>
                        <a:t>МИНОБРНАУКИ РОССИИ</a:t>
                      </a:r>
                      <a:endParaRPr lang="ru-RU" sz="1200" kern="10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2652250551"/>
                  </a:ext>
                </a:extLst>
              </a:tr>
              <a:tr h="899795">
                <a:tc>
                  <a:txBody>
                    <a:bodyPr/>
                    <a:lstStyle/>
                    <a:p>
                      <a:pPr algn="ctr">
                        <a:lnSpc>
                          <a:spcPct val="90000"/>
                        </a:lnSpc>
                        <a:spcAft>
                          <a:spcPts val="700"/>
                        </a:spcAft>
                      </a:pPr>
                      <a:r>
                        <a:rPr lang="ru-RU" sz="1200" kern="100" dirty="0">
                          <a:solidFill>
                            <a:schemeClr val="tx1"/>
                          </a:solidFill>
                          <a:effectLst/>
                        </a:rPr>
                        <a:t>Федеральное государственное бюджетное образовательное учреждение</a:t>
                      </a:r>
                      <a:br>
                        <a:rPr lang="ru-RU" sz="1200" kern="100" dirty="0">
                          <a:solidFill>
                            <a:schemeClr val="tx1"/>
                          </a:solidFill>
                          <a:effectLst/>
                        </a:rPr>
                      </a:br>
                      <a:r>
                        <a:rPr lang="ru-RU" sz="1200" kern="100" dirty="0">
                          <a:solidFill>
                            <a:schemeClr val="tx1"/>
                          </a:solidFill>
                          <a:effectLst/>
                        </a:rPr>
                        <a:t>высшего образования</a:t>
                      </a:r>
                      <a:br>
                        <a:rPr lang="ru-RU" sz="1200" kern="100" dirty="0">
                          <a:solidFill>
                            <a:schemeClr val="tx1"/>
                          </a:solidFill>
                          <a:effectLst/>
                        </a:rPr>
                      </a:br>
                      <a:r>
                        <a:rPr lang="ru-RU" sz="1200" kern="100" dirty="0">
                          <a:solidFill>
                            <a:schemeClr val="tx1"/>
                          </a:solidFill>
                          <a:effectLst/>
                        </a:rPr>
                        <a:t>«МИРЭА </a:t>
                      </a:r>
                      <a:r>
                        <a:rPr lang="ru-RU" sz="1200" kern="100" dirty="0">
                          <a:solidFill>
                            <a:schemeClr val="tx1"/>
                          </a:solidFill>
                          <a:effectLst/>
                          <a:sym typeface="Symbol" panose="05050102010706020507" pitchFamily="18" charset="2"/>
                        </a:rPr>
                        <a:t></a:t>
                      </a:r>
                      <a:r>
                        <a:rPr lang="ru-RU" sz="1200" kern="100" dirty="0">
                          <a:solidFill>
                            <a:schemeClr val="tx1"/>
                          </a:solidFill>
                          <a:effectLst/>
                        </a:rPr>
                        <a:t> Российский технологический университет»</a:t>
                      </a:r>
                    </a:p>
                    <a:p>
                      <a:pPr algn="ctr">
                        <a:lnSpc>
                          <a:spcPct val="150000"/>
                        </a:lnSpc>
                        <a:spcAft>
                          <a:spcPts val="0"/>
                        </a:spcAft>
                      </a:pPr>
                      <a:r>
                        <a:rPr lang="ru-RU" sz="1600" kern="100" dirty="0">
                          <a:solidFill>
                            <a:schemeClr val="tx1"/>
                          </a:solidFill>
                          <a:effectLst/>
                        </a:rPr>
                        <a:t> РТУ МИРЭА </a:t>
                      </a:r>
                      <a:endParaRPr lang="ru-RU" sz="1200" kern="100" dirty="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481159390"/>
                  </a:ext>
                </a:extLst>
              </a:tr>
            </a:tbl>
          </a:graphicData>
        </a:graphic>
      </p:graphicFrame>
      <p:cxnSp>
        <p:nvCxnSpPr>
          <p:cNvPr id="7" name="Прямая соединительная линия 6"/>
          <p:cNvCxnSpPr>
            <a:cxnSpLocks noChangeShapeType="1"/>
          </p:cNvCxnSpPr>
          <p:nvPr/>
        </p:nvCxnSpPr>
        <p:spPr bwMode="auto">
          <a:xfrm flipV="1">
            <a:off x="3295650" y="3515525"/>
            <a:ext cx="5600700" cy="1587"/>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2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a:extLst>
              <a:ext uri="{FF2B5EF4-FFF2-40B4-BE49-F238E27FC236}">
                <a16:creationId xmlns:a16="http://schemas.microsoft.com/office/drawing/2014/main" id="{C32EA2DB-B379-431E-8DE6-429A06A00528}"/>
              </a:ext>
            </a:extLst>
          </p:cNvPr>
          <p:cNvSpPr>
            <a:spLocks noGrp="1"/>
          </p:cNvSpPr>
          <p:nvPr>
            <p:ph idx="1"/>
          </p:nvPr>
        </p:nvSpPr>
        <p:spPr>
          <a:xfrm>
            <a:off x="1281112" y="509970"/>
            <a:ext cx="7967663" cy="819151"/>
          </a:xfrm>
        </p:spPr>
        <p:txBody>
          <a:bodyPr>
            <a:normAutofit/>
          </a:bodyPr>
          <a:lstStyle/>
          <a:p>
            <a:pPr marL="0" indent="0">
              <a:buNone/>
            </a:pPr>
            <a:r>
              <a:rPr lang="ru-RU" sz="4400" b="1" dirty="0">
                <a:latin typeface="+mj-lt"/>
                <a:cs typeface="Times New Roman" panose="02020603050405020304" pitchFamily="18" charset="0"/>
              </a:rPr>
              <a:t>Индивидуальный вариант</a:t>
            </a:r>
          </a:p>
        </p:txBody>
      </p:sp>
      <p:sp>
        <p:nvSpPr>
          <p:cNvPr id="3" name="TextBox 2">
            <a:extLst>
              <a:ext uri="{FF2B5EF4-FFF2-40B4-BE49-F238E27FC236}">
                <a16:creationId xmlns:a16="http://schemas.microsoft.com/office/drawing/2014/main" id="{8A64504D-AB7B-46FB-BA88-AB6AAD6AE0D9}"/>
              </a:ext>
            </a:extLst>
          </p:cNvPr>
          <p:cNvSpPr txBox="1"/>
          <p:nvPr/>
        </p:nvSpPr>
        <p:spPr>
          <a:xfrm>
            <a:off x="1281112" y="1874728"/>
            <a:ext cx="10257745" cy="3108543"/>
          </a:xfrm>
          <a:prstGeom prst="rect">
            <a:avLst/>
          </a:prstGeom>
          <a:noFill/>
        </p:spPr>
        <p:txBody>
          <a:bodyPr wrap="square" rtlCol="0">
            <a:spAutoFit/>
          </a:bodyPr>
          <a:lstStyle/>
          <a:p>
            <a:r>
              <a:rPr lang="ru-RU" sz="2800" b="1" dirty="0"/>
              <a:t>Задание:</a:t>
            </a:r>
          </a:p>
          <a:p>
            <a:endParaRPr lang="ru-RU" sz="2800" b="1" dirty="0"/>
          </a:p>
          <a:p>
            <a:r>
              <a:rPr lang="ru-RU" sz="2800" b="1" dirty="0"/>
              <a:t>Индивидуальный вариант: </a:t>
            </a:r>
          </a:p>
          <a:p>
            <a:r>
              <a:rPr lang="ru-RU" sz="2800" dirty="0"/>
              <a:t>Организовать работы по изготовлению свадебных тортов:</a:t>
            </a:r>
          </a:p>
          <a:p>
            <a:pPr marL="342900" indent="-342900">
              <a:buFont typeface="Arial" panose="020B0604020202020204" pitchFamily="34" charset="0"/>
              <a:buChar char="•"/>
            </a:pPr>
            <a:r>
              <a:rPr lang="ru-RU" sz="2800" dirty="0"/>
              <a:t>Принять заказ;</a:t>
            </a:r>
          </a:p>
          <a:p>
            <a:pPr marL="342900" indent="-342900">
              <a:buFont typeface="Arial" panose="020B0604020202020204" pitchFamily="34" charset="0"/>
              <a:buChar char="•"/>
            </a:pPr>
            <a:r>
              <a:rPr lang="ru-RU" sz="2800" dirty="0"/>
              <a:t>Изготовить свадебный торт;</a:t>
            </a:r>
          </a:p>
          <a:p>
            <a:pPr marL="342900" indent="-342900">
              <a:buFont typeface="Arial" panose="020B0604020202020204" pitchFamily="34" charset="0"/>
              <a:buChar char="•"/>
            </a:pPr>
            <a:r>
              <a:rPr lang="ru-RU" sz="2800" dirty="0"/>
              <a:t>Доставить свадебный торт.</a:t>
            </a:r>
          </a:p>
        </p:txBody>
      </p:sp>
    </p:spTree>
    <p:extLst>
      <p:ext uri="{BB962C8B-B14F-4D97-AF65-F5344CB8AC3E}">
        <p14:creationId xmlns:p14="http://schemas.microsoft.com/office/powerpoint/2010/main" val="42342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E07C99-55AC-4A03-8F31-7B36BFA54C39}"/>
              </a:ext>
            </a:extLst>
          </p:cNvPr>
          <p:cNvSpPr>
            <a:spLocks noGrp="1"/>
          </p:cNvSpPr>
          <p:nvPr>
            <p:ph type="title"/>
          </p:nvPr>
        </p:nvSpPr>
        <p:spPr/>
        <p:txBody>
          <a:bodyPr>
            <a:normAutofit/>
          </a:bodyPr>
          <a:lstStyle/>
          <a:p>
            <a:pPr algn="ctr"/>
            <a:r>
              <a:rPr lang="ru-RU" b="1" dirty="0"/>
              <a:t>Текстовое описание основного процесса</a:t>
            </a:r>
            <a:endParaRPr lang="en-US" b="1" dirty="0"/>
          </a:p>
        </p:txBody>
      </p:sp>
      <p:sp>
        <p:nvSpPr>
          <p:cNvPr id="3" name="Объект 2">
            <a:extLst>
              <a:ext uri="{FF2B5EF4-FFF2-40B4-BE49-F238E27FC236}">
                <a16:creationId xmlns:a16="http://schemas.microsoft.com/office/drawing/2014/main" id="{5FEA82F4-9245-41DB-B5D4-B97E15F4D12E}"/>
              </a:ext>
            </a:extLst>
          </p:cNvPr>
          <p:cNvSpPr>
            <a:spLocks noGrp="1"/>
          </p:cNvSpPr>
          <p:nvPr>
            <p:ph idx="1"/>
          </p:nvPr>
        </p:nvSpPr>
        <p:spPr/>
        <p:txBody>
          <a:bodyPr/>
          <a:lstStyle/>
          <a:p>
            <a:r>
              <a:rPr lang="ru-RU" dirty="0"/>
              <a:t>Внешние сущности: Заказчик.</a:t>
            </a:r>
          </a:p>
          <a:p>
            <a:r>
              <a:rPr lang="ru-RU" dirty="0"/>
              <a:t>Потоки данных: Приготовленный свадебный торт, Список доступных для приготовления тортов, Пожелания по свадебному торту.</a:t>
            </a:r>
          </a:p>
          <a:p>
            <a:r>
              <a:rPr lang="ru-RU" dirty="0"/>
              <a:t>Хранилища данных: Меню кондитерского магазина.</a:t>
            </a:r>
          </a:p>
          <a:p>
            <a:r>
              <a:rPr lang="ru-RU" dirty="0"/>
              <a:t>Функции: Организовать работы по изготовлению свадебных тортов.</a:t>
            </a:r>
            <a:endParaRPr lang="en-US" dirty="0"/>
          </a:p>
        </p:txBody>
      </p:sp>
    </p:spTree>
    <p:extLst>
      <p:ext uri="{BB962C8B-B14F-4D97-AF65-F5344CB8AC3E}">
        <p14:creationId xmlns:p14="http://schemas.microsoft.com/office/powerpoint/2010/main" val="365640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1533246" y="452855"/>
            <a:ext cx="8233229" cy="664219"/>
          </a:xfrm>
        </p:spPr>
        <p:txBody>
          <a:bodyPr>
            <a:normAutofit fontScale="90000"/>
          </a:bodyPr>
          <a:lstStyle/>
          <a:p>
            <a:pPr algn="ctr"/>
            <a:r>
              <a:rPr lang="ru-RU" b="1" dirty="0"/>
              <a:t>Диаграмма основного процесса</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838200" y="3584341"/>
            <a:ext cx="4811661" cy="923330"/>
          </a:xfrm>
          <a:prstGeom prst="rect">
            <a:avLst/>
          </a:prstGeom>
          <a:noFill/>
        </p:spPr>
        <p:txBody>
          <a:bodyPr wrap="square" rtlCol="0">
            <a:spAutoFit/>
          </a:bodyPr>
          <a:lstStyle/>
          <a:p>
            <a:r>
              <a:rPr lang="ru-RU" dirty="0"/>
              <a:t>Рисунок 1 – Скриншот диаграммы основного процесса организации работ по изготовлению свадебных тортов</a:t>
            </a:r>
          </a:p>
        </p:txBody>
      </p:sp>
      <p:pic>
        <p:nvPicPr>
          <p:cNvPr id="5" name="Объект 4">
            <a:extLst>
              <a:ext uri="{FF2B5EF4-FFF2-40B4-BE49-F238E27FC236}">
                <a16:creationId xmlns:a16="http://schemas.microsoft.com/office/drawing/2014/main" id="{682A9128-5D75-4AA8-BC08-A2C3F325234E}"/>
              </a:ext>
            </a:extLst>
          </p:cNvPr>
          <p:cNvPicPr>
            <a:picLocks noGrp="1" noChangeAspect="1"/>
          </p:cNvPicPr>
          <p:nvPr>
            <p:ph idx="1"/>
          </p:nvPr>
        </p:nvPicPr>
        <p:blipFill>
          <a:blip r:embed="rId2"/>
          <a:stretch>
            <a:fillRect/>
          </a:stretch>
        </p:blipFill>
        <p:spPr>
          <a:xfrm>
            <a:off x="5649861" y="1718090"/>
            <a:ext cx="5000722" cy="4503693"/>
          </a:xfrm>
          <a:prstGeom prst="rect">
            <a:avLst/>
          </a:prstGeom>
          <a:ln>
            <a:solidFill>
              <a:schemeClr val="tx1"/>
            </a:solidFill>
          </a:ln>
        </p:spPr>
      </p:pic>
    </p:spTree>
    <p:extLst>
      <p:ext uri="{BB962C8B-B14F-4D97-AF65-F5344CB8AC3E}">
        <p14:creationId xmlns:p14="http://schemas.microsoft.com/office/powerpoint/2010/main" val="277001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83334"/>
          </a:xfrm>
        </p:spPr>
        <p:txBody>
          <a:bodyPr>
            <a:noAutofit/>
          </a:bodyPr>
          <a:lstStyle/>
          <a:p>
            <a:pPr algn="ctr"/>
            <a:r>
              <a:rPr lang="ru-RU" b="1" dirty="0">
                <a:cs typeface="Times New Roman" panose="02020603050405020304" pitchFamily="18" charset="0"/>
              </a:rPr>
              <a:t>Текстовое описание диаграммы декомпозиции основного процесса</a:t>
            </a:r>
          </a:p>
        </p:txBody>
      </p:sp>
      <p:sp>
        <p:nvSpPr>
          <p:cNvPr id="3" name="Объект 2"/>
          <p:cNvSpPr>
            <a:spLocks noGrp="1"/>
          </p:cNvSpPr>
          <p:nvPr>
            <p:ph idx="1"/>
          </p:nvPr>
        </p:nvSpPr>
        <p:spPr>
          <a:xfrm>
            <a:off x="838200" y="2067773"/>
            <a:ext cx="10515600" cy="4144854"/>
          </a:xfrm>
        </p:spPr>
        <p:txBody>
          <a:bodyPr>
            <a:normAutofit/>
          </a:bodyPr>
          <a:lstStyle/>
          <a:p>
            <a:r>
              <a:rPr lang="ru-RU" dirty="0"/>
              <a:t>Внешние сущности: Менеджер, Курьер.</a:t>
            </a:r>
          </a:p>
          <a:p>
            <a:r>
              <a:rPr lang="ru-RU" dirty="0"/>
              <a:t>Потоки данных: Список доступных для приготовления тортов, Пожелания по свадебному торту, Заявка на приготовление торта, Замечания по приготовленному торту, Рецепт торта, Свадебный торт, готовый к выдаче заказчику, Услуги по доставке торта, Приготовленный свадебный торт.</a:t>
            </a:r>
          </a:p>
          <a:p>
            <a:r>
              <a:rPr lang="ru-RU" dirty="0"/>
              <a:t>Хранилища данных: Кондитерская книга рецептов.</a:t>
            </a:r>
          </a:p>
          <a:p>
            <a:r>
              <a:rPr lang="ru-RU" dirty="0"/>
              <a:t>Функции: Принять заказ, Изготовить свадебный торт, Доставить торт заказчику.</a:t>
            </a:r>
            <a:endParaRPr lang="en-US" dirty="0"/>
          </a:p>
          <a:p>
            <a:pPr marL="0" indent="0">
              <a:buNone/>
            </a:pPr>
            <a:endParaRPr lang="en-US" dirty="0"/>
          </a:p>
        </p:txBody>
      </p:sp>
    </p:spTree>
    <p:extLst>
      <p:ext uri="{BB962C8B-B14F-4D97-AF65-F5344CB8AC3E}">
        <p14:creationId xmlns:p14="http://schemas.microsoft.com/office/powerpoint/2010/main" val="129930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682471" y="-34290"/>
            <a:ext cx="10827058" cy="1544728"/>
          </a:xfrm>
        </p:spPr>
        <p:txBody>
          <a:bodyPr>
            <a:normAutofit/>
          </a:bodyPr>
          <a:lstStyle/>
          <a:p>
            <a:pPr algn="ctr"/>
            <a:r>
              <a:rPr lang="ru-RU" b="1" dirty="0"/>
              <a:t>Диаграмма декомпозиции основного процесса</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589253" y="6330696"/>
            <a:ext cx="11013489" cy="369332"/>
          </a:xfrm>
          <a:prstGeom prst="rect">
            <a:avLst/>
          </a:prstGeom>
          <a:noFill/>
        </p:spPr>
        <p:txBody>
          <a:bodyPr wrap="square" rtlCol="0">
            <a:spAutoFit/>
          </a:bodyPr>
          <a:lstStyle/>
          <a:p>
            <a:pPr algn="ctr"/>
            <a:r>
              <a:rPr lang="ru-RU" dirty="0"/>
              <a:t>Рисунок 3 – Скриншот диаграммы декомпозиции основного процесса</a:t>
            </a:r>
          </a:p>
        </p:txBody>
      </p:sp>
      <p:pic>
        <p:nvPicPr>
          <p:cNvPr id="5" name="Объект 4">
            <a:extLst>
              <a:ext uri="{FF2B5EF4-FFF2-40B4-BE49-F238E27FC236}">
                <a16:creationId xmlns:a16="http://schemas.microsoft.com/office/drawing/2014/main" id="{FF041B30-16B4-47BC-A2E8-27A7B64631E7}"/>
              </a:ext>
            </a:extLst>
          </p:cNvPr>
          <p:cNvPicPr>
            <a:picLocks noGrp="1" noChangeAspect="1"/>
          </p:cNvPicPr>
          <p:nvPr>
            <p:ph idx="1"/>
          </p:nvPr>
        </p:nvPicPr>
        <p:blipFill>
          <a:blip r:embed="rId2"/>
          <a:stretch>
            <a:fillRect/>
          </a:stretch>
        </p:blipFill>
        <p:spPr>
          <a:xfrm>
            <a:off x="1932463" y="1510438"/>
            <a:ext cx="8327068" cy="4741069"/>
          </a:xfrm>
          <a:prstGeom prst="rect">
            <a:avLst/>
          </a:prstGeom>
          <a:ln>
            <a:solidFill>
              <a:schemeClr val="tx1"/>
            </a:solidFill>
          </a:ln>
        </p:spPr>
      </p:pic>
    </p:spTree>
    <p:extLst>
      <p:ext uri="{BB962C8B-B14F-4D97-AF65-F5344CB8AC3E}">
        <p14:creationId xmlns:p14="http://schemas.microsoft.com/office/powerpoint/2010/main" val="161667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279CDA-9DA0-496F-BA05-EE36B1F8ED50}"/>
              </a:ext>
            </a:extLst>
          </p:cNvPr>
          <p:cNvSpPr>
            <a:spLocks noGrp="1"/>
          </p:cNvSpPr>
          <p:nvPr>
            <p:ph type="title"/>
          </p:nvPr>
        </p:nvSpPr>
        <p:spPr/>
        <p:txBody>
          <a:bodyPr>
            <a:normAutofit/>
          </a:bodyPr>
          <a:lstStyle/>
          <a:p>
            <a:pPr algn="ctr"/>
            <a:r>
              <a:rPr lang="ru-RU" b="1" dirty="0">
                <a:cs typeface="Times New Roman" panose="02020603050405020304" pitchFamily="18" charset="0"/>
              </a:rPr>
              <a:t>Текстовое описание декомпозиции подпроцесса «Изготовить свадебный торт»</a:t>
            </a:r>
            <a:endParaRPr lang="en-US" dirty="0"/>
          </a:p>
        </p:txBody>
      </p:sp>
      <p:sp>
        <p:nvSpPr>
          <p:cNvPr id="3" name="Объект 2">
            <a:extLst>
              <a:ext uri="{FF2B5EF4-FFF2-40B4-BE49-F238E27FC236}">
                <a16:creationId xmlns:a16="http://schemas.microsoft.com/office/drawing/2014/main" id="{1134B02E-57BB-4F90-AAA9-D965214EAC13}"/>
              </a:ext>
            </a:extLst>
          </p:cNvPr>
          <p:cNvSpPr>
            <a:spLocks noGrp="1"/>
          </p:cNvSpPr>
          <p:nvPr>
            <p:ph idx="1"/>
          </p:nvPr>
        </p:nvSpPr>
        <p:spPr/>
        <p:txBody>
          <a:bodyPr>
            <a:normAutofit lnSpcReduction="10000"/>
          </a:bodyPr>
          <a:lstStyle/>
          <a:p>
            <a:r>
              <a:rPr lang="ru-RU" dirty="0"/>
              <a:t>Внешние сущности: Ингредиенты.</a:t>
            </a:r>
          </a:p>
          <a:p>
            <a:r>
              <a:rPr lang="ru-RU" dirty="0"/>
              <a:t>Потоки данных: Заявка на приготовление торта, Рецепт торта, Ингредиенты для коржей, Готовые коржи, Инструкция по приготовлению коржей, Инструкция по приготовлению мастики, Инструкция по компоновке торта, Ингредиенты для мастики, Готовая мастика, Украшения, ягоды, фрукты, Приготовленный торт, не готовый к выдаче, Замечания по приготовленному торту, Свадебный торт, готовый к выдаче заказчику.</a:t>
            </a:r>
          </a:p>
          <a:p>
            <a:r>
              <a:rPr lang="ru-RU" dirty="0"/>
              <a:t>Хранилища данных: Кулинарная книга рецептов.</a:t>
            </a:r>
          </a:p>
          <a:p>
            <a:r>
              <a:rPr lang="ru-RU" dirty="0"/>
              <a:t>Функции: Приготовить коржи, Приготовить мастику, Собрать торт и украсить его, Учесть замечания менеджера.</a:t>
            </a:r>
            <a:endParaRPr lang="en-US" dirty="0"/>
          </a:p>
          <a:p>
            <a:pPr marL="0" indent="0">
              <a:buNone/>
            </a:pPr>
            <a:endParaRPr lang="en-US" dirty="0"/>
          </a:p>
        </p:txBody>
      </p:sp>
    </p:spTree>
    <p:extLst>
      <p:ext uri="{BB962C8B-B14F-4D97-AF65-F5344CB8AC3E}">
        <p14:creationId xmlns:p14="http://schemas.microsoft.com/office/powerpoint/2010/main" val="64942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80872"/>
            <a:ext cx="10827058" cy="1472157"/>
          </a:xfrm>
        </p:spPr>
        <p:txBody>
          <a:bodyPr>
            <a:normAutofit/>
          </a:bodyPr>
          <a:lstStyle/>
          <a:p>
            <a:pPr algn="ctr"/>
            <a:r>
              <a:rPr lang="ru-RU" b="1" dirty="0"/>
              <a:t>Диаграмма декомпозиции подпроцесса «Изготовить свадебный торт»</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589255" y="6194376"/>
            <a:ext cx="11013489" cy="369332"/>
          </a:xfrm>
          <a:prstGeom prst="rect">
            <a:avLst/>
          </a:prstGeom>
          <a:noFill/>
        </p:spPr>
        <p:txBody>
          <a:bodyPr wrap="square" rtlCol="0">
            <a:spAutoFit/>
          </a:bodyPr>
          <a:lstStyle/>
          <a:p>
            <a:pPr algn="ctr"/>
            <a:r>
              <a:rPr lang="ru-RU" dirty="0"/>
              <a:t>Рисунок 3 – Скриншот диаграммы декомпозиции подпроцесса «Изготовить свадебный торт»</a:t>
            </a:r>
          </a:p>
        </p:txBody>
      </p:sp>
      <p:pic>
        <p:nvPicPr>
          <p:cNvPr id="6" name="Объект 5">
            <a:extLst>
              <a:ext uri="{FF2B5EF4-FFF2-40B4-BE49-F238E27FC236}">
                <a16:creationId xmlns:a16="http://schemas.microsoft.com/office/drawing/2014/main" id="{5DF3A000-83BC-40BC-95CE-C2EEF8EF6A89}"/>
              </a:ext>
            </a:extLst>
          </p:cNvPr>
          <p:cNvPicPr>
            <a:picLocks noGrp="1" noChangeAspect="1"/>
          </p:cNvPicPr>
          <p:nvPr>
            <p:ph idx="1"/>
          </p:nvPr>
        </p:nvPicPr>
        <p:blipFill>
          <a:blip r:embed="rId2"/>
          <a:stretch>
            <a:fillRect/>
          </a:stretch>
        </p:blipFill>
        <p:spPr>
          <a:xfrm>
            <a:off x="1990245" y="1698033"/>
            <a:ext cx="8211507" cy="4351338"/>
          </a:xfrm>
          <a:prstGeom prst="rect">
            <a:avLst/>
          </a:prstGeom>
          <a:ln>
            <a:solidFill>
              <a:schemeClr val="tx1"/>
            </a:solidFill>
          </a:ln>
        </p:spPr>
      </p:pic>
    </p:spTree>
    <p:extLst>
      <p:ext uri="{BB962C8B-B14F-4D97-AF65-F5344CB8AC3E}">
        <p14:creationId xmlns:p14="http://schemas.microsoft.com/office/powerpoint/2010/main" val="94722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66218"/>
            <a:ext cx="10515600" cy="1325563"/>
          </a:xfrm>
        </p:spPr>
        <p:txBody>
          <a:bodyPr/>
          <a:lstStyle/>
          <a:p>
            <a:pPr algn="ctr"/>
            <a:r>
              <a:rPr lang="ru-RU" b="1" dirty="0"/>
              <a:t>Спасибо за внимание</a:t>
            </a:r>
          </a:p>
        </p:txBody>
      </p:sp>
    </p:spTree>
    <p:extLst>
      <p:ext uri="{BB962C8B-B14F-4D97-AF65-F5344CB8AC3E}">
        <p14:creationId xmlns:p14="http://schemas.microsoft.com/office/powerpoint/2010/main" val="7004153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354</Words>
  <Application>Microsoft Office PowerPoint</Application>
  <PresentationFormat>Широкоэкранный</PresentationFormat>
  <Paragraphs>43</Paragraphs>
  <Slides>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9</vt:i4>
      </vt:variant>
    </vt:vector>
  </HeadingPairs>
  <TitlesOfParts>
    <vt:vector size="18" baseType="lpstr">
      <vt:lpstr>Arial</vt:lpstr>
      <vt:lpstr>Calibri</vt:lpstr>
      <vt:lpstr>Calibri Light</vt:lpstr>
      <vt:lpstr>Droid Sans Fallback</vt:lpstr>
      <vt:lpstr>FreeSans</vt:lpstr>
      <vt:lpstr>Liberation Serif</vt:lpstr>
      <vt:lpstr>Symbol</vt:lpstr>
      <vt:lpstr>Times New Roman</vt:lpstr>
      <vt:lpstr>Тема Office</vt:lpstr>
      <vt:lpstr>п</vt:lpstr>
      <vt:lpstr>Презентация PowerPoint</vt:lpstr>
      <vt:lpstr>Текстовое описание основного процесса</vt:lpstr>
      <vt:lpstr>Диаграмма основного процесса</vt:lpstr>
      <vt:lpstr>Текстовое описание диаграммы декомпозиции основного процесса</vt:lpstr>
      <vt:lpstr>Диаграмма декомпозиции основного процесса</vt:lpstr>
      <vt:lpstr>Текстовое описание декомпозиции подпроцесса «Изготовить свадебный торт»</vt:lpstr>
      <vt:lpstr>Диаграмма декомпозиции подпроцесса «Изготовить свадебный торт»</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ivcbibl212</dc:creator>
  <cp:lastModifiedBy>Artyom Shadon</cp:lastModifiedBy>
  <cp:revision>44</cp:revision>
  <dcterms:created xsi:type="dcterms:W3CDTF">2021-09-11T07:49:21Z</dcterms:created>
  <dcterms:modified xsi:type="dcterms:W3CDTF">2021-12-04T10:07:07Z</dcterms:modified>
</cp:coreProperties>
</file>