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4" autoAdjust="0"/>
    <p:restoredTop sz="94660"/>
  </p:normalViewPr>
  <p:slideViewPr>
    <p:cSldViewPr snapToGrid="0">
      <p:cViewPr varScale="1">
        <p:scale>
          <a:sx n="114" d="100"/>
          <a:sy n="114" d="100"/>
        </p:scale>
        <p:origin x="80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11/30/2022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324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40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11/30/2022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862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65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11/30/2022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172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11/30/2022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71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11/30/2022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300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197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11/30/2022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018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940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11/30/2022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210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11/30/2022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2147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75D46-7FBF-4B93-85FB-DCAE90071701}"/>
              </a:ext>
            </a:extLst>
          </p:cNvPr>
          <p:cNvSpPr>
            <a:spLocks noGrp="1"/>
          </p:cNvSpPr>
          <p:nvPr>
            <p:ph type="ctrTitle"/>
          </p:nvPr>
        </p:nvSpPr>
        <p:spPr/>
        <p:txBody>
          <a:bodyPr>
            <a:normAutofit/>
          </a:bodyPr>
          <a:lstStyle/>
          <a:p>
            <a:r>
              <a:rPr lang="ru-RU" b="0" dirty="0">
                <a:solidFill>
                  <a:schemeClr val="bg1"/>
                </a:solidFill>
                <a:effectLst/>
                <a:latin typeface="Helvetica Neue" panose="02000806000000020004" pitchFamily="2" charset="0"/>
                <a:ea typeface="Helvetica" panose="00000500000000000000" pitchFamily="50" charset="0"/>
              </a:rPr>
              <a:t>Обзор Knime Analytics Platform</a:t>
            </a:r>
            <a:endParaRPr lang="en-US" dirty="0">
              <a:solidFill>
                <a:schemeClr val="bg1"/>
              </a:solidFill>
              <a:latin typeface="Helvetica Neue" panose="02000806000000020004" pitchFamily="2" charset="0"/>
              <a:ea typeface="Helvetica" panose="00000500000000000000" pitchFamily="50" charset="0"/>
            </a:endParaRPr>
          </a:p>
        </p:txBody>
      </p:sp>
      <p:sp>
        <p:nvSpPr>
          <p:cNvPr id="3" name="Подзаголовок 2">
            <a:extLst>
              <a:ext uri="{FF2B5EF4-FFF2-40B4-BE49-F238E27FC236}">
                <a16:creationId xmlns:a16="http://schemas.microsoft.com/office/drawing/2014/main" id="{74C3F2E3-8EDF-4003-BD88-CFC546AA5B58}"/>
              </a:ext>
            </a:extLst>
          </p:cNvPr>
          <p:cNvSpPr>
            <a:spLocks noGrp="1"/>
          </p:cNvSpPr>
          <p:nvPr>
            <p:ph type="subTitle" idx="1"/>
          </p:nvPr>
        </p:nvSpPr>
        <p:spPr>
          <a:xfrm>
            <a:off x="1766078" y="4414266"/>
            <a:ext cx="8673427" cy="856233"/>
          </a:xfrm>
        </p:spPr>
        <p:txBody>
          <a:bodyPr>
            <a:normAutofit/>
          </a:bodyPr>
          <a:lstStyle/>
          <a:p>
            <a:r>
              <a:rPr lang="ru-RU" dirty="0">
                <a:latin typeface="Helvetica Neue" panose="02000806000000020004" pitchFamily="2" charset="0"/>
              </a:rPr>
              <a:t>Автор: Артём Александрович Московка, ИКБО-20-19</a:t>
            </a:r>
          </a:p>
          <a:p>
            <a:r>
              <a:rPr lang="ru-RU" dirty="0">
                <a:latin typeface="Helvetica Neue" panose="02000806000000020004" pitchFamily="2" charset="0"/>
              </a:rPr>
              <a:t>Москва, 2022</a:t>
            </a:r>
            <a:endParaRPr lang="en-US" dirty="0">
              <a:latin typeface="Helvetica Neue" panose="02000806000000020004" pitchFamily="2" charset="0"/>
            </a:endParaRPr>
          </a:p>
        </p:txBody>
      </p:sp>
      <p:sp>
        <p:nvSpPr>
          <p:cNvPr id="4" name="TextBox 3">
            <a:extLst>
              <a:ext uri="{FF2B5EF4-FFF2-40B4-BE49-F238E27FC236}">
                <a16:creationId xmlns:a16="http://schemas.microsoft.com/office/drawing/2014/main" id="{7C2F538B-BE78-4F11-BAFF-159566E4EB2A}"/>
              </a:ext>
            </a:extLst>
          </p:cNvPr>
          <p:cNvSpPr txBox="1"/>
          <p:nvPr/>
        </p:nvSpPr>
        <p:spPr>
          <a:xfrm>
            <a:off x="1766078" y="1352262"/>
            <a:ext cx="8659743" cy="369332"/>
          </a:xfrm>
          <a:prstGeom prst="rect">
            <a:avLst/>
          </a:prstGeom>
          <a:noFill/>
        </p:spPr>
        <p:txBody>
          <a:bodyPr wrap="none" rtlCol="0">
            <a:spAutoFit/>
          </a:bodyPr>
          <a:lstStyle/>
          <a:p>
            <a:r>
              <a:rPr lang="ru-RU" dirty="0">
                <a:solidFill>
                  <a:schemeClr val="bg1"/>
                </a:solidFill>
                <a:latin typeface="Helvetica Neue" panose="02000806000000020004" pitchFamily="2" charset="0"/>
              </a:rPr>
              <a:t>РТУ МИРЭА, Институт Информационных Технологий, Кафедра Прикладной Математики</a:t>
            </a:r>
            <a:endParaRPr lang="en-US" dirty="0">
              <a:solidFill>
                <a:schemeClr val="bg1"/>
              </a:solidFill>
              <a:latin typeface="Helvetica Neue" panose="02000806000000020004" pitchFamily="2" charset="0"/>
            </a:endParaRPr>
          </a:p>
        </p:txBody>
      </p:sp>
    </p:spTree>
    <p:extLst>
      <p:ext uri="{BB962C8B-B14F-4D97-AF65-F5344CB8AC3E}">
        <p14:creationId xmlns:p14="http://schemas.microsoft.com/office/powerpoint/2010/main" val="275069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sz="3600" dirty="0">
                <a:latin typeface="Helvetica Neue" panose="02000806000000020004" pitchFamily="2" charset="0"/>
              </a:rPr>
              <a:t>Пример </a:t>
            </a:r>
            <a:r>
              <a:rPr lang="en-US" sz="3600" dirty="0">
                <a:latin typeface="Helvetica Neue" panose="02000806000000020004" pitchFamily="2" charset="0"/>
              </a:rPr>
              <a:t>workflow #1: </a:t>
            </a:r>
            <a:r>
              <a:rPr lang="ru-RU" sz="3600" dirty="0">
                <a:latin typeface="Helvetica Neue" panose="02000806000000020004" pitchFamily="2" charset="0"/>
              </a:rPr>
              <a:t>построение простого </a:t>
            </a:r>
            <a:r>
              <a:rPr lang="en-US" sz="3600" dirty="0">
                <a:latin typeface="Helvetica Neue" panose="02000806000000020004" pitchFamily="2" charset="0"/>
              </a:rPr>
              <a:t>Scatter Plot</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021496" y="1232750"/>
            <a:ext cx="6281873" cy="2196250"/>
          </a:xfrm>
        </p:spPr>
        <p:txBody>
          <a:bodyPr>
            <a:normAutofit/>
          </a:bodyPr>
          <a:lstStyle/>
          <a:p>
            <a:r>
              <a:rPr lang="ru-RU" b="0" i="0" dirty="0">
                <a:solidFill>
                  <a:srgbClr val="111111"/>
                </a:solidFill>
                <a:effectLst/>
                <a:latin typeface="Helvetica" panose="00000500000000000000" pitchFamily="50" charset="0"/>
                <a:ea typeface="Helvetica" panose="00000500000000000000" pitchFamily="50" charset="0"/>
              </a:rPr>
              <a:t>Рассмотрим пример простого </a:t>
            </a:r>
            <a:r>
              <a:rPr lang="ru-RU" b="0" i="0" dirty="0" err="1">
                <a:solidFill>
                  <a:srgbClr val="111111"/>
                </a:solidFill>
                <a:effectLst/>
                <a:latin typeface="Helvetica" panose="00000500000000000000" pitchFamily="50" charset="0"/>
                <a:ea typeface="Helvetica" panose="00000500000000000000" pitchFamily="50" charset="0"/>
              </a:rPr>
              <a:t>workflow</a:t>
            </a:r>
            <a:r>
              <a:rPr lang="en-US" b="0" i="0" dirty="0">
                <a:solidFill>
                  <a:srgbClr val="111111"/>
                </a:solidFill>
                <a:effectLst/>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 который вытягивает данные, производит JOIN значений по некоему полю ID, фильтрацию и визуализацию результата на Scatter Plot.</a:t>
            </a:r>
          </a:p>
        </p:txBody>
      </p:sp>
      <p:pic>
        <p:nvPicPr>
          <p:cNvPr id="5122" name="Picture 2">
            <a:extLst>
              <a:ext uri="{FF2B5EF4-FFF2-40B4-BE49-F238E27FC236}">
                <a16:creationId xmlns:a16="http://schemas.microsoft.com/office/drawing/2014/main" id="{414C4785-2317-457E-85E9-73143B8B7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496" y="3325704"/>
            <a:ext cx="6281873" cy="229954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0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sz="3600" dirty="0">
                <a:latin typeface="Helvetica Neue" panose="02000806000000020004" pitchFamily="2" charset="0"/>
              </a:rPr>
              <a:t>Пример </a:t>
            </a:r>
            <a:r>
              <a:rPr lang="en-US" sz="3600" dirty="0">
                <a:latin typeface="Helvetica Neue" panose="02000806000000020004" pitchFamily="2" charset="0"/>
              </a:rPr>
              <a:t>workflow #1: </a:t>
            </a:r>
            <a:r>
              <a:rPr lang="ru-RU" sz="3600" dirty="0">
                <a:latin typeface="Helvetica Neue" panose="02000806000000020004" pitchFamily="2" charset="0"/>
              </a:rPr>
              <a:t>построение простого </a:t>
            </a:r>
            <a:r>
              <a:rPr lang="en-US" sz="3600" dirty="0">
                <a:latin typeface="Helvetica Neue" panose="02000806000000020004" pitchFamily="2" charset="0"/>
              </a:rPr>
              <a:t>Scatter Plot</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021496" y="1133969"/>
            <a:ext cx="6281873" cy="691300"/>
          </a:xfrm>
        </p:spPr>
        <p:txBody>
          <a:bodyPr>
            <a:normAutofit/>
          </a:bodyPr>
          <a:lstStyle/>
          <a:p>
            <a:r>
              <a:rPr lang="ru-RU" b="0" i="0" dirty="0">
                <a:solidFill>
                  <a:srgbClr val="111111"/>
                </a:solidFill>
                <a:effectLst/>
                <a:latin typeface="Helvetica" panose="00000500000000000000" pitchFamily="50" charset="0"/>
                <a:ea typeface="Helvetica" panose="00000500000000000000" pitchFamily="50" charset="0"/>
              </a:rPr>
              <a:t>Построенный график открывается в новом окне.</a:t>
            </a:r>
          </a:p>
        </p:txBody>
      </p:sp>
      <p:pic>
        <p:nvPicPr>
          <p:cNvPr id="6146" name="Picture 2">
            <a:extLst>
              <a:ext uri="{FF2B5EF4-FFF2-40B4-BE49-F238E27FC236}">
                <a16:creationId xmlns:a16="http://schemas.microsoft.com/office/drawing/2014/main" id="{0970ED8E-5EE2-41CE-B44C-CFA6975C4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107" y="1863559"/>
            <a:ext cx="4438650" cy="386047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20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sz="3600" dirty="0">
                <a:latin typeface="Helvetica Neue" panose="02000806000000020004" pitchFamily="2" charset="0"/>
              </a:rPr>
              <a:t>Пример </a:t>
            </a:r>
            <a:r>
              <a:rPr lang="en-US" sz="3600" dirty="0">
                <a:latin typeface="Helvetica Neue" panose="02000806000000020004" pitchFamily="2" charset="0"/>
              </a:rPr>
              <a:t>workflow #</a:t>
            </a:r>
            <a:r>
              <a:rPr lang="ru-RU" sz="3600" dirty="0">
                <a:latin typeface="Helvetica Neue" panose="02000806000000020004" pitchFamily="2" charset="0"/>
              </a:rPr>
              <a:t>2</a:t>
            </a:r>
            <a:r>
              <a:rPr lang="en-US" sz="3600" dirty="0">
                <a:latin typeface="Helvetica Neue" panose="02000806000000020004" pitchFamily="2" charset="0"/>
              </a:rPr>
              <a:t>: Correlation Analysis</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021496" y="1024410"/>
            <a:ext cx="6281873" cy="2196250"/>
          </a:xfrm>
        </p:spPr>
        <p:txBody>
          <a:bodyPr>
            <a:normAutofit/>
          </a:bodyPr>
          <a:lstStyle/>
          <a:p>
            <a:r>
              <a:rPr lang="ru-RU" b="0" i="0" dirty="0">
                <a:solidFill>
                  <a:srgbClr val="111111"/>
                </a:solidFill>
                <a:effectLst/>
                <a:latin typeface="Helvetica" panose="00000500000000000000" pitchFamily="50" charset="0"/>
                <a:ea typeface="Helvetica" panose="00000500000000000000" pitchFamily="50" charset="0"/>
              </a:rPr>
              <a:t>Рассмотрим еще один пример. Требуется сделать относительно большую выборку данных из БД, сгруппировать выборку по значениям некоего поля, и внутри каждой группы найти </a:t>
            </a:r>
            <a:r>
              <a:rPr lang="ru-RU" b="0" i="0" dirty="0" err="1">
                <a:solidFill>
                  <a:srgbClr val="111111"/>
                </a:solidFill>
                <a:effectLst/>
                <a:latin typeface="Helvetica" panose="00000500000000000000" pitchFamily="50" charset="0"/>
                <a:ea typeface="Helvetica" panose="00000500000000000000" pitchFamily="50" charset="0"/>
              </a:rPr>
              <a:t>коррелляцию</a:t>
            </a:r>
            <a:r>
              <a:rPr lang="ru-RU" b="0" i="0" dirty="0">
                <a:solidFill>
                  <a:srgbClr val="111111"/>
                </a:solidFill>
                <a:effectLst/>
                <a:latin typeface="Helvetica" panose="00000500000000000000" pitchFamily="50" charset="0"/>
                <a:ea typeface="Helvetica" panose="00000500000000000000" pitchFamily="50" charset="0"/>
              </a:rPr>
              <a:t> значений из этой группы и целевого вектора.</a:t>
            </a:r>
          </a:p>
        </p:txBody>
      </p:sp>
      <p:pic>
        <p:nvPicPr>
          <p:cNvPr id="7170" name="Picture 2">
            <a:extLst>
              <a:ext uri="{FF2B5EF4-FFF2-40B4-BE49-F238E27FC236}">
                <a16:creationId xmlns:a16="http://schemas.microsoft.com/office/drawing/2014/main" id="{5DF2F3BF-616F-49C4-B473-92142063B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929" y="3187123"/>
            <a:ext cx="7340184" cy="243812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17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sz="3600" dirty="0">
                <a:latin typeface="Helvetica Neue" panose="02000806000000020004" pitchFamily="2" charset="0"/>
              </a:rPr>
              <a:t>Пример </a:t>
            </a:r>
            <a:r>
              <a:rPr lang="en-US" sz="3600" dirty="0">
                <a:latin typeface="Helvetica Neue" panose="02000806000000020004" pitchFamily="2" charset="0"/>
              </a:rPr>
              <a:t>workflow #</a:t>
            </a:r>
            <a:r>
              <a:rPr lang="ru-RU" sz="3600" dirty="0">
                <a:latin typeface="Helvetica Neue" panose="02000806000000020004" pitchFamily="2" charset="0"/>
              </a:rPr>
              <a:t>2</a:t>
            </a:r>
            <a:r>
              <a:rPr lang="en-US" sz="3600" dirty="0">
                <a:latin typeface="Helvetica Neue" panose="02000806000000020004" pitchFamily="2" charset="0"/>
              </a:rPr>
              <a:t>: Correlation Analysis</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021496" y="1024409"/>
            <a:ext cx="6281873" cy="5316429"/>
          </a:xfrm>
        </p:spPr>
        <p:txBody>
          <a:bodyPr>
            <a:normAutofit fontScale="92500"/>
          </a:bodyPr>
          <a:lstStyle/>
          <a:p>
            <a:r>
              <a:rPr lang="ru-RU" b="0" i="0" dirty="0">
                <a:solidFill>
                  <a:srgbClr val="111111"/>
                </a:solidFill>
                <a:effectLst/>
                <a:latin typeface="Helvetica" panose="00000500000000000000" pitchFamily="50" charset="0"/>
                <a:ea typeface="Helvetica" panose="00000500000000000000" pitchFamily="50" charset="0"/>
              </a:rPr>
              <a:t>В данном примере открывается два соединения к БД. Через одно соединение (Node 2) SQL-запросом вытягивается вектор из нескольких значений. Это будет целевой вектор</a:t>
            </a:r>
            <a:r>
              <a:rPr lang="en-US" b="0" i="0" dirty="0">
                <a:solidFill>
                  <a:srgbClr val="111111"/>
                </a:solidFill>
                <a:effectLst/>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 к которому будем искать корреляцию.</a:t>
            </a:r>
          </a:p>
          <a:p>
            <a:r>
              <a:rPr lang="ru-RU" b="0" i="0" dirty="0">
                <a:solidFill>
                  <a:srgbClr val="111111"/>
                </a:solidFill>
                <a:effectLst/>
                <a:latin typeface="Helvetica" panose="00000500000000000000" pitchFamily="50" charset="0"/>
                <a:ea typeface="Helvetica" panose="00000500000000000000" pitchFamily="50" charset="0"/>
              </a:rPr>
              <a:t>Через другое соединение (также SQL-запросом) вытягивается относительно большая выборка данных. Далее данные попадают в Group </a:t>
            </a:r>
            <a:r>
              <a:rPr lang="ru-RU" b="0" i="0" dirty="0" err="1">
                <a:solidFill>
                  <a:srgbClr val="111111"/>
                </a:solidFill>
                <a:effectLst/>
                <a:latin typeface="Helvetica" panose="00000500000000000000" pitchFamily="50" charset="0"/>
                <a:ea typeface="Helvetica" panose="00000500000000000000" pitchFamily="50" charset="0"/>
              </a:rPr>
              <a:t>Loop</a:t>
            </a:r>
            <a:r>
              <a:rPr lang="ru-RU" b="0" i="0" dirty="0">
                <a:solidFill>
                  <a:srgbClr val="111111"/>
                </a:solidFill>
                <a:effectLst/>
                <a:latin typeface="Helvetica" panose="00000500000000000000" pitchFamily="50" charset="0"/>
                <a:ea typeface="Helvetica" panose="00000500000000000000" pitchFamily="50" charset="0"/>
              </a:rPr>
              <a:t> Start – Workflow Control оператор который делает GROUP BY, внутри этого </a:t>
            </a:r>
            <a:r>
              <a:rPr lang="ru-RU" b="0" i="0" dirty="0" err="1">
                <a:solidFill>
                  <a:srgbClr val="111111"/>
                </a:solidFill>
                <a:effectLst/>
                <a:latin typeface="Helvetica" panose="00000500000000000000" pitchFamily="50" charset="0"/>
                <a:ea typeface="Helvetica" panose="00000500000000000000" pitchFamily="50" charset="0"/>
              </a:rPr>
              <a:t>loop</a:t>
            </a:r>
            <a:r>
              <a:rPr lang="ru-RU" b="0" i="0" dirty="0">
                <a:solidFill>
                  <a:srgbClr val="111111"/>
                </a:solidFill>
                <a:effectLst/>
                <a:latin typeface="Helvetica" panose="00000500000000000000" pitchFamily="50" charset="0"/>
                <a:ea typeface="Helvetica" panose="00000500000000000000" pitchFamily="50" charset="0"/>
              </a:rPr>
              <a:t>-а к данным JOIN-</a:t>
            </a:r>
            <a:r>
              <a:rPr lang="ru-RU" b="0" i="0" dirty="0" err="1">
                <a:solidFill>
                  <a:srgbClr val="111111"/>
                </a:solidFill>
                <a:effectLst/>
                <a:latin typeface="Helvetica" panose="00000500000000000000" pitchFamily="50" charset="0"/>
                <a:ea typeface="Helvetica" panose="00000500000000000000" pitchFamily="50" charset="0"/>
              </a:rPr>
              <a:t>ится</a:t>
            </a:r>
            <a:r>
              <a:rPr lang="ru-RU" b="0" i="0" dirty="0">
                <a:solidFill>
                  <a:srgbClr val="111111"/>
                </a:solidFill>
                <a:effectLst/>
                <a:latin typeface="Helvetica" panose="00000500000000000000" pitchFamily="50" charset="0"/>
                <a:ea typeface="Helvetica" panose="00000500000000000000" pitchFamily="50" charset="0"/>
              </a:rPr>
              <a:t> целевой вектор, делается преобразование строковых значений в численные и считается линейная корреляция. Результаты вычислений аккумулируются в узле </a:t>
            </a:r>
            <a:r>
              <a:rPr lang="ru-RU" b="0" i="0" dirty="0" err="1">
                <a:solidFill>
                  <a:srgbClr val="111111"/>
                </a:solidFill>
                <a:effectLst/>
                <a:latin typeface="Helvetica" panose="00000500000000000000" pitchFamily="50" charset="0"/>
                <a:ea typeface="Helvetica" panose="00000500000000000000" pitchFamily="50" charset="0"/>
              </a:rPr>
              <a:t>Loop</a:t>
            </a:r>
            <a:r>
              <a:rPr lang="ru-RU" b="0" i="0" dirty="0">
                <a:solidFill>
                  <a:srgbClr val="111111"/>
                </a:solidFill>
                <a:effectLst/>
                <a:latin typeface="Helvetica" panose="00000500000000000000" pitchFamily="50" charset="0"/>
                <a:ea typeface="Helvetica" panose="00000500000000000000" pitchFamily="50" charset="0"/>
              </a:rPr>
              <a:t> End. На выходе из этого узла применяется фильтрация по строкам и столбцам, нормализация значений и построение Box Plot.</a:t>
            </a:r>
          </a:p>
        </p:txBody>
      </p:sp>
    </p:spTree>
    <p:extLst>
      <p:ext uri="{BB962C8B-B14F-4D97-AF65-F5344CB8AC3E}">
        <p14:creationId xmlns:p14="http://schemas.microsoft.com/office/powerpoint/2010/main" val="30157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sz="3600" dirty="0">
                <a:latin typeface="Helvetica Neue" panose="02000806000000020004" pitchFamily="2" charset="0"/>
              </a:rPr>
              <a:t>Пример </a:t>
            </a:r>
            <a:r>
              <a:rPr lang="en-US" sz="3600" dirty="0">
                <a:latin typeface="Helvetica Neue" panose="02000806000000020004" pitchFamily="2" charset="0"/>
              </a:rPr>
              <a:t>workflow #</a:t>
            </a:r>
            <a:r>
              <a:rPr lang="ru-RU" sz="3600" dirty="0">
                <a:latin typeface="Helvetica Neue" panose="02000806000000020004" pitchFamily="2" charset="0"/>
              </a:rPr>
              <a:t>2</a:t>
            </a:r>
            <a:r>
              <a:rPr lang="en-US" sz="3600" dirty="0">
                <a:latin typeface="Helvetica Neue" panose="02000806000000020004" pitchFamily="2" charset="0"/>
              </a:rPr>
              <a:t>: Correlation Analysis</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021496" y="1024410"/>
            <a:ext cx="6281873" cy="1325516"/>
          </a:xfrm>
        </p:spPr>
        <p:txBody>
          <a:bodyPr>
            <a:normAutofit/>
          </a:bodyPr>
          <a:lstStyle/>
          <a:p>
            <a:r>
              <a:rPr lang="ru-RU" b="0" i="0" dirty="0">
                <a:solidFill>
                  <a:srgbClr val="111111"/>
                </a:solidFill>
                <a:effectLst/>
                <a:latin typeface="Helvetica" panose="00000500000000000000" pitchFamily="50" charset="0"/>
                <a:ea typeface="Helvetica" panose="00000500000000000000" pitchFamily="50" charset="0"/>
              </a:rPr>
              <a:t>После исполнения всего workflow и нажатия на View: Box Plot открывается окно с подсчитанными значениями для Box Plot.</a:t>
            </a:r>
          </a:p>
        </p:txBody>
      </p:sp>
      <p:pic>
        <p:nvPicPr>
          <p:cNvPr id="8194" name="Picture 2">
            <a:extLst>
              <a:ext uri="{FF2B5EF4-FFF2-40B4-BE49-F238E27FC236}">
                <a16:creationId xmlns:a16="http://schemas.microsoft.com/office/drawing/2014/main" id="{3091C4CB-F8D2-48F5-BAEF-A5391C913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243" y="2349925"/>
            <a:ext cx="4974378" cy="360596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60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sz="3600" dirty="0">
                <a:latin typeface="Helvetica Neue" panose="02000806000000020004" pitchFamily="2" charset="0"/>
              </a:rPr>
              <a:t>Интересные возможности</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021496" y="808260"/>
            <a:ext cx="6281873" cy="5241479"/>
          </a:xfrm>
        </p:spPr>
        <p:txBody>
          <a:bodyPr>
            <a:normAutofit/>
          </a:bodyPr>
          <a:lstStyle/>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Исполнение workflow на сервере и предоставление доступа к результатам работы через REST API. Данная функциональность доступна при покупке KNIME-Server;</a:t>
            </a:r>
          </a:p>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Полный дистрибутив KNIME-а со всеми плагинами весит почти 2 гигабайта. В данный дистрибутив входит большое количество сторонних библиотек (например </a:t>
            </a:r>
            <a:r>
              <a:rPr lang="ru-RU" b="0" i="0" dirty="0" err="1">
                <a:solidFill>
                  <a:srgbClr val="111111"/>
                </a:solidFill>
                <a:effectLst/>
                <a:latin typeface="Helvetica" panose="00000500000000000000" pitchFamily="50" charset="0"/>
                <a:ea typeface="Helvetica" panose="00000500000000000000" pitchFamily="50" charset="0"/>
              </a:rPr>
              <a:t>JFreeChart</a:t>
            </a:r>
            <a:r>
              <a:rPr lang="ru-RU" b="0" i="0" dirty="0">
                <a:solidFill>
                  <a:srgbClr val="111111"/>
                </a:solidFill>
                <a:effectLst/>
                <a:latin typeface="Helvetica" panose="00000500000000000000" pitchFamily="50" charset="0"/>
                <a:ea typeface="Helvetica" panose="00000500000000000000" pitchFamily="50" charset="0"/>
              </a:rPr>
              <a:t>), которые становятся доступны в виде узлов;</a:t>
            </a:r>
          </a:p>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Реализована возможность сделать операцию </a:t>
            </a:r>
            <a:r>
              <a:rPr lang="ru-RU" b="0" i="0" dirty="0" err="1">
                <a:solidFill>
                  <a:srgbClr val="111111"/>
                </a:solidFill>
                <a:effectLst/>
                <a:latin typeface="Helvetica" panose="00000500000000000000" pitchFamily="50" charset="0"/>
                <a:ea typeface="Helvetica" panose="00000500000000000000" pitchFamily="50" charset="0"/>
              </a:rPr>
              <a:t>Pivot</a:t>
            </a:r>
            <a:r>
              <a:rPr lang="ru-RU" b="0" i="0" dirty="0">
                <a:solidFill>
                  <a:srgbClr val="111111"/>
                </a:solidFill>
                <a:effectLst/>
                <a:latin typeface="Helvetica" panose="00000500000000000000" pitchFamily="50" charset="0"/>
                <a:ea typeface="Helvetica" panose="00000500000000000000" pitchFamily="50" charset="0"/>
              </a:rPr>
              <a:t> прямо на базе данных или на данных</a:t>
            </a:r>
            <a:r>
              <a:rPr lang="en-US" b="0" i="0" dirty="0">
                <a:solidFill>
                  <a:srgbClr val="111111"/>
                </a:solidFill>
                <a:effectLst/>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 загруженных в локальный </a:t>
            </a:r>
            <a:r>
              <a:rPr lang="ru-RU" b="0" i="0" dirty="0" err="1">
                <a:solidFill>
                  <a:srgbClr val="111111"/>
                </a:solidFill>
                <a:effectLst/>
                <a:latin typeface="Helvetica" panose="00000500000000000000" pitchFamily="50" charset="0"/>
                <a:ea typeface="Helvetica" panose="00000500000000000000" pitchFamily="50" charset="0"/>
              </a:rPr>
              <a:t>кеш</a:t>
            </a:r>
            <a:r>
              <a:rPr lang="ru-RU" dirty="0">
                <a:solidFill>
                  <a:srgbClr val="111111"/>
                </a:solidFill>
                <a:latin typeface="Helvetica" panose="00000500000000000000" pitchFamily="50" charset="0"/>
                <a:ea typeface="Helvetica" panose="00000500000000000000" pitchFamily="50" charset="0"/>
              </a:rPr>
              <a:t>;</a:t>
            </a:r>
            <a:endParaRPr lang="ru-RU" b="0" i="0" dirty="0">
              <a:solidFill>
                <a:srgbClr val="111111"/>
              </a:solidFill>
              <a:effectLst/>
              <a:latin typeface="Helvetica" panose="00000500000000000000" pitchFamily="50" charset="0"/>
              <a:ea typeface="Helvetica" panose="00000500000000000000" pitchFamily="50" charset="0"/>
            </a:endParaRPr>
          </a:p>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Доступна большая библиотека примеров;</a:t>
            </a:r>
          </a:p>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Работа с </a:t>
            </a:r>
            <a:r>
              <a:rPr lang="ru-RU" b="0" i="0" dirty="0" err="1">
                <a:solidFill>
                  <a:srgbClr val="111111"/>
                </a:solidFill>
                <a:effectLst/>
                <a:latin typeface="Helvetica" panose="00000500000000000000" pitchFamily="50" charset="0"/>
                <a:ea typeface="Helvetica" panose="00000500000000000000" pitchFamily="50" charset="0"/>
              </a:rPr>
              <a:t>Hadoop</a:t>
            </a:r>
            <a:r>
              <a:rPr lang="ru-RU" b="0" i="0" dirty="0">
                <a:solidFill>
                  <a:srgbClr val="111111"/>
                </a:solidFill>
                <a:effectLst/>
                <a:latin typeface="Helvetica" panose="00000500000000000000" pitchFamily="50" charset="0"/>
                <a:ea typeface="Helvetica" panose="00000500000000000000" pitchFamily="50" charset="0"/>
              </a:rPr>
              <a:t> и другими </a:t>
            </a:r>
            <a:r>
              <a:rPr lang="ru-RU" b="0" i="0" dirty="0" err="1">
                <a:solidFill>
                  <a:srgbClr val="111111"/>
                </a:solidFill>
                <a:effectLst/>
                <a:latin typeface="Helvetica" panose="00000500000000000000" pitchFamily="50" charset="0"/>
                <a:ea typeface="Helvetica" panose="00000500000000000000" pitchFamily="50" charset="0"/>
              </a:rPr>
              <a:t>BigData</a:t>
            </a:r>
            <a:r>
              <a:rPr lang="ru-RU" b="0" i="0" dirty="0">
                <a:solidFill>
                  <a:srgbClr val="111111"/>
                </a:solidFill>
                <a:effectLst/>
                <a:latin typeface="Helvetica" panose="00000500000000000000" pitchFamily="50" charset="0"/>
                <a:ea typeface="Helvetica" panose="00000500000000000000" pitchFamily="50" charset="0"/>
              </a:rPr>
              <a:t> источниками.</a:t>
            </a:r>
          </a:p>
        </p:txBody>
      </p:sp>
    </p:spTree>
    <p:extLst>
      <p:ext uri="{BB962C8B-B14F-4D97-AF65-F5344CB8AC3E}">
        <p14:creationId xmlns:p14="http://schemas.microsoft.com/office/powerpoint/2010/main" val="69564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sz="3600" dirty="0">
                <a:latin typeface="Helvetica Neue" panose="02000806000000020004" pitchFamily="2" charset="0"/>
              </a:rPr>
              <a:t>Выводы</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021496" y="808260"/>
            <a:ext cx="6281873" cy="5241479"/>
          </a:xfrm>
        </p:spPr>
        <p:txBody>
          <a:bodyPr>
            <a:normAutofit lnSpcReduction="10000"/>
          </a:bodyPr>
          <a:lstStyle/>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Данный фреймворк хорошо подойдет для людей, не сильно знакомых с программированием, с его помощью можно быстро создавать простые и средней сложности workflow</a:t>
            </a:r>
            <a:r>
              <a:rPr lang="en-US" b="0" i="0" dirty="0">
                <a:solidFill>
                  <a:srgbClr val="111111"/>
                </a:solidFill>
                <a:effectLst/>
                <a:latin typeface="Helvetica" panose="00000500000000000000" pitchFamily="50" charset="0"/>
                <a:ea typeface="Helvetica" panose="00000500000000000000" pitchFamily="50" charset="0"/>
              </a:rPr>
              <a:t>s</a:t>
            </a:r>
            <a:r>
              <a:rPr lang="ru-RU" b="0" i="0" dirty="0">
                <a:solidFill>
                  <a:srgbClr val="111111"/>
                </a:solidFill>
                <a:effectLst/>
                <a:latin typeface="Helvetica" panose="00000500000000000000" pitchFamily="50" charset="0"/>
                <a:ea typeface="Helvetica" panose="00000500000000000000" pitchFamily="50" charset="0"/>
              </a:rPr>
              <a:t> и предоставлять к ним доступ через REST. Это может быть востребовано в каких-либо организациях.</a:t>
            </a:r>
          </a:p>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Data </a:t>
            </a:r>
            <a:r>
              <a:rPr lang="ru-RU" b="0" i="0" dirty="0" err="1">
                <a:solidFill>
                  <a:srgbClr val="111111"/>
                </a:solidFill>
                <a:effectLst/>
                <a:latin typeface="Helvetica" panose="00000500000000000000" pitchFamily="50" charset="0"/>
                <a:ea typeface="Helvetica" panose="00000500000000000000" pitchFamily="50" charset="0"/>
              </a:rPr>
              <a:t>scientists</a:t>
            </a:r>
            <a:r>
              <a:rPr lang="ru-RU" b="0" i="0" dirty="0">
                <a:solidFill>
                  <a:srgbClr val="111111"/>
                </a:solidFill>
                <a:effectLst/>
                <a:latin typeface="Helvetica" panose="00000500000000000000" pitchFamily="50" charset="0"/>
                <a:ea typeface="Helvetica" panose="00000500000000000000" pitchFamily="50" charset="0"/>
              </a:rPr>
              <a:t>, возможно, тоже найдут для себя много интересного и могут рассмотреть эту систему как дополнение к R или Python.</a:t>
            </a:r>
          </a:p>
          <a:p>
            <a:pPr algn="l">
              <a:buFont typeface="Arial" panose="020B0604020202020204" pitchFamily="34" charset="0"/>
              <a:buChar char="•"/>
            </a:pPr>
            <a:r>
              <a:rPr lang="ru-RU" b="0" i="0" dirty="0">
                <a:solidFill>
                  <a:srgbClr val="111111"/>
                </a:solidFill>
                <a:effectLst/>
                <a:latin typeface="Helvetica" panose="00000500000000000000" pitchFamily="50" charset="0"/>
                <a:ea typeface="Helvetica" panose="00000500000000000000" pitchFamily="50" charset="0"/>
              </a:rPr>
              <a:t>Этот фреймворк хорош также для работы со студентами, поскольку наглядно видно все, что происходит с данными, по каким веткам они перемещаются и как преобразуются. Студенты могут изучать реализацию существующих узлов, дописывать свои компоненты (узлы) и пополнять ими библиотеку.</a:t>
            </a:r>
          </a:p>
        </p:txBody>
      </p:sp>
    </p:spTree>
    <p:extLst>
      <p:ext uri="{BB962C8B-B14F-4D97-AF65-F5344CB8AC3E}">
        <p14:creationId xmlns:p14="http://schemas.microsoft.com/office/powerpoint/2010/main" val="378505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FFAE6-CFC0-4CBB-A932-C0E0FE1FCC4C}"/>
              </a:ext>
            </a:extLst>
          </p:cNvPr>
          <p:cNvSpPr>
            <a:spLocks noGrp="1"/>
          </p:cNvSpPr>
          <p:nvPr>
            <p:ph type="ctrTitle"/>
          </p:nvPr>
        </p:nvSpPr>
        <p:spPr/>
        <p:txBody>
          <a:bodyPr/>
          <a:lstStyle/>
          <a:p>
            <a:r>
              <a:rPr lang="ru-RU" b="0" dirty="0">
                <a:solidFill>
                  <a:schemeClr val="bg1"/>
                </a:solidFill>
                <a:effectLst/>
                <a:latin typeface="Helvetica Neue" panose="02000806000000020004" pitchFamily="2" charset="0"/>
                <a:ea typeface="Helvetica" panose="00000500000000000000" pitchFamily="50" charset="0"/>
              </a:rPr>
              <a:t>Спасибо за внимание!</a:t>
            </a:r>
            <a:endParaRPr lang="en-US" dirty="0"/>
          </a:p>
        </p:txBody>
      </p:sp>
    </p:spTree>
    <p:extLst>
      <p:ext uri="{BB962C8B-B14F-4D97-AF65-F5344CB8AC3E}">
        <p14:creationId xmlns:p14="http://schemas.microsoft.com/office/powerpoint/2010/main" val="22961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686DC2-4D89-42D2-BD0A-899A4C049E3A}"/>
              </a:ext>
            </a:extLst>
          </p:cNvPr>
          <p:cNvSpPr>
            <a:spLocks noGrp="1"/>
          </p:cNvSpPr>
          <p:nvPr>
            <p:ph type="title"/>
          </p:nvPr>
        </p:nvSpPr>
        <p:spPr/>
        <p:txBody>
          <a:bodyPr/>
          <a:lstStyle/>
          <a:p>
            <a:r>
              <a:rPr lang="ru-RU" dirty="0">
                <a:latin typeface="Helvetica Neue" panose="02000806000000020004" pitchFamily="2" charset="0"/>
              </a:rPr>
              <a:t>Подробнее о </a:t>
            </a:r>
            <a:r>
              <a:rPr lang="en-US" dirty="0">
                <a:latin typeface="Helvetica Neue" panose="02000806000000020004" pitchFamily="2" charset="0"/>
              </a:rPr>
              <a:t>KNIME</a:t>
            </a:r>
          </a:p>
        </p:txBody>
      </p:sp>
      <p:sp>
        <p:nvSpPr>
          <p:cNvPr id="3" name="Объект 2">
            <a:extLst>
              <a:ext uri="{FF2B5EF4-FFF2-40B4-BE49-F238E27FC236}">
                <a16:creationId xmlns:a16="http://schemas.microsoft.com/office/drawing/2014/main" id="{63772D69-6918-413A-833B-34FD39F6155D}"/>
              </a:ext>
            </a:extLst>
          </p:cNvPr>
          <p:cNvSpPr>
            <a:spLocks noGrp="1"/>
          </p:cNvSpPr>
          <p:nvPr>
            <p:ph idx="1"/>
          </p:nvPr>
        </p:nvSpPr>
        <p:spPr>
          <a:xfrm>
            <a:off x="5021496" y="1266519"/>
            <a:ext cx="6281873" cy="4623253"/>
          </a:xfrm>
        </p:spPr>
        <p:txBody>
          <a:bodyPr>
            <a:normAutofit/>
          </a:bodyPr>
          <a:lstStyle/>
          <a:p>
            <a:r>
              <a:rPr lang="ru-RU" b="1" i="0" dirty="0">
                <a:solidFill>
                  <a:srgbClr val="111111"/>
                </a:solidFill>
                <a:effectLst/>
                <a:latin typeface="Helvetica" panose="00000500000000000000" pitchFamily="50" charset="0"/>
                <a:ea typeface="Helvetica" panose="00000500000000000000" pitchFamily="50" charset="0"/>
              </a:rPr>
              <a:t>Knime Analytics Platform </a:t>
            </a:r>
            <a:r>
              <a:rPr lang="ru-RU" b="0" i="0" dirty="0">
                <a:solidFill>
                  <a:srgbClr val="111111"/>
                </a:solidFill>
                <a:effectLst/>
                <a:latin typeface="Helvetica" panose="00000500000000000000" pitchFamily="50" charset="0"/>
                <a:ea typeface="Helvetica" panose="00000500000000000000" pitchFamily="50" charset="0"/>
              </a:rPr>
              <a:t>– open</a:t>
            </a:r>
            <a:r>
              <a:rPr lang="ru-RU" dirty="0">
                <a:solidFill>
                  <a:srgbClr val="111111"/>
                </a:solidFill>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source фреймворк для анализа данных. Данный фреймворк позволяет реализовывать полный цикл анализа данных</a:t>
            </a:r>
            <a:r>
              <a:rPr lang="en-US" dirty="0">
                <a:solidFill>
                  <a:srgbClr val="111111"/>
                </a:solidFill>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 включающий чтение данных из различных источников, преобразование и фильтрацию, собственно анализ, визуализацию и экспорт.</a:t>
            </a:r>
          </a:p>
          <a:p>
            <a:r>
              <a:rPr lang="ru-RU" b="0" i="0" dirty="0">
                <a:solidFill>
                  <a:srgbClr val="111111"/>
                </a:solidFill>
                <a:effectLst/>
                <a:latin typeface="Helvetica" panose="00000500000000000000" pitchFamily="50" charset="0"/>
                <a:ea typeface="Helvetica" panose="00000500000000000000" pitchFamily="50" charset="0"/>
              </a:rPr>
              <a:t>Кому может быть интересна эта платформа:</a:t>
            </a:r>
          </a:p>
          <a:p>
            <a:pPr lvl="1"/>
            <a:r>
              <a:rPr lang="ru-RU" b="0" i="0" dirty="0">
                <a:solidFill>
                  <a:srgbClr val="111111"/>
                </a:solidFill>
                <a:effectLst/>
                <a:latin typeface="Helvetica" panose="00000500000000000000" pitchFamily="50" charset="0"/>
                <a:ea typeface="Helvetica" panose="00000500000000000000" pitchFamily="50" charset="0"/>
              </a:rPr>
              <a:t>Тем, кто хочет анализировать данные;</a:t>
            </a:r>
          </a:p>
          <a:p>
            <a:pPr lvl="1"/>
            <a:r>
              <a:rPr lang="ru-RU" b="0" i="0" dirty="0">
                <a:solidFill>
                  <a:srgbClr val="111111"/>
                </a:solidFill>
                <a:effectLst/>
                <a:latin typeface="Helvetica" panose="00000500000000000000" pitchFamily="50" charset="0"/>
                <a:ea typeface="Helvetica" panose="00000500000000000000" pitchFamily="50" charset="0"/>
              </a:rPr>
              <a:t>Тем, кто не владеет навыками программирования;</a:t>
            </a:r>
          </a:p>
          <a:p>
            <a:pPr lvl="1"/>
            <a:r>
              <a:rPr lang="ru-RU" b="0" i="0" dirty="0">
                <a:solidFill>
                  <a:srgbClr val="111111"/>
                </a:solidFill>
                <a:effectLst/>
                <a:latin typeface="Helvetica" panose="00000500000000000000" pitchFamily="50" charset="0"/>
                <a:ea typeface="Helvetica" panose="00000500000000000000" pitchFamily="50" charset="0"/>
              </a:rPr>
              <a:t>Тем, кто хочет покопаться в неплохой библиотеке реализованных алгоритмов и, возможно, узнать что-то новое.</a:t>
            </a:r>
          </a:p>
          <a:p>
            <a:endParaRPr lang="en-US" dirty="0"/>
          </a:p>
        </p:txBody>
      </p:sp>
    </p:spTree>
    <p:extLst>
      <p:ext uri="{BB962C8B-B14F-4D97-AF65-F5344CB8AC3E}">
        <p14:creationId xmlns:p14="http://schemas.microsoft.com/office/powerpoint/2010/main" val="108417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3E9691-7C49-4347-B858-F9F84051A616}"/>
              </a:ext>
            </a:extLst>
          </p:cNvPr>
          <p:cNvSpPr>
            <a:spLocks noGrp="1"/>
          </p:cNvSpPr>
          <p:nvPr>
            <p:ph type="title"/>
          </p:nvPr>
        </p:nvSpPr>
        <p:spPr/>
        <p:txBody>
          <a:bodyPr/>
          <a:lstStyle/>
          <a:p>
            <a:r>
              <a:rPr lang="ru-RU" dirty="0">
                <a:latin typeface="Helvetica Neue" panose="02000806000000020004" pitchFamily="2" charset="0"/>
              </a:rPr>
              <a:t>Подробнее о </a:t>
            </a:r>
            <a:r>
              <a:rPr lang="en-US" dirty="0">
                <a:latin typeface="Helvetica Neue" panose="02000806000000020004" pitchFamily="2" charset="0"/>
              </a:rPr>
              <a:t>KNIME</a:t>
            </a:r>
            <a:endParaRPr lang="en-US" dirty="0"/>
          </a:p>
        </p:txBody>
      </p:sp>
      <p:sp>
        <p:nvSpPr>
          <p:cNvPr id="3" name="Объект 2">
            <a:extLst>
              <a:ext uri="{FF2B5EF4-FFF2-40B4-BE49-F238E27FC236}">
                <a16:creationId xmlns:a16="http://schemas.microsoft.com/office/drawing/2014/main" id="{E93A3DAC-84ED-49C9-8220-98D32BE64DE6}"/>
              </a:ext>
            </a:extLst>
          </p:cNvPr>
          <p:cNvSpPr>
            <a:spLocks noGrp="1"/>
          </p:cNvSpPr>
          <p:nvPr>
            <p:ph idx="1"/>
          </p:nvPr>
        </p:nvSpPr>
        <p:spPr/>
        <p:txBody>
          <a:bodyPr/>
          <a:lstStyle/>
          <a:p>
            <a:r>
              <a:rPr lang="ru-RU" dirty="0">
                <a:latin typeface="Helvetica" panose="00000500000000000000" pitchFamily="50" charset="0"/>
                <a:ea typeface="Helvetica" panose="00000500000000000000" pitchFamily="50" charset="0"/>
              </a:rPr>
              <a:t>Кому подходит: фрилансерам, малому и среднему бизнесу, ИП, специалистам, НКО, корпорациям.</a:t>
            </a:r>
          </a:p>
          <a:p>
            <a:r>
              <a:rPr lang="ru-RU" dirty="0">
                <a:latin typeface="Helvetica" panose="00000500000000000000" pitchFamily="50" charset="0"/>
                <a:ea typeface="Helvetica" panose="00000500000000000000" pitchFamily="50" charset="0"/>
              </a:rPr>
              <a:t>Развертывание: ПК, сервер предприятия, облако (</a:t>
            </a:r>
            <a:r>
              <a:rPr lang="en-US" dirty="0">
                <a:latin typeface="Helvetica" panose="00000500000000000000" pitchFamily="50" charset="0"/>
                <a:ea typeface="Helvetica" panose="00000500000000000000" pitchFamily="50" charset="0"/>
              </a:rPr>
              <a:t>SaaS)</a:t>
            </a:r>
            <a:r>
              <a:rPr lang="ru-RU" dirty="0">
                <a:latin typeface="Helvetica" panose="00000500000000000000" pitchFamily="50" charset="0"/>
                <a:ea typeface="Helvetica" panose="00000500000000000000" pitchFamily="50" charset="0"/>
              </a:rPr>
              <a:t>.</a:t>
            </a:r>
          </a:p>
          <a:p>
            <a:r>
              <a:rPr lang="ru-RU" dirty="0">
                <a:latin typeface="Helvetica" panose="00000500000000000000" pitchFamily="50" charset="0"/>
                <a:ea typeface="Helvetica" panose="00000500000000000000" pitchFamily="50" charset="0"/>
              </a:rPr>
              <a:t>Работает на ОС: </a:t>
            </a:r>
            <a:r>
              <a:rPr lang="en-US" dirty="0">
                <a:latin typeface="Helvetica" panose="00000500000000000000" pitchFamily="50" charset="0"/>
                <a:ea typeface="Helvetica" panose="00000500000000000000" pitchFamily="50" charset="0"/>
              </a:rPr>
              <a:t>macOS, Windows, Linux.</a:t>
            </a:r>
            <a:endParaRPr lang="ru-RU" dirty="0">
              <a:latin typeface="Helvetica" panose="00000500000000000000" pitchFamily="50" charset="0"/>
              <a:ea typeface="Helvetica" panose="00000500000000000000" pitchFamily="50" charset="0"/>
            </a:endParaRPr>
          </a:p>
          <a:p>
            <a:r>
              <a:rPr lang="ru-RU" dirty="0">
                <a:latin typeface="Helvetica" panose="00000500000000000000" pitchFamily="50" charset="0"/>
                <a:ea typeface="Helvetica" panose="00000500000000000000" pitchFamily="50" charset="0"/>
              </a:rPr>
              <a:t>Стоимость: бесплатно, подписка для команд и организаций, особые условия для образования.</a:t>
            </a:r>
          </a:p>
          <a:p>
            <a:r>
              <a:rPr lang="ru-RU" dirty="0">
                <a:latin typeface="Helvetica" panose="00000500000000000000" pitchFamily="50" charset="0"/>
                <a:ea typeface="Helvetica" panose="00000500000000000000" pitchFamily="50" charset="0"/>
              </a:rPr>
              <a:t>Поддерживаемые языки: только английский.</a:t>
            </a:r>
          </a:p>
          <a:p>
            <a:r>
              <a:rPr lang="ru-RU" dirty="0">
                <a:latin typeface="Helvetica" panose="00000500000000000000" pitchFamily="50" charset="0"/>
                <a:ea typeface="Helvetica" panose="00000500000000000000" pitchFamily="50" charset="0"/>
              </a:rPr>
              <a:t>Свободное ПО.</a:t>
            </a:r>
          </a:p>
          <a:p>
            <a:r>
              <a:rPr lang="ru-RU" dirty="0">
                <a:latin typeface="Helvetica" panose="00000500000000000000" pitchFamily="50" charset="0"/>
                <a:ea typeface="Helvetica" panose="00000500000000000000" pitchFamily="50" charset="0"/>
              </a:rPr>
              <a:t>Имеется пробная версия и большая библиотека знаний.</a:t>
            </a:r>
          </a:p>
          <a:p>
            <a:endParaRPr lang="en-US" dirty="0">
              <a:latin typeface="Helvetica" panose="00000500000000000000" pitchFamily="50" charset="0"/>
              <a:ea typeface="Helvetica" panose="00000500000000000000" pitchFamily="50" charset="0"/>
            </a:endParaRPr>
          </a:p>
        </p:txBody>
      </p:sp>
    </p:spTree>
    <p:extLst>
      <p:ext uri="{BB962C8B-B14F-4D97-AF65-F5344CB8AC3E}">
        <p14:creationId xmlns:p14="http://schemas.microsoft.com/office/powerpoint/2010/main" val="146274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A11AD9-DF5E-4D5F-86F8-34BAA6A4BC0E}"/>
              </a:ext>
            </a:extLst>
          </p:cNvPr>
          <p:cNvSpPr>
            <a:spLocks noGrp="1"/>
          </p:cNvSpPr>
          <p:nvPr>
            <p:ph type="title"/>
          </p:nvPr>
        </p:nvSpPr>
        <p:spPr/>
        <p:txBody>
          <a:bodyPr>
            <a:normAutofit fontScale="90000"/>
          </a:bodyPr>
          <a:lstStyle/>
          <a:p>
            <a:r>
              <a:rPr lang="en-US" dirty="0">
                <a:latin typeface="Helvetica Neue" panose="02000806000000020004" pitchFamily="2" charset="0"/>
              </a:rPr>
              <a:t># </a:t>
            </a:r>
            <a:r>
              <a:rPr lang="ru-RU" dirty="0">
                <a:latin typeface="Helvetica Neue" panose="02000806000000020004" pitchFamily="2" charset="0"/>
              </a:rPr>
              <a:t>Назначение системы </a:t>
            </a:r>
            <a:r>
              <a:rPr lang="en-US" dirty="0">
                <a:latin typeface="Helvetica Neue" panose="02000806000000020004" pitchFamily="2" charset="0"/>
              </a:rPr>
              <a:t>KNIME</a:t>
            </a:r>
            <a:r>
              <a:rPr lang="ru-RU" dirty="0">
                <a:latin typeface="Helvetica Neue" panose="02000806000000020004" pitchFamily="2" charset="0"/>
              </a:rPr>
              <a:t> </a:t>
            </a:r>
            <a:r>
              <a:rPr lang="en-US" dirty="0">
                <a:latin typeface="Helvetica Neue" panose="02000806000000020004" pitchFamily="2" charset="0"/>
              </a:rPr>
              <a:t>Analytics Platform</a:t>
            </a:r>
            <a:endParaRPr lang="en-US" dirty="0"/>
          </a:p>
        </p:txBody>
      </p:sp>
      <p:sp>
        <p:nvSpPr>
          <p:cNvPr id="3" name="Объект 2">
            <a:extLst>
              <a:ext uri="{FF2B5EF4-FFF2-40B4-BE49-F238E27FC236}">
                <a16:creationId xmlns:a16="http://schemas.microsoft.com/office/drawing/2014/main" id="{57D908D2-2F88-4AF8-8F52-459AB98CBB40}"/>
              </a:ext>
            </a:extLst>
          </p:cNvPr>
          <p:cNvSpPr>
            <a:spLocks noGrp="1"/>
          </p:cNvSpPr>
          <p:nvPr>
            <p:ph idx="1"/>
          </p:nvPr>
        </p:nvSpPr>
        <p:spPr/>
        <p:txBody>
          <a:bodyPr/>
          <a:lstStyle/>
          <a:p>
            <a:pPr>
              <a:buFont typeface="Helvetica" panose="00000500000000000000" pitchFamily="50" charset="0"/>
              <a:buChar char="#"/>
            </a:pPr>
            <a:r>
              <a:rPr lang="ru-RU" dirty="0">
                <a:latin typeface="Helvetica" panose="00000500000000000000" pitchFamily="50" charset="0"/>
                <a:ea typeface="Helvetica" panose="00000500000000000000" pitchFamily="50" charset="0"/>
              </a:rPr>
              <a:t>Анализ данных (САД) </a:t>
            </a:r>
            <a:endParaRPr lang="en-US" dirty="0">
              <a:latin typeface="Helvetica" panose="00000500000000000000" pitchFamily="50" charset="0"/>
              <a:ea typeface="Helvetica" panose="00000500000000000000" pitchFamily="50" charset="0"/>
            </a:endParaRPr>
          </a:p>
          <a:p>
            <a:pPr>
              <a:buFont typeface="Helvetica" panose="00000500000000000000" pitchFamily="50" charset="0"/>
              <a:buChar char="#"/>
            </a:pPr>
            <a:r>
              <a:rPr lang="ru-RU" dirty="0">
                <a:latin typeface="Helvetica" panose="00000500000000000000" pitchFamily="50" charset="0"/>
                <a:ea typeface="Helvetica" panose="00000500000000000000" pitchFamily="50" charset="0"/>
              </a:rPr>
              <a:t>Интеллектуальный анализ данных (ИАД)</a:t>
            </a:r>
          </a:p>
          <a:p>
            <a:pPr>
              <a:buFont typeface="Helvetica" panose="00000500000000000000" pitchFamily="50" charset="0"/>
              <a:buChar char="#"/>
            </a:pPr>
            <a:r>
              <a:rPr lang="en-US" dirty="0">
                <a:latin typeface="Helvetica" panose="00000500000000000000" pitchFamily="50" charset="0"/>
                <a:ea typeface="Helvetica" panose="00000500000000000000" pitchFamily="50" charset="0"/>
              </a:rPr>
              <a:t>Machine Learning </a:t>
            </a:r>
            <a:r>
              <a:rPr lang="ru-RU" dirty="0">
                <a:latin typeface="Helvetica" panose="00000500000000000000" pitchFamily="50" charset="0"/>
                <a:ea typeface="Helvetica" panose="00000500000000000000" pitchFamily="50" charset="0"/>
              </a:rPr>
              <a:t>(</a:t>
            </a:r>
            <a:r>
              <a:rPr lang="en-US" dirty="0">
                <a:latin typeface="Helvetica" panose="00000500000000000000" pitchFamily="50" charset="0"/>
                <a:ea typeface="Helvetica" panose="00000500000000000000" pitchFamily="50" charset="0"/>
              </a:rPr>
              <a:t>ML) </a:t>
            </a:r>
          </a:p>
          <a:p>
            <a:pPr>
              <a:buFont typeface="Helvetica" panose="00000500000000000000" pitchFamily="50" charset="0"/>
              <a:buChar char="#"/>
            </a:pPr>
            <a:r>
              <a:rPr lang="en-US" dirty="0">
                <a:latin typeface="Helvetica" panose="00000500000000000000" pitchFamily="50" charset="0"/>
                <a:ea typeface="Helvetica" panose="00000500000000000000" pitchFamily="50" charset="0"/>
              </a:rPr>
              <a:t>Data Analysis </a:t>
            </a:r>
            <a:r>
              <a:rPr lang="ru-RU" dirty="0">
                <a:latin typeface="Helvetica" panose="00000500000000000000" pitchFamily="50" charset="0"/>
                <a:ea typeface="Helvetica" panose="00000500000000000000" pitchFamily="50" charset="0"/>
              </a:rPr>
              <a:t>(</a:t>
            </a:r>
            <a:r>
              <a:rPr lang="en-US" dirty="0">
                <a:latin typeface="Helvetica" panose="00000500000000000000" pitchFamily="50" charset="0"/>
                <a:ea typeface="Helvetica" panose="00000500000000000000" pitchFamily="50" charset="0"/>
              </a:rPr>
              <a:t>DA)</a:t>
            </a:r>
          </a:p>
          <a:p>
            <a:pPr>
              <a:buFont typeface="Helvetica" panose="00000500000000000000" pitchFamily="50" charset="0"/>
              <a:buChar char="#"/>
            </a:pPr>
            <a:r>
              <a:rPr lang="en-US" dirty="0">
                <a:latin typeface="Helvetica" panose="00000500000000000000" pitchFamily="50" charset="0"/>
                <a:ea typeface="Helvetica" panose="00000500000000000000" pitchFamily="50" charset="0"/>
              </a:rPr>
              <a:t>Big Data Analytics (BDA)</a:t>
            </a:r>
          </a:p>
          <a:p>
            <a:pPr>
              <a:buFont typeface="Helvetica" panose="00000500000000000000" pitchFamily="50" charset="0"/>
              <a:buChar char="#"/>
            </a:pPr>
            <a:r>
              <a:rPr lang="en-US" dirty="0">
                <a:latin typeface="Helvetica" panose="00000500000000000000" pitchFamily="50" charset="0"/>
                <a:ea typeface="Helvetica" panose="00000500000000000000" pitchFamily="50" charset="0"/>
              </a:rPr>
              <a:t>Data Mining (DM)</a:t>
            </a:r>
          </a:p>
          <a:p>
            <a:pPr>
              <a:buFont typeface="Helvetica" panose="00000500000000000000" pitchFamily="50" charset="0"/>
              <a:buChar char="#"/>
            </a:pPr>
            <a:r>
              <a:rPr lang="en-US" dirty="0">
                <a:latin typeface="Helvetica" panose="00000500000000000000" pitchFamily="50" charset="0"/>
                <a:ea typeface="Helvetica" panose="00000500000000000000" pitchFamily="50" charset="0"/>
              </a:rPr>
              <a:t>Predictive Analytics (PA)</a:t>
            </a:r>
          </a:p>
        </p:txBody>
      </p:sp>
    </p:spTree>
    <p:extLst>
      <p:ext uri="{BB962C8B-B14F-4D97-AF65-F5344CB8AC3E}">
        <p14:creationId xmlns:p14="http://schemas.microsoft.com/office/powerpoint/2010/main" val="213866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ru-RU" dirty="0">
                <a:latin typeface="Helvetica Neue" panose="02000806000000020004" pitchFamily="2" charset="0"/>
              </a:rPr>
              <a:t>Разработчик системы </a:t>
            </a:r>
            <a:r>
              <a:rPr lang="en-US" dirty="0">
                <a:latin typeface="Helvetica Neue" panose="02000806000000020004" pitchFamily="2" charset="0"/>
              </a:rPr>
              <a:t>KNIME</a:t>
            </a:r>
            <a:endParaRPr lang="en-US"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p:txBody>
          <a:bodyPr/>
          <a:lstStyle/>
          <a:p>
            <a:r>
              <a:rPr lang="ru-RU" dirty="0">
                <a:solidFill>
                  <a:srgbClr val="111111"/>
                </a:solidFill>
                <a:latin typeface="Helvetica" panose="00000500000000000000" pitchFamily="50" charset="0"/>
                <a:ea typeface="Helvetica" panose="00000500000000000000" pitchFamily="50" charset="0"/>
              </a:rPr>
              <a:t>Страна разработки: Швейцария</a:t>
            </a:r>
          </a:p>
          <a:p>
            <a:r>
              <a:rPr lang="ru-RU" b="0" i="0" dirty="0">
                <a:solidFill>
                  <a:srgbClr val="111111"/>
                </a:solidFill>
                <a:effectLst/>
                <a:latin typeface="Helvetica" panose="00000500000000000000" pitchFamily="50" charset="0"/>
                <a:ea typeface="Helvetica" panose="00000500000000000000" pitchFamily="50" charset="0"/>
              </a:rPr>
              <a:t>Головной офис: Цюрих, Швейцария</a:t>
            </a:r>
          </a:p>
          <a:p>
            <a:r>
              <a:rPr lang="ru-RU" b="0" i="0" dirty="0">
                <a:solidFill>
                  <a:srgbClr val="111111"/>
                </a:solidFill>
                <a:effectLst/>
                <a:latin typeface="Helvetica" panose="00000500000000000000" pitchFamily="50" charset="0"/>
                <a:ea typeface="Helvetica" panose="00000500000000000000" pitchFamily="50" charset="0"/>
              </a:rPr>
              <a:t>Веб-сайт: </a:t>
            </a:r>
            <a:r>
              <a:rPr lang="en-US" b="0" i="0" dirty="0">
                <a:solidFill>
                  <a:srgbClr val="363636"/>
                </a:solidFill>
                <a:effectLst/>
                <a:latin typeface="Helvetica" panose="00000500000000000000" pitchFamily="50" charset="0"/>
                <a:ea typeface="Helvetica" panose="00000500000000000000" pitchFamily="50" charset="0"/>
              </a:rPr>
              <a:t>https://www.knime.com/about</a:t>
            </a:r>
            <a:endParaRPr lang="ru-RU" b="0" i="0" dirty="0">
              <a:solidFill>
                <a:srgbClr val="363636"/>
              </a:solidFill>
              <a:effectLst/>
              <a:latin typeface="Helvetica" panose="00000500000000000000" pitchFamily="50" charset="0"/>
              <a:ea typeface="Helvetica" panose="00000500000000000000" pitchFamily="50" charset="0"/>
            </a:endParaRPr>
          </a:p>
          <a:p>
            <a:endParaRPr lang="ru-RU" b="0" i="0" dirty="0">
              <a:solidFill>
                <a:srgbClr val="111111"/>
              </a:solidFill>
              <a:effectLst/>
              <a:latin typeface="Helvetica" panose="00000500000000000000" pitchFamily="50" charset="0"/>
              <a:ea typeface="Helvetica" panose="00000500000000000000" pitchFamily="50" charset="0"/>
            </a:endParaRPr>
          </a:p>
          <a:p>
            <a:endParaRPr lang="en-US" dirty="0"/>
          </a:p>
        </p:txBody>
      </p:sp>
    </p:spTree>
    <p:extLst>
      <p:ext uri="{BB962C8B-B14F-4D97-AF65-F5344CB8AC3E}">
        <p14:creationId xmlns:p14="http://schemas.microsoft.com/office/powerpoint/2010/main" val="193121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IME Getting Started Guide | KNIME">
            <a:extLst>
              <a:ext uri="{FF2B5EF4-FFF2-40B4-BE49-F238E27FC236}">
                <a16:creationId xmlns:a16="http://schemas.microsoft.com/office/drawing/2014/main" id="{7E0B7D39-08E4-4A62-A80F-263D63BA8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711" y="2683435"/>
            <a:ext cx="5731344" cy="3371379"/>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en-US" sz="3600" dirty="0">
                <a:latin typeface="Helvetica Neue" panose="02000806000000020004" pitchFamily="2" charset="0"/>
              </a:rPr>
              <a:t>Workflows </a:t>
            </a:r>
            <a:r>
              <a:rPr lang="ru-RU" sz="3600" dirty="0">
                <a:latin typeface="Helvetica Neue" panose="02000806000000020004" pitchFamily="2" charset="0"/>
              </a:rPr>
              <a:t>(рабочие потоки)</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118447" y="803186"/>
            <a:ext cx="6281873" cy="3184614"/>
          </a:xfrm>
        </p:spPr>
        <p:txBody>
          <a:bodyPr/>
          <a:lstStyle/>
          <a:p>
            <a:r>
              <a:rPr lang="ru-RU" b="0" i="0" dirty="0">
                <a:solidFill>
                  <a:srgbClr val="111111"/>
                </a:solidFill>
                <a:effectLst/>
                <a:latin typeface="Helvetica" panose="00000500000000000000" pitchFamily="50" charset="0"/>
                <a:ea typeface="Helvetica" panose="00000500000000000000" pitchFamily="50" charset="0"/>
              </a:rPr>
              <a:t>В Knime процесс программирования логики осуществляется через создание рабочего потока. Workflow состоит из узлов, которые выполняют ту или иную функцию (например чтение данных из БД, трансформация, визуализация). Узлы, соответственно, соединяются между собой стрелочками, которые показывают направление движение данных.</a:t>
            </a:r>
          </a:p>
          <a:p>
            <a:endParaRPr lang="en-US" dirty="0"/>
          </a:p>
        </p:txBody>
      </p:sp>
    </p:spTree>
    <p:extLst>
      <p:ext uri="{BB962C8B-B14F-4D97-AF65-F5344CB8AC3E}">
        <p14:creationId xmlns:p14="http://schemas.microsoft.com/office/powerpoint/2010/main" val="63662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en-US" sz="3600" dirty="0">
                <a:latin typeface="Helvetica Neue" panose="02000806000000020004" pitchFamily="2" charset="0"/>
              </a:rPr>
              <a:t>Workflows </a:t>
            </a:r>
            <a:r>
              <a:rPr lang="ru-RU" sz="3600" dirty="0">
                <a:latin typeface="Helvetica Neue" panose="02000806000000020004" pitchFamily="2" charset="0"/>
              </a:rPr>
              <a:t>(рабочие потоки)</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118447" y="803186"/>
            <a:ext cx="6281873" cy="3184614"/>
          </a:xfrm>
        </p:spPr>
        <p:txBody>
          <a:bodyPr>
            <a:normAutofit fontScale="92500" lnSpcReduction="20000"/>
          </a:bodyPr>
          <a:lstStyle/>
          <a:p>
            <a:r>
              <a:rPr lang="ru-RU" b="0" i="0" dirty="0">
                <a:solidFill>
                  <a:srgbClr val="111111"/>
                </a:solidFill>
                <a:effectLst/>
                <a:latin typeface="Helvetica" panose="00000500000000000000" pitchFamily="50" charset="0"/>
                <a:ea typeface="Helvetica" panose="00000500000000000000" pitchFamily="50" charset="0"/>
              </a:rPr>
              <a:t>После того, как workflow будет запущен на исполнение, в базовом сценарии узлы workflow начинают отрабатывать один за одним, начиная с самого первого. Если в ходе выполнения того или иного узла произошла ошибка, то исполнение всей ветки, следующей за ним,  прекращается. Существует возможность перезапуска workflow не с первого, а с произвольного узла (</a:t>
            </a:r>
            <a:r>
              <a:rPr lang="en-US" b="0" i="0" dirty="0">
                <a:solidFill>
                  <a:srgbClr val="111111"/>
                </a:solidFill>
                <a:effectLst/>
                <a:latin typeface="Helvetica" panose="00000500000000000000" pitchFamily="50" charset="0"/>
                <a:ea typeface="Helvetica" panose="00000500000000000000" pitchFamily="50" charset="0"/>
              </a:rPr>
              <a:t>debug mode)</a:t>
            </a:r>
            <a:r>
              <a:rPr lang="ru-RU" b="0" i="0" dirty="0">
                <a:solidFill>
                  <a:srgbClr val="111111"/>
                </a:solidFill>
                <a:effectLst/>
                <a:latin typeface="Helvetica" panose="00000500000000000000" pitchFamily="50" charset="0"/>
                <a:ea typeface="Helvetica" panose="00000500000000000000" pitchFamily="50" charset="0"/>
              </a:rPr>
              <a:t>.</a:t>
            </a:r>
          </a:p>
          <a:p>
            <a:r>
              <a:rPr lang="ru-RU" b="0" i="0" dirty="0">
                <a:solidFill>
                  <a:srgbClr val="111111"/>
                </a:solidFill>
                <a:effectLst/>
                <a:latin typeface="Helvetica" panose="00000500000000000000" pitchFamily="50" charset="0"/>
                <a:ea typeface="Helvetica" panose="00000500000000000000" pitchFamily="50" charset="0"/>
              </a:rPr>
              <a:t>Светофор у каждого узла отражает его текущее состояние: красный – не настроен, желтый – готов к исполнению, зеленый – выполнен, крест – ошибка.</a:t>
            </a:r>
            <a:endParaRPr lang="en-US" dirty="0">
              <a:latin typeface="Helvetica" panose="00000500000000000000" pitchFamily="50" charset="0"/>
              <a:ea typeface="Helvetica" panose="00000500000000000000" pitchFamily="50" charset="0"/>
            </a:endParaRPr>
          </a:p>
        </p:txBody>
      </p:sp>
      <p:pic>
        <p:nvPicPr>
          <p:cNvPr id="2050" name="Picture 2" descr="KNIME Workbench Guide">
            <a:extLst>
              <a:ext uri="{FF2B5EF4-FFF2-40B4-BE49-F238E27FC236}">
                <a16:creationId xmlns:a16="http://schemas.microsoft.com/office/drawing/2014/main" id="{6FE2DF46-3B07-4C51-B3C3-9FFEE7159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733" y="3987800"/>
            <a:ext cx="5829300" cy="17430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15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en-US" sz="3600" dirty="0">
                <a:latin typeface="Helvetica Neue" panose="02000806000000020004" pitchFamily="2" charset="0"/>
              </a:rPr>
              <a:t>Nodes</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118447" y="803186"/>
            <a:ext cx="6281873" cy="1914614"/>
          </a:xfrm>
        </p:spPr>
        <p:txBody>
          <a:bodyPr>
            <a:normAutofit/>
          </a:bodyPr>
          <a:lstStyle/>
          <a:p>
            <a:r>
              <a:rPr lang="ru-RU" b="0" i="0" dirty="0">
                <a:solidFill>
                  <a:srgbClr val="111111"/>
                </a:solidFill>
                <a:effectLst/>
                <a:latin typeface="Helvetica" panose="00000500000000000000" pitchFamily="50" charset="0"/>
                <a:ea typeface="Helvetica" panose="00000500000000000000" pitchFamily="50" charset="0"/>
              </a:rPr>
              <a:t>Workflow состоит из узлов (или «</a:t>
            </a:r>
            <a:r>
              <a:rPr lang="ru-RU" b="0" i="0" dirty="0" err="1">
                <a:solidFill>
                  <a:srgbClr val="111111"/>
                </a:solidFill>
                <a:effectLst/>
                <a:latin typeface="Helvetica" panose="00000500000000000000" pitchFamily="50" charset="0"/>
                <a:ea typeface="Helvetica" panose="00000500000000000000" pitchFamily="50" charset="0"/>
              </a:rPr>
              <a:t>нод</a:t>
            </a:r>
            <a:r>
              <a:rPr lang="ru-RU" b="0" i="0" dirty="0">
                <a:solidFill>
                  <a:srgbClr val="111111"/>
                </a:solidFill>
                <a:effectLst/>
                <a:latin typeface="Helvetica" panose="00000500000000000000" pitchFamily="50" charset="0"/>
                <a:ea typeface="Helvetica" panose="00000500000000000000" pitchFamily="50" charset="0"/>
              </a:rPr>
              <a:t>»). Практически у каждого узла есть конфигурационный диалог</a:t>
            </a:r>
            <a:r>
              <a:rPr lang="en-US" b="0" i="0" dirty="0">
                <a:solidFill>
                  <a:srgbClr val="111111"/>
                </a:solidFill>
                <a:effectLst/>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 в котором можно настраивать свойства.</a:t>
            </a:r>
            <a:endParaRPr lang="en-US" b="0" i="0" dirty="0">
              <a:solidFill>
                <a:srgbClr val="111111"/>
              </a:solidFill>
              <a:effectLst/>
              <a:latin typeface="Helvetica" panose="00000500000000000000" pitchFamily="50" charset="0"/>
              <a:ea typeface="Helvetica" panose="00000500000000000000" pitchFamily="50" charset="0"/>
            </a:endParaRPr>
          </a:p>
          <a:p>
            <a:r>
              <a:rPr lang="ru-RU" b="0" i="0" dirty="0">
                <a:solidFill>
                  <a:srgbClr val="111111"/>
                </a:solidFill>
                <a:effectLst/>
                <a:latin typeface="Helvetica" panose="00000500000000000000" pitchFamily="50" charset="0"/>
                <a:ea typeface="Helvetica" panose="00000500000000000000" pitchFamily="50" charset="0"/>
              </a:rPr>
              <a:t>Все узлы разбиты на категории:</a:t>
            </a:r>
            <a:endParaRPr lang="en-US" dirty="0">
              <a:latin typeface="Helvetica" panose="00000500000000000000" pitchFamily="50" charset="0"/>
              <a:ea typeface="Helvetica" panose="00000500000000000000" pitchFamily="50" charset="0"/>
            </a:endParaRPr>
          </a:p>
        </p:txBody>
      </p:sp>
      <p:pic>
        <p:nvPicPr>
          <p:cNvPr id="3074" name="Picture 2">
            <a:extLst>
              <a:ext uri="{FF2B5EF4-FFF2-40B4-BE49-F238E27FC236}">
                <a16:creationId xmlns:a16="http://schemas.microsoft.com/office/drawing/2014/main" id="{1B6FC068-1EFF-41E0-A638-E9DF2C8BD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3945" y="2625521"/>
            <a:ext cx="3190875" cy="35242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45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499E2D-7DF4-4981-8C4C-0FE010C5BF50}"/>
              </a:ext>
            </a:extLst>
          </p:cNvPr>
          <p:cNvSpPr>
            <a:spLocks noGrp="1"/>
          </p:cNvSpPr>
          <p:nvPr>
            <p:ph type="title"/>
          </p:nvPr>
        </p:nvSpPr>
        <p:spPr/>
        <p:txBody>
          <a:bodyPr>
            <a:normAutofit/>
          </a:bodyPr>
          <a:lstStyle/>
          <a:p>
            <a:r>
              <a:rPr lang="en-US" sz="3600" dirty="0">
                <a:latin typeface="Helvetica Neue" panose="02000806000000020004" pitchFamily="2" charset="0"/>
              </a:rPr>
              <a:t>Nodes</a:t>
            </a:r>
            <a:endParaRPr lang="en-US" sz="3600" dirty="0"/>
          </a:p>
        </p:txBody>
      </p:sp>
      <p:sp>
        <p:nvSpPr>
          <p:cNvPr id="3" name="Объект 2">
            <a:extLst>
              <a:ext uri="{FF2B5EF4-FFF2-40B4-BE49-F238E27FC236}">
                <a16:creationId xmlns:a16="http://schemas.microsoft.com/office/drawing/2014/main" id="{DC008F9F-9798-4926-A9FB-242625A86036}"/>
              </a:ext>
            </a:extLst>
          </p:cNvPr>
          <p:cNvSpPr>
            <a:spLocks noGrp="1"/>
          </p:cNvSpPr>
          <p:nvPr>
            <p:ph idx="1"/>
          </p:nvPr>
        </p:nvSpPr>
        <p:spPr>
          <a:xfrm>
            <a:off x="5118447" y="803185"/>
            <a:ext cx="6281873" cy="5342782"/>
          </a:xfrm>
        </p:spPr>
        <p:txBody>
          <a:bodyPr>
            <a:normAutofit/>
          </a:bodyPr>
          <a:lstStyle/>
          <a:p>
            <a:r>
              <a:rPr lang="ru-RU" b="0" i="0" dirty="0">
                <a:solidFill>
                  <a:srgbClr val="111111"/>
                </a:solidFill>
                <a:effectLst/>
                <a:latin typeface="Helvetica" panose="00000500000000000000" pitchFamily="50" charset="0"/>
                <a:ea typeface="Helvetica" panose="00000500000000000000" pitchFamily="50" charset="0"/>
              </a:rPr>
              <a:t>Поддерживается следующие типы узлов: IO — ввод/вывод данных (например чтение CSV), Manipulation – преобразование данных (включая фильтрацию строк, столбцов, сортировку), Views – визуализация данных (построение различных графиков включая Histogram, Pie Chart, Scatter Plot, </a:t>
            </a:r>
            <a:r>
              <a:rPr lang="ru-RU" b="0" i="0" dirty="0" err="1">
                <a:solidFill>
                  <a:srgbClr val="111111"/>
                </a:solidFill>
                <a:effectLst/>
                <a:latin typeface="Helvetica" panose="00000500000000000000" pitchFamily="50" charset="0"/>
                <a:ea typeface="Helvetica" panose="00000500000000000000" pitchFamily="50" charset="0"/>
              </a:rPr>
              <a:t>etc</a:t>
            </a:r>
            <a:r>
              <a:rPr lang="en-US" b="0" i="0" dirty="0">
                <a:solidFill>
                  <a:srgbClr val="111111"/>
                </a:solidFill>
                <a:effectLst/>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 Database – возможность подключения к базе данных, чтения/записи, Workflow Control – создание циклов, итерирование групп в ходе выполнения workflow и прочее.</a:t>
            </a:r>
            <a:endParaRPr lang="en-US" dirty="0">
              <a:latin typeface="Helvetica" panose="00000500000000000000" pitchFamily="50" charset="0"/>
              <a:ea typeface="Helvetica" panose="00000500000000000000" pitchFamily="50" charset="0"/>
            </a:endParaRPr>
          </a:p>
          <a:p>
            <a:r>
              <a:rPr lang="ru-RU" b="0" i="0" dirty="0">
                <a:solidFill>
                  <a:srgbClr val="111111"/>
                </a:solidFill>
                <a:effectLst/>
                <a:latin typeface="Helvetica" panose="00000500000000000000" pitchFamily="50" charset="0"/>
                <a:ea typeface="Helvetica" panose="00000500000000000000" pitchFamily="50" charset="0"/>
              </a:rPr>
              <a:t>Из узлов реализующих анализ данных доступны различные статистические методы (включая линейную корреляцию, проверку гипотез)</a:t>
            </a:r>
            <a:r>
              <a:rPr lang="en-US" b="0" i="0" dirty="0">
                <a:solidFill>
                  <a:srgbClr val="111111"/>
                </a:solidFill>
                <a:effectLst/>
                <a:latin typeface="Helvetica" panose="00000500000000000000" pitchFamily="50" charset="0"/>
                <a:ea typeface="Helvetica" panose="00000500000000000000" pitchFamily="50" charset="0"/>
              </a:rPr>
              <a:t>,</a:t>
            </a:r>
            <a:r>
              <a:rPr lang="ru-RU" b="0" i="0" dirty="0">
                <a:solidFill>
                  <a:srgbClr val="111111"/>
                </a:solidFill>
                <a:effectLst/>
                <a:latin typeface="Helvetica" panose="00000500000000000000" pitchFamily="50" charset="0"/>
                <a:ea typeface="Helvetica" panose="00000500000000000000" pitchFamily="50" charset="0"/>
              </a:rPr>
              <a:t> а также Data Mining методы (например нейронные сети, построение </a:t>
            </a:r>
            <a:r>
              <a:rPr lang="ru-RU" b="0" i="0" dirty="0" err="1">
                <a:solidFill>
                  <a:srgbClr val="111111"/>
                </a:solidFill>
                <a:effectLst/>
                <a:latin typeface="Helvetica" panose="00000500000000000000" pitchFamily="50" charset="0"/>
                <a:ea typeface="Helvetica" panose="00000500000000000000" pitchFamily="50" charset="0"/>
              </a:rPr>
              <a:t>decision</a:t>
            </a:r>
            <a:r>
              <a:rPr lang="ru-RU" b="0" i="0" dirty="0">
                <a:solidFill>
                  <a:srgbClr val="111111"/>
                </a:solidFill>
                <a:effectLst/>
                <a:latin typeface="Helvetica" panose="00000500000000000000" pitchFamily="50" charset="0"/>
                <a:ea typeface="Helvetica" panose="00000500000000000000" pitchFamily="50" charset="0"/>
              </a:rPr>
              <a:t> </a:t>
            </a:r>
            <a:r>
              <a:rPr lang="ru-RU" b="0" i="0" dirty="0" err="1">
                <a:solidFill>
                  <a:srgbClr val="111111"/>
                </a:solidFill>
                <a:effectLst/>
                <a:latin typeface="Helvetica" panose="00000500000000000000" pitchFamily="50" charset="0"/>
                <a:ea typeface="Helvetica" panose="00000500000000000000" pitchFamily="50" charset="0"/>
              </a:rPr>
              <a:t>trees</a:t>
            </a:r>
            <a:r>
              <a:rPr lang="ru-RU" b="0" i="0" dirty="0">
                <a:solidFill>
                  <a:srgbClr val="111111"/>
                </a:solidFill>
                <a:effectLst/>
                <a:latin typeface="Helvetica" panose="00000500000000000000" pitchFamily="50" charset="0"/>
                <a:ea typeface="Helvetica" panose="00000500000000000000" pitchFamily="50" charset="0"/>
              </a:rPr>
              <a:t>, </a:t>
            </a:r>
            <a:r>
              <a:rPr lang="ru-RU" b="0" i="0" dirty="0" err="1">
                <a:solidFill>
                  <a:srgbClr val="111111"/>
                </a:solidFill>
                <a:effectLst/>
                <a:latin typeface="Helvetica" panose="00000500000000000000" pitchFamily="50" charset="0"/>
                <a:ea typeface="Helvetica" panose="00000500000000000000" pitchFamily="50" charset="0"/>
              </a:rPr>
              <a:t>cluster</a:t>
            </a:r>
            <a:r>
              <a:rPr lang="ru-RU" b="0" i="0" dirty="0">
                <a:solidFill>
                  <a:srgbClr val="111111"/>
                </a:solidFill>
                <a:effectLst/>
                <a:latin typeface="Helvetica" panose="00000500000000000000" pitchFamily="50" charset="0"/>
                <a:ea typeface="Helvetica" panose="00000500000000000000" pitchFamily="50" charset="0"/>
              </a:rPr>
              <a:t> </a:t>
            </a:r>
            <a:r>
              <a:rPr lang="ru-RU" b="0" i="0" dirty="0" err="1">
                <a:solidFill>
                  <a:srgbClr val="111111"/>
                </a:solidFill>
                <a:effectLst/>
                <a:latin typeface="Helvetica" panose="00000500000000000000" pitchFamily="50" charset="0"/>
                <a:ea typeface="Helvetica" panose="00000500000000000000" pitchFamily="50" charset="0"/>
              </a:rPr>
              <a:t>view</a:t>
            </a:r>
            <a:r>
              <a:rPr lang="ru-RU" b="0" i="0" dirty="0">
                <a:solidFill>
                  <a:srgbClr val="111111"/>
                </a:solidFill>
                <a:effectLst/>
                <a:latin typeface="Helvetica" panose="00000500000000000000" pitchFamily="50" charset="0"/>
                <a:ea typeface="Helvetica" panose="00000500000000000000" pitchFamily="50" charset="0"/>
              </a:rPr>
              <a:t>).</a:t>
            </a:r>
            <a:endParaRPr lang="en-US" dirty="0">
              <a:latin typeface="Helvetica" panose="00000500000000000000" pitchFamily="50" charset="0"/>
              <a:ea typeface="Helvetica" panose="00000500000000000000" pitchFamily="50" charset="0"/>
            </a:endParaRPr>
          </a:p>
        </p:txBody>
      </p:sp>
    </p:spTree>
    <p:extLst>
      <p:ext uri="{BB962C8B-B14F-4D97-AF65-F5344CB8AC3E}">
        <p14:creationId xmlns:p14="http://schemas.microsoft.com/office/powerpoint/2010/main" val="3541525451"/>
      </p:ext>
    </p:extLst>
  </p:cSld>
  <p:clrMapOvr>
    <a:masterClrMapping/>
  </p:clrMapOvr>
</p:sld>
</file>

<file path=ppt/theme/theme1.xml><?xml version="1.0" encoding="utf-8"?>
<a:theme xmlns:a="http://schemas.openxmlformats.org/drawingml/2006/main" name="Атлас">
  <a:themeElements>
    <a:clrScheme name="Желтый и оранжевый">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Атлас">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тлас">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Атлас</Template>
  <TotalTime>67</TotalTime>
  <Words>974</Words>
  <Application>Microsoft Office PowerPoint</Application>
  <PresentationFormat>Широкоэкранный</PresentationFormat>
  <Paragraphs>63</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Calibri Light</vt:lpstr>
      <vt:lpstr>Helvetica</vt:lpstr>
      <vt:lpstr>Helvetica Neue</vt:lpstr>
      <vt:lpstr>Rockwell</vt:lpstr>
      <vt:lpstr>Wingdings</vt:lpstr>
      <vt:lpstr>Атлас</vt:lpstr>
      <vt:lpstr>Обзор Knime Analytics Platform</vt:lpstr>
      <vt:lpstr>Подробнее о KNIME</vt:lpstr>
      <vt:lpstr>Подробнее о KNIME</vt:lpstr>
      <vt:lpstr># Назначение системы KNIME Analytics Platform</vt:lpstr>
      <vt:lpstr>Разработчик системы KNIME</vt:lpstr>
      <vt:lpstr>Workflows (рабочие потоки)</vt:lpstr>
      <vt:lpstr>Workflows (рабочие потоки)</vt:lpstr>
      <vt:lpstr>Nodes</vt:lpstr>
      <vt:lpstr>Nodes</vt:lpstr>
      <vt:lpstr>Пример workflow #1: построение простого Scatter Plot</vt:lpstr>
      <vt:lpstr>Пример workflow #1: построение простого Scatter Plot</vt:lpstr>
      <vt:lpstr>Пример workflow #2: Correlation Analysis</vt:lpstr>
      <vt:lpstr>Пример workflow #2: Correlation Analysis</vt:lpstr>
      <vt:lpstr>Пример workflow #2: Correlation Analysis</vt:lpstr>
      <vt:lpstr>Интересные возможности</vt:lpstr>
      <vt:lpstr>Выводы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Обзор Knime Analytics Platform</dc:title>
  <dc:creator>Артём Московка</dc:creator>
  <cp:lastModifiedBy>Артём Московка</cp:lastModifiedBy>
  <cp:revision>26</cp:revision>
  <dcterms:created xsi:type="dcterms:W3CDTF">2022-11-30T11:32:00Z</dcterms:created>
  <dcterms:modified xsi:type="dcterms:W3CDTF">2022-11-30T12:39:36Z</dcterms:modified>
</cp:coreProperties>
</file>