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3" r:id="rId4"/>
    <p:sldId id="268" r:id="rId5"/>
    <p:sldId id="274" r:id="rId6"/>
    <p:sldId id="272" r:id="rId7"/>
    <p:sldId id="264"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1" autoAdjust="0"/>
    <p:restoredTop sz="94660"/>
  </p:normalViewPr>
  <p:slideViewPr>
    <p:cSldViewPr snapToGrid="0">
      <p:cViewPr varScale="1">
        <p:scale>
          <a:sx n="61" d="100"/>
          <a:sy n="61" d="100"/>
        </p:scale>
        <p:origin x="96"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844395E-F673-49E0-9756-4DFF106F735D}"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8982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03285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13525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4511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844395E-F673-49E0-9756-4DFF106F735D}"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7317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844395E-F673-49E0-9756-4DFF106F735D}" type="datetimeFigureOut">
              <a:rPr lang="ru-RU" smtClean="0"/>
              <a:t>16.12.2021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4758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844395E-F673-49E0-9756-4DFF106F735D}" type="datetimeFigureOut">
              <a:rPr lang="ru-RU" smtClean="0"/>
              <a:t>16.12.2021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354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844395E-F673-49E0-9756-4DFF106F735D}" type="datetimeFigureOut">
              <a:rPr lang="ru-RU" smtClean="0"/>
              <a:t>16.12.2021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5755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44395E-F673-49E0-9756-4DFF106F735D}" type="datetimeFigureOut">
              <a:rPr lang="ru-RU" smtClean="0"/>
              <a:t>16.12.2021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03080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16.12.2021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24805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16.12.2021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32269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4395E-F673-49E0-9756-4DFF106F735D}" type="datetimeFigureOut">
              <a:rPr lang="ru-RU" smtClean="0"/>
              <a:t>16.12.2021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74485-D1DC-47F0-83A5-CD645DD6EF6A}" type="slidenum">
              <a:rPr lang="ru-RU" smtClean="0"/>
              <a:t>‹#›</a:t>
            </a:fld>
            <a:endParaRPr lang="ru-RU"/>
          </a:p>
        </p:txBody>
      </p:sp>
    </p:spTree>
    <p:extLst>
      <p:ext uri="{BB962C8B-B14F-4D97-AF65-F5344CB8AC3E}">
        <p14:creationId xmlns:p14="http://schemas.microsoft.com/office/powerpoint/2010/main" val="4510168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п</a:t>
            </a:r>
          </a:p>
        </p:txBody>
      </p:sp>
      <p:sp>
        <p:nvSpPr>
          <p:cNvPr id="3" name="Подзаголовок 2"/>
          <p:cNvSpPr>
            <a:spLocks noGrp="1"/>
          </p:cNvSpPr>
          <p:nvPr>
            <p:ph type="subTitle" idx="1"/>
          </p:nvPr>
        </p:nvSpPr>
        <p:spPr>
          <a:xfrm>
            <a:off x="1524000" y="3602038"/>
            <a:ext cx="9144000" cy="3036154"/>
          </a:xfrm>
        </p:spPr>
        <p:txBody>
          <a:bodyPr>
            <a:normAutofit/>
          </a:bodyPr>
          <a:lstStyle/>
          <a:p>
            <a:r>
              <a:rPr lang="ru-RU" sz="1400" b="1" dirty="0">
                <a:latin typeface="Times New Roman" panose="02020603050405020304" pitchFamily="18" charset="0"/>
                <a:cs typeface="Times New Roman" panose="02020603050405020304" pitchFamily="18" charset="0"/>
              </a:rPr>
              <a:t>Институт информационных технологий (ИИТ)</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Кафедра практической и прикладной информатики (ППИ)</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ОТЧЕТ ПО ПРАКТИЧЕСКОЙ РАБОТЕ</a:t>
            </a:r>
            <a:endParaRPr lang="ru-RU" sz="14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по дисциплине «Моделирование бизнес-процессов»</a:t>
            </a:r>
          </a:p>
          <a:p>
            <a:r>
              <a:rPr lang="ru-RU" sz="1800" b="1" dirty="0">
                <a:latin typeface="Times New Roman" panose="02020603050405020304" pitchFamily="18" charset="0"/>
                <a:cs typeface="Times New Roman" panose="02020603050405020304" pitchFamily="18" charset="0"/>
              </a:rPr>
              <a:t>Практическая работа №</a:t>
            </a:r>
            <a:r>
              <a:rPr lang="en-US" sz="1800" b="1" dirty="0">
                <a:latin typeface="Times New Roman" panose="02020603050405020304" pitchFamily="18" charset="0"/>
                <a:cs typeface="Times New Roman" panose="02020603050405020304" pitchFamily="18" charset="0"/>
              </a:rPr>
              <a:t>28</a:t>
            </a:r>
            <a:endParaRPr lang="ru-RU" sz="18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Студент группы ИКБО-20-19 Московка Артём Александрович</a:t>
            </a:r>
          </a:p>
          <a:p>
            <a:r>
              <a:rPr lang="ru-RU" sz="1400" dirty="0">
                <a:latin typeface="Times New Roman" panose="02020603050405020304" pitchFamily="18" charset="0"/>
                <a:cs typeface="Times New Roman" panose="02020603050405020304" pitchFamily="18" charset="0"/>
              </a:rPr>
              <a:t>Преподаватель Исаев Ростислав Александрович</a:t>
            </a:r>
          </a:p>
          <a:p>
            <a:r>
              <a:rPr lang="ru-RU" sz="1400" dirty="0">
                <a:latin typeface="Times New Roman" panose="02020603050405020304" pitchFamily="18" charset="0"/>
                <a:cs typeface="Times New Roman" panose="02020603050405020304" pitchFamily="18" charset="0"/>
              </a:rPr>
              <a:t>Отчет представлен </a:t>
            </a:r>
            <a:r>
              <a:rPr lang="en-US" sz="1400" dirty="0">
                <a:latin typeface="Times New Roman" panose="02020603050405020304" pitchFamily="18" charset="0"/>
                <a:cs typeface="Times New Roman" panose="02020603050405020304" pitchFamily="18" charset="0"/>
              </a:rPr>
              <a:t>18</a:t>
            </a:r>
            <a:r>
              <a:rPr lang="ru-RU" sz="14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2</a:t>
            </a:r>
            <a:r>
              <a:rPr lang="ru-RU" sz="1400" dirty="0">
                <a:latin typeface="Times New Roman" panose="02020603050405020304" pitchFamily="18" charset="0"/>
                <a:cs typeface="Times New Roman" panose="02020603050405020304" pitchFamily="18" charset="0"/>
              </a:rPr>
              <a:t>.2021</a:t>
            </a:r>
          </a:p>
        </p:txBody>
      </p:sp>
      <p:pic>
        <p:nvPicPr>
          <p:cNvPr id="4" name="Рисунок 3"/>
          <p:cNvPicPr/>
          <p:nvPr/>
        </p:nvPicPr>
        <p:blipFill>
          <a:blip r:embed="rId2" cstate="print">
            <a:extLst>
              <a:ext uri="{28A0092B-C50C-407E-A947-70E740481C1C}">
                <a14:useLocalDpi xmlns:a14="http://schemas.microsoft.com/office/drawing/2010/main" val="0"/>
              </a:ext>
            </a:extLst>
          </a:blip>
          <a:stretch>
            <a:fillRect/>
          </a:stretch>
        </p:blipFill>
        <p:spPr>
          <a:xfrm>
            <a:off x="5316415" y="889240"/>
            <a:ext cx="1066800" cy="1066800"/>
          </a:xfrm>
          <a:prstGeom prst="rect">
            <a:avLst/>
          </a:prstGeom>
        </p:spPr>
      </p:pic>
      <p:graphicFrame>
        <p:nvGraphicFramePr>
          <p:cNvPr id="5" name="Таблица 4"/>
          <p:cNvGraphicFramePr>
            <a:graphicFrameLocks noGrp="1"/>
          </p:cNvGraphicFramePr>
          <p:nvPr>
            <p:extLst>
              <p:ext uri="{D42A27DB-BD31-4B8C-83A1-F6EECF244321}">
                <p14:modId xmlns:p14="http://schemas.microsoft.com/office/powerpoint/2010/main" val="2231301808"/>
              </p:ext>
            </p:extLst>
          </p:nvPr>
        </p:nvGraphicFramePr>
        <p:xfrm>
          <a:off x="767861" y="1958821"/>
          <a:ext cx="10515600" cy="1466787"/>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1532244920"/>
                    </a:ext>
                  </a:extLst>
                </a:gridCol>
              </a:tblGrid>
              <a:tr h="114300">
                <a:tc>
                  <a:txBody>
                    <a:bodyPr/>
                    <a:lstStyle/>
                    <a:p>
                      <a:pPr indent="-90170" algn="ctr">
                        <a:lnSpc>
                          <a:spcPct val="150000"/>
                        </a:lnSpc>
                        <a:spcBef>
                          <a:spcPts val="300"/>
                        </a:spcBef>
                        <a:spcAft>
                          <a:spcPts val="0"/>
                        </a:spcAft>
                      </a:pPr>
                      <a:endParaRPr lang="ru-RU" sz="1200" kern="100" cap="all">
                        <a:solidFill>
                          <a:schemeClr val="tx1"/>
                        </a:solidFill>
                        <a:effectLst/>
                      </a:endParaRPr>
                    </a:p>
                    <a:p>
                      <a:pPr algn="ctr">
                        <a:lnSpc>
                          <a:spcPct val="150000"/>
                        </a:lnSpc>
                        <a:spcBef>
                          <a:spcPts val="300"/>
                        </a:spcBef>
                        <a:spcAft>
                          <a:spcPts val="0"/>
                        </a:spcAft>
                      </a:pPr>
                      <a:r>
                        <a:rPr lang="ru-RU" sz="1200" kern="100" cap="all">
                          <a:solidFill>
                            <a:schemeClr val="tx1"/>
                          </a:solidFill>
                          <a:effectLst/>
                        </a:rPr>
                        <a:t>МИНОБРНАУКИ РОССИИ</a:t>
                      </a:r>
                      <a:endParaRPr lang="ru-RU" sz="1200" kern="10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2652250551"/>
                  </a:ext>
                </a:extLst>
              </a:tr>
              <a:tr h="899795">
                <a:tc>
                  <a:txBody>
                    <a:bodyPr/>
                    <a:lstStyle/>
                    <a:p>
                      <a:pPr algn="ctr">
                        <a:lnSpc>
                          <a:spcPct val="90000"/>
                        </a:lnSpc>
                        <a:spcAft>
                          <a:spcPts val="700"/>
                        </a:spcAft>
                      </a:pPr>
                      <a:r>
                        <a:rPr lang="ru-RU" sz="1200" kern="100" dirty="0">
                          <a:solidFill>
                            <a:schemeClr val="tx1"/>
                          </a:solidFill>
                          <a:effectLst/>
                        </a:rPr>
                        <a:t>Федеральное государственное бюджетное образовательное учреждение</a:t>
                      </a:r>
                      <a:br>
                        <a:rPr lang="ru-RU" sz="1200" kern="100" dirty="0">
                          <a:solidFill>
                            <a:schemeClr val="tx1"/>
                          </a:solidFill>
                          <a:effectLst/>
                        </a:rPr>
                      </a:br>
                      <a:r>
                        <a:rPr lang="ru-RU" sz="1200" kern="100" dirty="0">
                          <a:solidFill>
                            <a:schemeClr val="tx1"/>
                          </a:solidFill>
                          <a:effectLst/>
                        </a:rPr>
                        <a:t>высшего образования</a:t>
                      </a:r>
                      <a:br>
                        <a:rPr lang="ru-RU" sz="1200" kern="100" dirty="0">
                          <a:solidFill>
                            <a:schemeClr val="tx1"/>
                          </a:solidFill>
                          <a:effectLst/>
                        </a:rPr>
                      </a:br>
                      <a:r>
                        <a:rPr lang="ru-RU" sz="1200" kern="100" dirty="0">
                          <a:solidFill>
                            <a:schemeClr val="tx1"/>
                          </a:solidFill>
                          <a:effectLst/>
                        </a:rPr>
                        <a:t>«МИРЭА </a:t>
                      </a:r>
                      <a:r>
                        <a:rPr lang="ru-RU" sz="1200" kern="100" dirty="0">
                          <a:solidFill>
                            <a:schemeClr val="tx1"/>
                          </a:solidFill>
                          <a:effectLst/>
                          <a:sym typeface="Symbol" panose="05050102010706020507" pitchFamily="18" charset="2"/>
                        </a:rPr>
                        <a:t></a:t>
                      </a:r>
                      <a:r>
                        <a:rPr lang="ru-RU" sz="1200" kern="100" dirty="0">
                          <a:solidFill>
                            <a:schemeClr val="tx1"/>
                          </a:solidFill>
                          <a:effectLst/>
                        </a:rPr>
                        <a:t> Российский технологический университет»</a:t>
                      </a:r>
                    </a:p>
                    <a:p>
                      <a:pPr algn="ctr">
                        <a:lnSpc>
                          <a:spcPct val="150000"/>
                        </a:lnSpc>
                        <a:spcAft>
                          <a:spcPts val="0"/>
                        </a:spcAft>
                      </a:pPr>
                      <a:r>
                        <a:rPr lang="ru-RU" sz="1600" kern="100" dirty="0">
                          <a:solidFill>
                            <a:schemeClr val="tx1"/>
                          </a:solidFill>
                          <a:effectLst/>
                        </a:rPr>
                        <a:t> РТУ МИРЭА </a:t>
                      </a:r>
                      <a:endParaRPr lang="ru-RU" sz="1200" kern="100" dirty="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481159390"/>
                  </a:ext>
                </a:extLst>
              </a:tr>
            </a:tbl>
          </a:graphicData>
        </a:graphic>
      </p:graphicFrame>
      <p:cxnSp>
        <p:nvCxnSpPr>
          <p:cNvPr id="7" name="Прямая соединительная линия 6"/>
          <p:cNvCxnSpPr>
            <a:cxnSpLocks noChangeShapeType="1"/>
          </p:cNvCxnSpPr>
          <p:nvPr/>
        </p:nvCxnSpPr>
        <p:spPr bwMode="auto">
          <a:xfrm flipV="1">
            <a:off x="3295650" y="3515525"/>
            <a:ext cx="5600700" cy="1587"/>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1625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a:extLst>
              <a:ext uri="{FF2B5EF4-FFF2-40B4-BE49-F238E27FC236}">
                <a16:creationId xmlns:a16="http://schemas.microsoft.com/office/drawing/2014/main" id="{C32EA2DB-B379-431E-8DE6-429A06A00528}"/>
              </a:ext>
            </a:extLst>
          </p:cNvPr>
          <p:cNvSpPr>
            <a:spLocks noGrp="1"/>
          </p:cNvSpPr>
          <p:nvPr>
            <p:ph idx="1"/>
          </p:nvPr>
        </p:nvSpPr>
        <p:spPr>
          <a:xfrm>
            <a:off x="1281112" y="509970"/>
            <a:ext cx="7967663" cy="819151"/>
          </a:xfrm>
        </p:spPr>
        <p:txBody>
          <a:bodyPr>
            <a:normAutofit/>
          </a:bodyPr>
          <a:lstStyle/>
          <a:p>
            <a:pPr marL="0" indent="0">
              <a:buNone/>
            </a:pPr>
            <a:r>
              <a:rPr lang="ru-RU" sz="4400" b="1" dirty="0">
                <a:latin typeface="+mj-lt"/>
                <a:cs typeface="Times New Roman" panose="02020603050405020304" pitchFamily="18" charset="0"/>
              </a:rPr>
              <a:t>Индивидуальный вариант</a:t>
            </a:r>
          </a:p>
        </p:txBody>
      </p:sp>
      <p:sp>
        <p:nvSpPr>
          <p:cNvPr id="3" name="TextBox 2">
            <a:extLst>
              <a:ext uri="{FF2B5EF4-FFF2-40B4-BE49-F238E27FC236}">
                <a16:creationId xmlns:a16="http://schemas.microsoft.com/office/drawing/2014/main" id="{8A64504D-AB7B-46FB-BA88-AB6AAD6AE0D9}"/>
              </a:ext>
            </a:extLst>
          </p:cNvPr>
          <p:cNvSpPr txBox="1"/>
          <p:nvPr/>
        </p:nvSpPr>
        <p:spPr>
          <a:xfrm>
            <a:off x="1281112" y="1874728"/>
            <a:ext cx="10257745" cy="3539430"/>
          </a:xfrm>
          <a:prstGeom prst="rect">
            <a:avLst/>
          </a:prstGeom>
          <a:noFill/>
        </p:spPr>
        <p:txBody>
          <a:bodyPr wrap="square" rtlCol="0">
            <a:spAutoFit/>
          </a:bodyPr>
          <a:lstStyle/>
          <a:p>
            <a:r>
              <a:rPr lang="ru-RU" sz="2800" b="1" dirty="0"/>
              <a:t>Задание:</a:t>
            </a:r>
            <a:r>
              <a:rPr lang="en-US" sz="2800" b="1" dirty="0"/>
              <a:t> </a:t>
            </a:r>
            <a:r>
              <a:rPr lang="ru-RU" sz="2800" dirty="0"/>
              <a:t>Смоделировать бизнес-процесс с помощью </a:t>
            </a:r>
            <a:r>
              <a:rPr lang="en-US" sz="2800" dirty="0"/>
              <a:t>WFD-</a:t>
            </a:r>
            <a:r>
              <a:rPr lang="ru-RU" sz="2800" dirty="0"/>
              <a:t>диаграммы на основе выданного варианта.</a:t>
            </a:r>
          </a:p>
          <a:p>
            <a:endParaRPr lang="ru-RU" sz="2800" b="1" dirty="0"/>
          </a:p>
          <a:p>
            <a:r>
              <a:rPr lang="ru-RU" sz="2800" b="1" dirty="0"/>
              <a:t>Индивидуальный вариант: </a:t>
            </a:r>
          </a:p>
          <a:p>
            <a:r>
              <a:rPr lang="ru-RU" sz="2800" dirty="0"/>
              <a:t>Организовать работы по изготовлению свадебных тортов:</a:t>
            </a:r>
          </a:p>
          <a:p>
            <a:pPr marL="342900" indent="-342900">
              <a:buFont typeface="Arial" panose="020B0604020202020204" pitchFamily="34" charset="0"/>
              <a:buChar char="•"/>
            </a:pPr>
            <a:r>
              <a:rPr lang="ru-RU" sz="2800" dirty="0"/>
              <a:t>Принять заказ;</a:t>
            </a:r>
          </a:p>
          <a:p>
            <a:pPr marL="342900" indent="-342900">
              <a:buFont typeface="Arial" panose="020B0604020202020204" pitchFamily="34" charset="0"/>
              <a:buChar char="•"/>
            </a:pPr>
            <a:r>
              <a:rPr lang="ru-RU" sz="2800" dirty="0"/>
              <a:t>Изготовить свадебный торт;</a:t>
            </a:r>
          </a:p>
          <a:p>
            <a:pPr marL="342900" indent="-342900">
              <a:buFont typeface="Arial" panose="020B0604020202020204" pitchFamily="34" charset="0"/>
              <a:buChar char="•"/>
            </a:pPr>
            <a:r>
              <a:rPr lang="ru-RU" sz="2800" dirty="0"/>
              <a:t>Доставить свадебный торт.</a:t>
            </a:r>
          </a:p>
        </p:txBody>
      </p:sp>
    </p:spTree>
    <p:extLst>
      <p:ext uri="{BB962C8B-B14F-4D97-AF65-F5344CB8AC3E}">
        <p14:creationId xmlns:p14="http://schemas.microsoft.com/office/powerpoint/2010/main" val="423427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629BED-6239-4FDA-BB4C-84A70908FBF5}"/>
              </a:ext>
            </a:extLst>
          </p:cNvPr>
          <p:cNvSpPr>
            <a:spLocks noGrp="1"/>
          </p:cNvSpPr>
          <p:nvPr>
            <p:ph type="title"/>
          </p:nvPr>
        </p:nvSpPr>
        <p:spPr>
          <a:xfrm>
            <a:off x="838200" y="74393"/>
            <a:ext cx="10515600" cy="1325563"/>
          </a:xfrm>
        </p:spPr>
        <p:txBody>
          <a:bodyPr/>
          <a:lstStyle/>
          <a:p>
            <a:r>
              <a:rPr lang="ru-RU" b="1" dirty="0"/>
              <a:t>Текстовое описание основного процесса</a:t>
            </a:r>
            <a:endParaRPr lang="en-US" dirty="0"/>
          </a:p>
        </p:txBody>
      </p:sp>
      <p:sp>
        <p:nvSpPr>
          <p:cNvPr id="3" name="Объект 2">
            <a:extLst>
              <a:ext uri="{FF2B5EF4-FFF2-40B4-BE49-F238E27FC236}">
                <a16:creationId xmlns:a16="http://schemas.microsoft.com/office/drawing/2014/main" id="{14E8A08E-FC48-4FFF-AE50-55C9474F6E6D}"/>
              </a:ext>
            </a:extLst>
          </p:cNvPr>
          <p:cNvSpPr>
            <a:spLocks noGrp="1"/>
          </p:cNvSpPr>
          <p:nvPr>
            <p:ph idx="1"/>
          </p:nvPr>
        </p:nvSpPr>
        <p:spPr>
          <a:xfrm>
            <a:off x="838200" y="1399956"/>
            <a:ext cx="10515600" cy="4351338"/>
          </a:xfrm>
        </p:spPr>
        <p:txBody>
          <a:bodyPr>
            <a:noAutofit/>
          </a:bodyPr>
          <a:lstStyle/>
          <a:p>
            <a:pPr marL="0" indent="0" algn="just">
              <a:buNone/>
            </a:pPr>
            <a:r>
              <a:rPr lang="ru-RU" sz="2700" dirty="0"/>
              <a:t>Процесс начинается с представления клиенту меню свадебного магазина. После чего у клиента есть до часу на выбор торта и его содержимого. Если клиенту нужна помощь, менеджер помогает с выбором торта клиенту, в ином случае заказ согласовывается и передается кондитеру на изготовление. После чего кондитер изготавливает торт, который по готовности проверяется менеджером на удовлетворение требованиям. Если торт требованиям не удовлетворяет, то начинается изготовление нового торта, иначе торт передается курьеру, который в пределах двух часов доставляет торт заказчику, после получения торта заказчиком курьер спрашивает мнение о доставке и торте: если сервис и торт удовлетворяют заказчика, то у него спрашивают оставить отзыв на сайте кондитерского магазина, в противном случае в знак извинения заказчику высылается купон на скидку.</a:t>
            </a:r>
            <a:endParaRPr lang="en-US" sz="2700" dirty="0"/>
          </a:p>
        </p:txBody>
      </p:sp>
    </p:spTree>
    <p:extLst>
      <p:ext uri="{BB962C8B-B14F-4D97-AF65-F5344CB8AC3E}">
        <p14:creationId xmlns:p14="http://schemas.microsoft.com/office/powerpoint/2010/main" val="163416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838200" y="268297"/>
            <a:ext cx="5016500" cy="1477545"/>
          </a:xfrm>
        </p:spPr>
        <p:txBody>
          <a:bodyPr>
            <a:normAutofit/>
          </a:bodyPr>
          <a:lstStyle/>
          <a:p>
            <a:r>
              <a:rPr lang="ru-RU" b="1" dirty="0"/>
              <a:t>Диаграмма основного процесса</a:t>
            </a:r>
            <a:endParaRPr lang="en-US"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838200" y="2748043"/>
            <a:ext cx="4811661" cy="923330"/>
          </a:xfrm>
          <a:prstGeom prst="rect">
            <a:avLst/>
          </a:prstGeom>
          <a:noFill/>
        </p:spPr>
        <p:txBody>
          <a:bodyPr wrap="square" rtlCol="0">
            <a:spAutoFit/>
          </a:bodyPr>
          <a:lstStyle/>
          <a:p>
            <a:r>
              <a:rPr lang="ru-RU" dirty="0"/>
              <a:t>Рисунок 1 – Скриншот диаграммы основного процесса организации работ по изготовлению свадебных тортов</a:t>
            </a:r>
          </a:p>
        </p:txBody>
      </p:sp>
      <p:pic>
        <p:nvPicPr>
          <p:cNvPr id="8" name="Объект 7">
            <a:extLst>
              <a:ext uri="{FF2B5EF4-FFF2-40B4-BE49-F238E27FC236}">
                <a16:creationId xmlns:a16="http://schemas.microsoft.com/office/drawing/2014/main" id="{13BF0019-A2B0-4868-B53D-1E739BCE3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02" y="101341"/>
            <a:ext cx="3251198" cy="6655318"/>
          </a:xfrm>
          <a:ln>
            <a:solidFill>
              <a:schemeClr val="tx1"/>
            </a:solidFill>
          </a:ln>
        </p:spPr>
      </p:pic>
    </p:spTree>
    <p:extLst>
      <p:ext uri="{BB962C8B-B14F-4D97-AF65-F5344CB8AC3E}">
        <p14:creationId xmlns:p14="http://schemas.microsoft.com/office/powerpoint/2010/main" val="277001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131F6C-6551-4ECC-867A-8D13E1420DC4}"/>
              </a:ext>
            </a:extLst>
          </p:cNvPr>
          <p:cNvSpPr>
            <a:spLocks noGrp="1"/>
          </p:cNvSpPr>
          <p:nvPr>
            <p:ph type="title"/>
          </p:nvPr>
        </p:nvSpPr>
        <p:spPr/>
        <p:txBody>
          <a:bodyPr/>
          <a:lstStyle/>
          <a:p>
            <a:r>
              <a:rPr lang="ru-RU" b="1" dirty="0"/>
              <a:t>Текстовое описание декомпозиции процесса «Изготовить свадебный торт»</a:t>
            </a:r>
            <a:endParaRPr lang="en-US" dirty="0"/>
          </a:p>
        </p:txBody>
      </p:sp>
      <p:sp>
        <p:nvSpPr>
          <p:cNvPr id="3" name="Объект 2">
            <a:extLst>
              <a:ext uri="{FF2B5EF4-FFF2-40B4-BE49-F238E27FC236}">
                <a16:creationId xmlns:a16="http://schemas.microsoft.com/office/drawing/2014/main" id="{6124093A-E8A0-46F3-8764-2C7343DC999C}"/>
              </a:ext>
            </a:extLst>
          </p:cNvPr>
          <p:cNvSpPr>
            <a:spLocks noGrp="1"/>
          </p:cNvSpPr>
          <p:nvPr>
            <p:ph idx="1"/>
          </p:nvPr>
        </p:nvSpPr>
        <p:spPr/>
        <p:txBody>
          <a:bodyPr/>
          <a:lstStyle/>
          <a:p>
            <a:pPr marL="0" indent="0" algn="just">
              <a:buNone/>
            </a:pPr>
            <a:r>
              <a:rPr lang="ru-RU" dirty="0"/>
              <a:t>Кондитер получает заказ на приготовление свадебного торта, начинает заготавливать уровни торта путем приготовления теста и бисквита, запекания теста в духовке до тех пор, пока тесто не запечется и доставанием бисквита из духовки. После приготовления необходимого количества уровней торт покрывается кремом, для прочности в него вставляются вертикальные палочки, затем мастика готовится до тех пор, пока не будет готова в достаточной мере. После мастика накрывается на торт, который затем украшается цветами, фигурками, ягодами и фруктами. Торт приготовлен.</a:t>
            </a:r>
            <a:endParaRPr lang="en-US" dirty="0"/>
          </a:p>
          <a:p>
            <a:pPr marL="0" indent="0" algn="just">
              <a:buNone/>
            </a:pPr>
            <a:endParaRPr lang="en-US" dirty="0"/>
          </a:p>
        </p:txBody>
      </p:sp>
    </p:spTree>
    <p:extLst>
      <p:ext uri="{BB962C8B-B14F-4D97-AF65-F5344CB8AC3E}">
        <p14:creationId xmlns:p14="http://schemas.microsoft.com/office/powerpoint/2010/main" val="166381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838200" y="80872"/>
            <a:ext cx="10827058" cy="1472157"/>
          </a:xfrm>
        </p:spPr>
        <p:txBody>
          <a:bodyPr>
            <a:normAutofit/>
          </a:bodyPr>
          <a:lstStyle/>
          <a:p>
            <a:pPr algn="ctr"/>
            <a:r>
              <a:rPr lang="ru-RU" b="1" dirty="0"/>
              <a:t>Диаграмма декомпозиции подпроцесса «Изготовить свадебный торт»</a:t>
            </a:r>
            <a:endParaRPr lang="en-US"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6438900" y="3399793"/>
            <a:ext cx="5011444" cy="923330"/>
          </a:xfrm>
          <a:prstGeom prst="rect">
            <a:avLst/>
          </a:prstGeom>
          <a:noFill/>
        </p:spPr>
        <p:txBody>
          <a:bodyPr wrap="square" rtlCol="0">
            <a:spAutoFit/>
          </a:bodyPr>
          <a:lstStyle/>
          <a:p>
            <a:pPr algn="ctr"/>
            <a:r>
              <a:rPr lang="ru-RU" dirty="0"/>
              <a:t>Рисунок 2 – Скриншот диаграммы декомпозиции подпроцесса «Изготовить свадебный торт»</a:t>
            </a:r>
          </a:p>
        </p:txBody>
      </p:sp>
      <p:pic>
        <p:nvPicPr>
          <p:cNvPr id="8" name="Объект 7">
            <a:extLst>
              <a:ext uri="{FF2B5EF4-FFF2-40B4-BE49-F238E27FC236}">
                <a16:creationId xmlns:a16="http://schemas.microsoft.com/office/drawing/2014/main" id="{CAAA18F2-73E6-4B1A-BD46-FF9B666DF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997" y="1528541"/>
            <a:ext cx="4669103" cy="5172310"/>
          </a:xfrm>
          <a:ln>
            <a:solidFill>
              <a:schemeClr val="tx1"/>
            </a:solidFill>
          </a:ln>
        </p:spPr>
      </p:pic>
    </p:spTree>
    <p:extLst>
      <p:ext uri="{BB962C8B-B14F-4D97-AF65-F5344CB8AC3E}">
        <p14:creationId xmlns:p14="http://schemas.microsoft.com/office/powerpoint/2010/main" val="94722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766218"/>
            <a:ext cx="10515600" cy="1325563"/>
          </a:xfrm>
        </p:spPr>
        <p:txBody>
          <a:bodyPr/>
          <a:lstStyle/>
          <a:p>
            <a:pPr algn="ctr"/>
            <a:r>
              <a:rPr lang="ru-RU" b="1" dirty="0"/>
              <a:t>Спасибо за внимание</a:t>
            </a:r>
          </a:p>
        </p:txBody>
      </p:sp>
    </p:spTree>
    <p:extLst>
      <p:ext uri="{BB962C8B-B14F-4D97-AF65-F5344CB8AC3E}">
        <p14:creationId xmlns:p14="http://schemas.microsoft.com/office/powerpoint/2010/main" val="70041532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972</TotalTime>
  <Words>357</Words>
  <Application>Microsoft Office PowerPoint</Application>
  <PresentationFormat>Широкоэкранный</PresentationFormat>
  <Paragraphs>30</Paragraphs>
  <Slides>7</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7</vt:i4>
      </vt:variant>
    </vt:vector>
  </HeadingPairs>
  <TitlesOfParts>
    <vt:vector size="16" baseType="lpstr">
      <vt:lpstr>Arial</vt:lpstr>
      <vt:lpstr>Calibri</vt:lpstr>
      <vt:lpstr>Calibri Light</vt:lpstr>
      <vt:lpstr>Droid Sans Fallback</vt:lpstr>
      <vt:lpstr>FreeSans</vt:lpstr>
      <vt:lpstr>Liberation Serif</vt:lpstr>
      <vt:lpstr>Symbol</vt:lpstr>
      <vt:lpstr>Times New Roman</vt:lpstr>
      <vt:lpstr>Тема Office</vt:lpstr>
      <vt:lpstr>п</vt:lpstr>
      <vt:lpstr>Презентация PowerPoint</vt:lpstr>
      <vt:lpstr>Текстовое описание основного процесса</vt:lpstr>
      <vt:lpstr>Диаграмма основного процесса</vt:lpstr>
      <vt:lpstr>Текстовое описание декомпозиции процесса «Изготовить свадебный торт»</vt:lpstr>
      <vt:lpstr>Диаграмма декомпозиции подпроцесса «Изготовить свадебный торт»</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ivcbibl212</dc:creator>
  <cp:lastModifiedBy>Artyom Shadon</cp:lastModifiedBy>
  <cp:revision>49</cp:revision>
  <dcterms:created xsi:type="dcterms:W3CDTF">2021-09-11T07:49:21Z</dcterms:created>
  <dcterms:modified xsi:type="dcterms:W3CDTF">2021-12-16T15:50:33Z</dcterms:modified>
</cp:coreProperties>
</file>