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22"/>
  </p:notesMasterIdLst>
  <p:sldIdLst>
    <p:sldId id="256" r:id="rId2"/>
    <p:sldId id="320" r:id="rId3"/>
    <p:sldId id="309" r:id="rId4"/>
    <p:sldId id="311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19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Montserrat ExtraBold" panose="020B0604020202020204" pitchFamily="2" charset="0"/>
      <p:bold r:id="rId29"/>
      <p:boldItalic r:id="rId3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C02E5-E551-412C-97FB-635C4C61A5DD}">
  <a:tblStyle styleId="{6E2C02E5-E551-412C-97FB-635C4C61A5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59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027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040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709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56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883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888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51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628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5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319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70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93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27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288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44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8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16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35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20A0D-D343-4B67-8120-F54386C0C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F192C1-31F1-447F-A29D-D3C8C48F7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0406FB-C528-4585-AA5B-9DC45552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2E73F-C1EB-46D3-8E0D-984267AD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346B16-930C-422D-9F0E-1235C488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9584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3225D-151D-46FF-A33F-DE10E131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BBEA1F-A01B-40E2-ACCE-67F1648C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6D296-C6E4-4881-931D-6CCC4680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E88A8-EEBB-4D4F-A176-3F5E3E4C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DF398B-326D-4F34-AF09-F47ACEE9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2818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95F4D-1578-4E20-88D3-E9E28A4FB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D5C7EC-E069-43B5-B7B1-8C1B72AF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220AF-A3D4-41C7-98BD-63AAB292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CAECD-A53B-4D57-9F61-4AA7BDF9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F69D39-F3EE-4DA1-B2E9-D52C1400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2447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E12A8-E74B-4357-A0CA-391F2847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3693A-5C60-4818-8805-66DDC59A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9C47C-2473-46EA-84CA-0C252346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9DA7F-A739-4E6C-A623-8B666A20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4E2DB-D5F2-45FD-AB96-6D608EDD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7012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3562A-D89A-4A6C-8482-0E489CFC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0297BA-5EEE-491C-B605-2A467938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8EFB7B-21D1-4802-98A2-73133805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3A944B-D212-4DF6-BB5F-09E7D256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127044-8DE4-42AF-998D-46DDD0C6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745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7E42F-C7B5-4F0B-8044-14A3195C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2FB4E-942F-4B85-B28A-8EC9654C7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E6BE67-7406-4768-A1B6-422002CE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187BC3-873F-487E-86A4-02B9CA99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739231-8614-46D5-B67F-C340F7D9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914596-E054-426B-9C83-DFDF9D59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607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95C27-A277-4871-AF1B-BB94C41C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FFE8B-4781-47E0-A7C0-6867F1CA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61205E-0066-434E-843E-96BC8F0C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13E752-0759-4268-A8BF-103F577D3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F63B43-7C07-46C1-BAA8-211896987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644E06-BD5F-452C-A35C-2EF10E19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458922-FB91-47B9-A650-0CBC0566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6978B4-FFDB-4C73-B99B-30826973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844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4B08A-CE62-468F-BCF1-404F4088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377C64-4595-4C18-97BB-ACB6311E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423CD1-7967-4EC8-9B1D-DF08D3C1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5FB395-27FE-4770-A06B-4BBFE4EA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507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83C764-32AA-48E7-BB26-7DBD01C2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3E3D57-6F4D-4BB0-B7BA-3E03F630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67F39D-09DD-4BD0-988A-DB69E8D4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966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EC246-F069-487E-91BC-CE893C25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B3804-9F82-44B6-AE98-03EB0C98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4F63CC-EEF9-49E3-A8D5-26D6D252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FD2B74-C0B0-4BF4-A077-6AC3A9F6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34D657-EDA5-47FC-8C55-3540CDB5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EBE40-C4B6-44FB-80E2-FA9AA5B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21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143E9-57DC-45DC-BE6C-5B1FE2F5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284868-FB87-4E63-B4A1-725D2AF10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DFEC9D-E7BC-415A-83A0-003024A1E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C92AA3-B9DC-4598-A1B5-C80C81ED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5D73E2-BA1F-4B13-B196-E69C7A92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D0484D-F85E-4BCC-875D-B59B0650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3262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B7520-B225-41C4-A27E-F19B8FAE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D74C50-2BD7-4303-9379-A43FE5E6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B85DD0-CB1D-4460-822E-5F5F2447F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F660-9381-4B6D-965F-1DAFFC86FA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61D48-5B9B-415A-A9EC-9EAD749CF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4C998-5D02-41F2-B5F0-2A37F3717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142999" y="3457403"/>
            <a:ext cx="6858000" cy="708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Артём Александрович Московка,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ИКБО-20-19, код: 19И1606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Плотников Сергей Борисович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 idx="4294967295"/>
          </p:nvPr>
        </p:nvSpPr>
        <p:spPr>
          <a:xfrm>
            <a:off x="1366176" y="2825101"/>
            <a:ext cx="6411648" cy="465137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latin typeface="Times New Roman" panose="02020603050405020304" pitchFamily="18" charset="0"/>
                <a:ea typeface="Montserrat ExtraLight"/>
                <a:cs typeface="Times New Roman" panose="02020603050405020304" pitchFamily="18" charset="0"/>
                <a:sym typeface="Montserrat ExtraLight"/>
              </a:rPr>
              <a:t>Производственная практика</a:t>
            </a:r>
            <a:endParaRPr sz="2800" b="1" dirty="0">
              <a:latin typeface="Times New Roman" panose="02020603050405020304" pitchFamily="18" charset="0"/>
              <a:ea typeface="Montserrat ExtraLight"/>
              <a:cs typeface="Times New Roman" panose="02020603050405020304" pitchFamily="18" charset="0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345740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387D5-091A-4CEB-B7F1-9A905D519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19" y="477744"/>
            <a:ext cx="899160" cy="1013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76F7D5-15D0-46AC-81F7-FDF329667B30}"/>
              </a:ext>
            </a:extLst>
          </p:cNvPr>
          <p:cNvSpPr txBox="1"/>
          <p:nvPr/>
        </p:nvSpPr>
        <p:spPr>
          <a:xfrm>
            <a:off x="1524000" y="1127760"/>
            <a:ext cx="332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8466A-9FBC-40FA-ACD5-41C57E269E95}"/>
              </a:ext>
            </a:extLst>
          </p:cNvPr>
          <p:cNvSpPr txBox="1"/>
          <p:nvPr/>
        </p:nvSpPr>
        <p:spPr>
          <a:xfrm>
            <a:off x="1142999" y="1457607"/>
            <a:ext cx="6857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- Российский технологический университет»</a:t>
            </a:r>
          </a:p>
          <a:p>
            <a:pPr algn="ctr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(ИТ)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ИиППО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первой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третьей части блок-схемы скрипта первой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F5EAF1-8972-463C-AB39-789C8FC71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12" y="1051713"/>
            <a:ext cx="2425712" cy="3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35F001-7C19-4052-B422-165CD95CC5D2}"/>
              </a:ext>
            </a:extLst>
          </p:cNvPr>
          <p:cNvSpPr txBox="1"/>
          <p:nvPr/>
        </p:nvSpPr>
        <p:spPr>
          <a:xfrm>
            <a:off x="4229100" y="1364710"/>
            <a:ext cx="4572000" cy="26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последнем рисунке данного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блюпринта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изображено завершающее условие, проверяющее, закрыта ли дверь: если дверь закрыта, то граф операций завершается, в ином случае происходит получение всех ссылок на объекты класса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MonometrBP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 которым вызываются события остановки анимации стрелки манометров и последующего возвращения стрелок этих манометров в стабильное положение.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319610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</a:t>
            </a: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перво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й части блок-схемы скрипта второй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09CE2C-FD1D-4555-BFE2-E5506BD37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10" y="1140837"/>
            <a:ext cx="2972834" cy="3159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4907B-7A69-42C2-AFD3-A2BB85FAAF1E}"/>
              </a:ext>
            </a:extLst>
          </p:cNvPr>
          <p:cNvSpPr txBox="1"/>
          <p:nvPr/>
        </p:nvSpPr>
        <p:spPr>
          <a:xfrm>
            <a:off x="4357281" y="1868212"/>
            <a:ext cx="4417063" cy="1721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рисунке 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слева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изображена первая часть 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блюпринта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второй двери, в которой после взаимодействия с дверью происходит проверка состояния соседних первой и третьей дверей, в случае открытого состояния которых будет выведено на экран на две секунды сообщение с просьбой закрыть эти двери для устранения разгерметизации. </a:t>
            </a:r>
          </a:p>
        </p:txBody>
      </p:sp>
    </p:spTree>
    <p:extLst>
      <p:ext uri="{BB962C8B-B14F-4D97-AF65-F5344CB8AC3E}">
        <p14:creationId xmlns:p14="http://schemas.microsoft.com/office/powerpoint/2010/main" val="136550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</a:t>
            </a: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втор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й части блок-схемы скрипта второй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C8C478-2053-4FC9-83A5-6C340220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24" y="1012672"/>
            <a:ext cx="3773805" cy="330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8293C9-6A7E-4A8F-89B4-149E696EE869}"/>
              </a:ext>
            </a:extLst>
          </p:cNvPr>
          <p:cNvSpPr txBox="1"/>
          <p:nvPr/>
        </p:nvSpPr>
        <p:spPr>
          <a:xfrm>
            <a:off x="4777740" y="1012672"/>
            <a:ext cx="4122420" cy="3394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следующем рисунке 1.11 изображена вторая часть схемы, в которой проверяется состояние ультрафиолетовой лампы, в случае работы которой открыть дверь не предоставляется возможным и выводится соответствующее информационное сообщение. В случае же выключенного состояния УФ-лампы возможность открыть дверь предоставляется и в зависимости от ее актуального состояния будет выбрана последовательность действий. Если дверь закрыта, то производится получение ссылок на все объекты класса </a:t>
            </a:r>
            <a:r>
              <a:rPr lang="ru-RU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MonometrBP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целью вызова принадлежащего ему события </a:t>
            </a:r>
            <a:r>
              <a:rPr lang="ru-RU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Monometr-troggered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после которого запускается воспроизведение звуковой дорожки открытия двери, а возможность прервать последующую анимацию открытия двери отключается. Далее в цикле благодаря графику кривой в </a:t>
            </a:r>
            <a:r>
              <a:rPr lang="ru-RU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таймлайне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(см. рисунок 2.3 второй главы) происходит плавное изменение относительного угла вращения двери, после успешного выполнения анимации движения которой пользователю возвращается возможность взаимодействия с дверью. Если вернуться к ветвлению выше в случае открытой двери, первым делом проигрывается звуковая дорожка закрытия двери, затем отключается возможность прервать анимацию закрытия двери, в цикле посредством вышеупомянутого графика кривой, но в обратном направлении изменения функции происходит плавное изменение относительного угла вращения двери, после которого дверь успешно закрывается и пользователю возвращается возможность взаимодействия с дверью.</a:t>
            </a:r>
          </a:p>
        </p:txBody>
      </p:sp>
    </p:spTree>
    <p:extLst>
      <p:ext uri="{BB962C8B-B14F-4D97-AF65-F5344CB8AC3E}">
        <p14:creationId xmlns:p14="http://schemas.microsoft.com/office/powerpoint/2010/main" val="225323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</a:t>
            </a: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третье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й части блок-схемы скрипта второй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2A6D65-B7DD-494B-A0F0-F5FCD2BA8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24" y="1221139"/>
            <a:ext cx="2484206" cy="3015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12BAC5-8755-4C2E-B9B6-1D813F38F862}"/>
              </a:ext>
            </a:extLst>
          </p:cNvPr>
          <p:cNvSpPr txBox="1"/>
          <p:nvPr/>
        </p:nvSpPr>
        <p:spPr>
          <a:xfrm>
            <a:off x="4259580" y="1086106"/>
            <a:ext cx="4572000" cy="32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Наконец, на рисунке слева происходит последняя проверка состояния двери, в зависимости от результатов которой либо не происходит ничего в случае закрытой двери, либо происходит получение ссылок на все объекты класса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MonometrBP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посредством которых вызываются два события: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Monometr-stop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останавливающий анимацию колебания стрелки манометра, а также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Monometr-onClosedDoor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возвращающий стрелку манометра в стабильное состояние нуля паскаль.</a:t>
            </a:r>
          </a:p>
        </p:txBody>
      </p:sp>
    </p:spTree>
    <p:extLst>
      <p:ext uri="{BB962C8B-B14F-4D97-AF65-F5344CB8AC3E}">
        <p14:creationId xmlns:p14="http://schemas.microsoft.com/office/powerpoint/2010/main" val="195221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16AD7B-44BF-4A98-BF77-6ACAC0A1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59" y="2411639"/>
            <a:ext cx="6151880" cy="1920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9CC29-38C0-48A8-A5D7-6BA401810CA4}"/>
              </a:ext>
            </a:extLst>
          </p:cNvPr>
          <p:cNvSpPr txBox="1"/>
          <p:nvPr/>
        </p:nvSpPr>
        <p:spPr>
          <a:xfrm>
            <a:off x="2285999" y="437825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графика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ArrowRotation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3" y="1019568"/>
            <a:ext cx="8359133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рисунке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ниже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изображен график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ArrowRotation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представляющий собой колебание стрелки манометра по установленной амплитуде, равной трем градусам. График построен по такому принципу, что движение стрелки зациклено с повторением до тех пор, пока не будет вызвано событие остановки этого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таймлайна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23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9CC29-38C0-48A8-A5D7-6BA401810CA4}"/>
              </a:ext>
            </a:extLst>
          </p:cNvPr>
          <p:cNvSpPr txBox="1"/>
          <p:nvPr/>
        </p:nvSpPr>
        <p:spPr>
          <a:xfrm>
            <a:off x="2285999" y="437825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графика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ArrowStoppingRotation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2" y="993609"/>
            <a:ext cx="8359133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следующем рисунке представлен график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ArrowStoppingRotation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благодаря которому по закрытии дверей и стабилизации давления в помещениях стрелка манометра плавно возвращается из положения колебаний около 13 паскаль в стабильное положение нуля паскаль. В градусах относительного вращения стрелки манометра этим значениям равны 25 и 45 градусов соответственно.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65C262-2F2D-459F-AA3D-8D57B49C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59" y="2475159"/>
            <a:ext cx="6151880" cy="1903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037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2" y="993609"/>
            <a:ext cx="8359133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изображен график функции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DoorRotationZ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отвечающий за плавное изменение угла вращения двери от 0 до 130 градусов, изображенный на рисунке 2.3 ниже. Данный график используется во всех аналогичных герметичных дверях.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F82697-6D64-4A68-B8FD-B5FB3BAB1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58" y="2234028"/>
            <a:ext cx="6151880" cy="1519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58C9F5-EBFA-4C9C-913B-58A512CF5741}"/>
              </a:ext>
            </a:extLst>
          </p:cNvPr>
          <p:cNvSpPr txBox="1"/>
          <p:nvPr/>
        </p:nvSpPr>
        <p:spPr>
          <a:xfrm>
            <a:off x="2583796" y="381133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графика функции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DoorRotationZ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8700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2" y="993609"/>
            <a:ext cx="8359133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ниже изображает график функции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RotationTrack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позволяющий правдоподобно и плавно открывать дверцы шлюза для передачи вещей, изменяя переменную относительного угла вращения с 0 до 75 градусов.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81A73B-1691-4555-AE44-F224E609E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58" y="2258452"/>
            <a:ext cx="6151880" cy="2011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B2E60C-3ABE-48F9-ACC6-EC7BBC8A3BF1}"/>
              </a:ext>
            </a:extLst>
          </p:cNvPr>
          <p:cNvSpPr txBox="1"/>
          <p:nvPr/>
        </p:nvSpPr>
        <p:spPr>
          <a:xfrm>
            <a:off x="2285998" y="430453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графика функции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RotationTrack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7518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3" y="993609"/>
            <a:ext cx="8359133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Последний рисунок с графиком демонстрирует график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Ymovement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используемый для анимации правдоподобного нажатия кнопки на приборной панели шлюза для передачи предметов в стерильное помещение. Симметричный график начинает свое движение в нулевой координате и останавливается в точке со значением 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2E60C-3ABE-48F9-ACC6-EC7BBC8A3BF1}"/>
              </a:ext>
            </a:extLst>
          </p:cNvPr>
          <p:cNvSpPr txBox="1"/>
          <p:nvPr/>
        </p:nvSpPr>
        <p:spPr>
          <a:xfrm>
            <a:off x="2286000" y="446594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графика функции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Ymovement</a:t>
            </a:r>
            <a:endParaRPr lang="ru-RU" sz="1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D053905-EBD7-47C0-AD09-B07D28B73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60" y="2372924"/>
            <a:ext cx="6151880" cy="2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9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3" y="993609"/>
            <a:ext cx="8359133" cy="16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на последнем рисунке изображена связь узлов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таймлайна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графика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Ymovement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математической функцией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Lerp,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представляющей собой плавное изменение значения координаты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компонента шлюза для передачи предметов в установленном диапазоне в зависимости от изменения альфы, являющейся переменной графика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Ymovement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каждый момент времени выполнения анимации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4E1B5F-92CC-4659-8184-37079896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46" y="2484425"/>
            <a:ext cx="3460906" cy="18938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3460A1-1681-4CA1-B3C7-7A83EB020747}"/>
              </a:ext>
            </a:extLst>
          </p:cNvPr>
          <p:cNvSpPr txBox="1"/>
          <p:nvPr/>
        </p:nvSpPr>
        <p:spPr>
          <a:xfrm>
            <a:off x="1979296" y="4411993"/>
            <a:ext cx="518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использования переменной графика функции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Ymovement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математической функцией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Lerp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2494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15;p44">
            <a:extLst>
              <a:ext uri="{FF2B5EF4-FFF2-40B4-BE49-F238E27FC236}">
                <a16:creationId xmlns:a16="http://schemas.microsoft.com/office/drawing/2014/main" id="{DE3BD7E1-4EF9-4A4C-A137-9877C78E5E70}"/>
              </a:ext>
            </a:extLst>
          </p:cNvPr>
          <p:cNvSpPr txBox="1">
            <a:spLocks/>
          </p:cNvSpPr>
          <p:nvPr/>
        </p:nvSpPr>
        <p:spPr>
          <a:xfrm>
            <a:off x="938500" y="1188627"/>
            <a:ext cx="7515215" cy="3114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целеполагание практики;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блок-схемы логических сценариев виртуальных элементов симуляции и взаимодействия пользователя с ними;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логические сценарии виртуальных элементов симуляции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Google Shape;216;p44">
            <a:extLst>
              <a:ext uri="{FF2B5EF4-FFF2-40B4-BE49-F238E27FC236}">
                <a16:creationId xmlns:a16="http://schemas.microsoft.com/office/drawing/2014/main" id="{CDE7E138-9C62-4FE3-A66E-3CA3101116EF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3" name="Google Shape;209;p43">
            <a:extLst>
              <a:ext uri="{FF2B5EF4-FFF2-40B4-BE49-F238E27FC236}">
                <a16:creationId xmlns:a16="http://schemas.microsoft.com/office/drawing/2014/main" id="{3F096855-81D0-4251-87FC-A84FCF6C5487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10F7EF-D9D8-4F11-BEE5-0C69740F655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4;p44">
            <a:extLst>
              <a:ext uri="{FF2B5EF4-FFF2-40B4-BE49-F238E27FC236}">
                <a16:creationId xmlns:a16="http://schemas.microsoft.com/office/drawing/2014/main" id="{B955BDDE-1784-4355-9989-836031FF8999}"/>
              </a:ext>
            </a:extLst>
          </p:cNvPr>
          <p:cNvSpPr txBox="1">
            <a:spLocks/>
          </p:cNvSpPr>
          <p:nvPr/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выполнить</a:t>
            </a:r>
            <a:endParaRPr lang="ru-RU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2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57FA9-370B-4EAF-88F8-5C218D79C6D6}"/>
              </a:ext>
            </a:extLst>
          </p:cNvPr>
          <p:cNvSpPr txBox="1"/>
          <p:nvPr/>
        </p:nvSpPr>
        <p:spPr>
          <a:xfrm>
            <a:off x="2286000" y="22485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4554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216;p44">
            <a:extLst>
              <a:ext uri="{FF2B5EF4-FFF2-40B4-BE49-F238E27FC236}">
                <a16:creationId xmlns:a16="http://schemas.microsoft.com/office/drawing/2014/main" id="{CDE7E138-9C62-4FE3-A66E-3CA3101116EF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3" name="Google Shape;209;p43">
            <a:extLst>
              <a:ext uri="{FF2B5EF4-FFF2-40B4-BE49-F238E27FC236}">
                <a16:creationId xmlns:a16="http://schemas.microsoft.com/office/drawing/2014/main" id="{3F096855-81D0-4251-87FC-A84FCF6C5487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10F7EF-D9D8-4F11-BEE5-0C69740F655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oogle Shape;367;p52">
            <a:extLst>
              <a:ext uri="{FF2B5EF4-FFF2-40B4-BE49-F238E27FC236}">
                <a16:creationId xmlns:a16="http://schemas.microsoft.com/office/drawing/2014/main" id="{1AFFCDFA-9514-401B-B123-735EBFEB7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661863"/>
              </p:ext>
            </p:extLst>
          </p:nvPr>
        </p:nvGraphicFramePr>
        <p:xfrm>
          <a:off x="1380671" y="884931"/>
          <a:ext cx="7267000" cy="3946616"/>
        </p:xfrm>
        <a:graphic>
          <a:graphicData uri="http://schemas.openxmlformats.org/drawingml/2006/table">
            <a:tbl>
              <a:tblPr>
                <a:noFill/>
                <a:tableStyleId>{6E2C02E5-E551-412C-97FB-635C4C61A5DD}</a:tableStyleId>
              </a:tblPr>
              <a:tblGrid>
                <a:gridCol w="963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1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Неделя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100" b="0" i="0" u="none" strike="noStrike" cap="none" dirty="0">
                          <a:solidFill>
                            <a:schemeClr val="tx1"/>
                          </a:solidFill>
                          <a:latin typeface="Montserrat ExtraBold"/>
                          <a:ea typeface="Droid Sans Fallback"/>
                          <a:cs typeface="Times New Roman" panose="02020603050405020304" pitchFamily="18" charset="0"/>
                          <a:sym typeface="Arial"/>
                        </a:rPr>
                        <a:t>Сроки выполнения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Montserrat ExtraBold"/>
                        <a:ea typeface="Droid Sans Fallback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100" b="0" i="0" u="none" strike="noStrike" cap="none" dirty="0">
                          <a:solidFill>
                            <a:schemeClr val="tx1"/>
                          </a:solidFill>
                          <a:latin typeface="Montserrat ExtraBold"/>
                          <a:ea typeface="Droid Sans Fallback"/>
                          <a:cs typeface="Times New Roman" panose="02020603050405020304" pitchFamily="18" charset="0"/>
                          <a:sym typeface="Arial"/>
                        </a:rPr>
                        <a:t>Этап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Montserrat ExtraBold"/>
                        <a:ea typeface="Droid Sans Fallback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Times New Roman" panose="02020603050405020304" pitchFamily="18" charset="0"/>
                          <a:sym typeface="Montserrat ExtraBold"/>
                        </a:rPr>
                        <a:t>1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Times New Roman" panose="02020603050405020304" pitchFamily="18" charset="0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23.03.2023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Montserrat Extra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652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Подготовительный этап, включающий в себя организационное собрание </a:t>
                      </a:r>
                      <a:r>
                        <a:rPr lang="ru-RU" sz="1050" kern="1200" dirty="0">
                          <a:solidFill>
                            <a:schemeClr val="tx1"/>
                          </a:solidFill>
                          <a:latin typeface="Montserrat ExtraBold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(Вводная лекция о порядке организации и прохождения производственной практики, инструктаж по технике безопасности, получение задания на практику)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5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Times New Roman" panose="02020603050405020304" pitchFamily="18" charset="0"/>
                          <a:sym typeface="Montserrat ExtraBold"/>
                        </a:rPr>
                        <a:t>1-4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Times New Roman" panose="02020603050405020304" pitchFamily="18" charset="0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23.03.2023-13.04.2023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Montserrat Extra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652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>
                          <a:solidFill>
                            <a:schemeClr val="tx1"/>
                          </a:solidFill>
                          <a:latin typeface="Montserrat ExtraBold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Изучение передовой научной, методологической и инженерной литературы, современные методы моделирования, анализа и использования формальных методов конструирования ПО; практическое выполнение: формулирование целеполагания практики, построение блок-схемы логических сценариев виртуальных элементов симуляции и взаимодействия пользователя с ними, разработка логических сценариев виртуальных элементов симуляции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Times New Roman" panose="02020603050405020304" pitchFamily="18" charset="0"/>
                          <a:sym typeface="Montserrat ExtraBold"/>
                        </a:rPr>
                        <a:t>4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Times New Roman" panose="02020603050405020304" pitchFamily="18" charset="0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13.04.2023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Montserrat Extra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652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>
                          <a:solidFill>
                            <a:schemeClr val="tx1"/>
                          </a:solidFill>
                          <a:latin typeface="Montserrat ExtraBold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Представление руководителю 3 главы отчета по практике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Times New Roman" panose="02020603050405020304" pitchFamily="18" charset="0"/>
                          <a:sym typeface="Montserrat ExtraBold"/>
                        </a:rPr>
                        <a:t>4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Times New Roman" panose="02020603050405020304" pitchFamily="18" charset="0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13.04.2023-18.04.2023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Montserrat Extra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652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 dirty="0">
                          <a:solidFill>
                            <a:schemeClr val="tx1"/>
                          </a:solidFill>
                          <a:latin typeface="Montserrat ExtraBold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Подготовка окончательной версии отчета по практике (Оформление материалов отчета в полном соответствии с требованиями на оформление письменных учебных работ студентов)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55956"/>
                  </a:ext>
                </a:extLst>
              </a:tr>
              <a:tr h="6558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Times New Roman" panose="02020603050405020304" pitchFamily="18" charset="0"/>
                          <a:sym typeface="Montserrat ExtraBold"/>
                        </a:rPr>
                        <a:t>4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Times New Roman" panose="02020603050405020304" pitchFamily="18" charset="0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19.04.2023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Montserrat Extra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652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 dirty="0">
                          <a:solidFill>
                            <a:schemeClr val="tx1"/>
                          </a:solidFill>
                          <a:latin typeface="Montserrat ExtraBold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Представление окончательной версии отчета по практике руководителю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122721"/>
                  </a:ext>
                </a:extLst>
              </a:tr>
            </a:tbl>
          </a:graphicData>
        </a:graphic>
      </p:graphicFrame>
      <p:sp>
        <p:nvSpPr>
          <p:cNvPr id="9" name="Google Shape;214;p44">
            <a:extLst>
              <a:ext uri="{FF2B5EF4-FFF2-40B4-BE49-F238E27FC236}">
                <a16:creationId xmlns:a16="http://schemas.microsoft.com/office/drawing/2014/main" id="{91B612F4-D81B-4E4B-B41A-7C630F53972A}"/>
              </a:ext>
            </a:extLst>
          </p:cNvPr>
          <p:cNvSpPr txBox="1">
            <a:spLocks/>
          </p:cNvSpPr>
          <p:nvPr/>
        </p:nvSpPr>
        <p:spPr>
          <a:xfrm>
            <a:off x="938500" y="445025"/>
            <a:ext cx="6811488" cy="4001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график проведения производственной практики</a:t>
            </a:r>
            <a:endParaRPr lang="ru-RU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9D5C27-15D0-4D86-A24F-7926E93BED34}"/>
              </a:ext>
            </a:extLst>
          </p:cNvPr>
          <p:cNvSpPr txBox="1"/>
          <p:nvPr/>
        </p:nvSpPr>
        <p:spPr>
          <a:xfrm>
            <a:off x="876300" y="1465700"/>
            <a:ext cx="7406639" cy="3108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представленные далее блок-схемы в данной главе и соответствующие логические сценарии в следующей главе расположены в порядке увеличения объема с целью равномерного и плавного повышения сложности восприятия логических сценариев и по фактору наличия связей между несколькими логическими сценариями, усложняющими восприятие. 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Блок-схемы идут в строгой последовательности в направлении от верхнего к нижнему блоку слева направо, у каждой схемы имеется блок начала и конца, символизирующие соответственно начало и конец последовательности логического сценария. 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причине того, что для представления логических сценариев не предусмотрено стандартов по оформлению в виде блок-схем, будет использована следующая система обозначений: прямоугольным блоком будет являться вызов функции, прямоугольным блоком с вертикальными линиями по краям будет являться вызов события из программы, ромбом будет обозначаться логическое ветвление. Также могут присутствовать дополнительные компоненты и переменные, обозначенные блоками с закругленными краями.</a:t>
            </a:r>
          </a:p>
        </p:txBody>
      </p: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Построение блок-схем логических сценариев виртуальных элементов симуляции и взаимодействия пользователя с ними</a:t>
            </a:r>
          </a:p>
        </p:txBody>
      </p:sp>
    </p:spTree>
    <p:extLst>
      <p:ext uri="{BB962C8B-B14F-4D97-AF65-F5344CB8AC3E}">
        <p14:creationId xmlns:p14="http://schemas.microsoft.com/office/powerpoint/2010/main" val="53756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50394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2941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>
            <a:cxnSpLocks/>
          </p:cNvCxnSpPr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5"/>
            <a:ext cx="6811488" cy="6152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ультрафиолетовой лампы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A2E7C4-444E-48D7-90BB-828219015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00" y="1117733"/>
            <a:ext cx="1701800" cy="2796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4F310DD-9D96-4964-98A9-80D90C165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80" y="1117733"/>
            <a:ext cx="1562138" cy="2748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5D417C-1ABB-4C68-B61A-83C5CD30F761}"/>
              </a:ext>
            </a:extLst>
          </p:cNvPr>
          <p:cNvSpPr txBox="1"/>
          <p:nvPr/>
        </p:nvSpPr>
        <p:spPr>
          <a:xfrm>
            <a:off x="651831" y="437531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Скриншот блок-схемы события </a:t>
            </a:r>
            <a:r>
              <a:rPr lang="ru-RU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turnOnUVLamp</a:t>
            </a:r>
            <a:endParaRPr lang="ru-RU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732E0-C93D-4AAF-A0F6-994CCD998737}"/>
              </a:ext>
            </a:extLst>
          </p:cNvPr>
          <p:cNvSpPr txBox="1"/>
          <p:nvPr/>
        </p:nvSpPr>
        <p:spPr>
          <a:xfrm>
            <a:off x="4871333" y="4375310"/>
            <a:ext cx="3858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блок-схемы события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turnOffUVLamp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0137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включателя ультрафиолетовой лампы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431FD3D-1D24-4CA4-A0AC-357BE3704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14" y="1071729"/>
            <a:ext cx="1785139" cy="330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04329" y="4414338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Скриншот первой части блок-схемы скрипта включателя УФ-лампы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8AB0C-AABB-4891-9BB8-C25ADD66EEC0}"/>
              </a:ext>
            </a:extLst>
          </p:cNvPr>
          <p:cNvSpPr txBox="1"/>
          <p:nvPr/>
        </p:nvSpPr>
        <p:spPr>
          <a:xfrm>
            <a:off x="4106905" y="1028887"/>
            <a:ext cx="4572000" cy="3383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была построена блок-схема 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блюпринта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настенного включателя ультрафиолетовой лампы, выполняющей стерилизацию рабочего помещения. УФ-лампу возможно включить только при условии, что не нарушена герметичность и в помещении никого нет, поэтому сразу по вызову события Event 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настенным включателем происходит проверка условия, открыта ли вторая дверь, преграждающая путь из комнаты с включателем УФ-лампы в основную рабочую зону с самой лампой. В случае, если дверь открыта и нарушена герметичность помещения, на экран выводится на две секунды текстовое сообщение, объясняющее правило взаимодействия с УФ-лампой при открытых дверях.</a:t>
            </a:r>
          </a:p>
        </p:txBody>
      </p:sp>
    </p:spTree>
    <p:extLst>
      <p:ext uri="{BB962C8B-B14F-4D97-AF65-F5344CB8AC3E}">
        <p14:creationId xmlns:p14="http://schemas.microsoft.com/office/powerpoint/2010/main" val="16746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включателя ультрафиолетовой лампы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Скриншот </a:t>
            </a:r>
            <a:r>
              <a:rPr lang="ru-RU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второ</a:t>
            </a:r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й части блок-схемы скрипта включателя УФ-лампы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8AB0C-AABB-4891-9BB8-C25ADD66EEC0}"/>
              </a:ext>
            </a:extLst>
          </p:cNvPr>
          <p:cNvSpPr txBox="1"/>
          <p:nvPr/>
        </p:nvSpPr>
        <p:spPr>
          <a:xfrm>
            <a:off x="4503419" y="1013190"/>
            <a:ext cx="4355617" cy="3362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ином случае после получения ссылки на объект класса </a:t>
            </a:r>
            <a:r>
              <a:rPr lang="ru-RU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UVLightBP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происходит проверка, включена ли УФ-лампа или нет. Если лампа включена, соответствующая данному условию булева переменная </a:t>
            </a:r>
            <a:r>
              <a:rPr lang="ru-RU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isOn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устанавливается в состояние False, после чего вызывается событие выключения УФ-лампы </a:t>
            </a:r>
            <a:r>
              <a:rPr lang="ru-RU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turnOffUVLamp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после которого на экран на две секунды выводится сообщение о том, что УФ-лампа выключена, после чего граф операций завершается. Если же лампа выключена, происходят обратные действия, а именно: булева переменная состояния работы лампы </a:t>
            </a:r>
            <a:r>
              <a:rPr lang="ru-RU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isOn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устанавливается на True, вызывается событие включения лампы </a:t>
            </a:r>
            <a:r>
              <a:rPr lang="ru-RU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turnOnUVLamp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наконец, на две секунды на экран выводится информационное сообщение о том, что УФ-лампа включена, после чего скрипт завершает свое действие. 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AE2C6E-DCD7-4DF8-A12C-22F94561E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944846"/>
            <a:ext cx="3222057" cy="337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64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первой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первой части блок-схемы скрипта первой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8AB0C-AABB-4891-9BB8-C25ADD66EEC0}"/>
              </a:ext>
            </a:extLst>
          </p:cNvPr>
          <p:cNvSpPr txBox="1"/>
          <p:nvPr/>
        </p:nvSpPr>
        <p:spPr>
          <a:xfrm>
            <a:off x="4503419" y="1013190"/>
            <a:ext cx="4355617" cy="3383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Сначала была построена блок-схема первой двери, особенностью которой является специальная булева переменная 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lock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контролирующая, осмотрелся ли пользователь в начальном помещении перед тем, как продвигаться далее.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взаимодействия с первой дверью происходят проверки условия, открыты ли соседние от первой четвертая и вторая двери, находящиеся в начальной комнате и комнате переодевания соответственно. В случае, если какая-то из дверей открыта, на две секунды выводится информационное сообщение на экран с просьбой закрыть эту дверь для восстановления стабильного уровня давления и восстановления герметичности в помещении. </a:t>
            </a:r>
            <a:endParaRPr lang="ru-RU" sz="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17FBFF-06EA-4D12-B684-F1CDF3700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54" y="1102257"/>
            <a:ext cx="2855745" cy="318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516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первой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втор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ой части блок-схемы скрипта первой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8AB0C-AABB-4891-9BB8-C25ADD66EEC0}"/>
              </a:ext>
            </a:extLst>
          </p:cNvPr>
          <p:cNvSpPr txBox="1"/>
          <p:nvPr/>
        </p:nvSpPr>
        <p:spPr>
          <a:xfrm>
            <a:off x="4427524" y="937323"/>
            <a:ext cx="4431512" cy="4014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случае же, если соседние двери закрыты, происходит проверка блокировки двери перед ее открытием: если пользователь не осмотрелся в первой комнате, в консоль выводится сообщение “Step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further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”. В ином случае последующая проверка уточняет, закрыта ли эта дверь: если дверь закрыта, происходит поиск всех объектов класса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MonometrBP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последующим вызовом событий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Monometr-troggered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(это выполняется по той причине, что экземпляров класса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MonometrBP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сцене несколько), после чего запускается звуковая дорожка открытия двери и изменяется тип коллизии двери на “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BlockDoors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с целью отключения возможности взаимодействия с дверью во время ее анимации закрытия или открытия, при котором можно было бы нарушать и наслаивать звуковые дорожки открытия дверей. После этого в цикле посредством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таймлайна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происходит плавная анимация открытия двери с использованием графика функции. После этого цикла изменяется тип коллизии двери на изначальный с целью возврата возможности взаимодействия пользователя с дверью для ее закрытия. Если же дверь была изначально открыта, то происходят противоположные описанным ранее действия: проигрывается звуковая дорожка закрытия двери, отключается возможность прервать анимацию закрытия двери, в цикле с использованием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таймлайна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того же графика в обратном направлении движения функции производится плавная анимация закрытия двери, после чего пользователю возвращается возможность взаимодействия с дверью.</a:t>
            </a:r>
            <a:endParaRPr lang="ru-RU" sz="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E690A2-F124-48B1-A702-138F27A7B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63" y="937323"/>
            <a:ext cx="2756528" cy="3379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0497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1674</Words>
  <Application>Microsoft Office PowerPoint</Application>
  <PresentationFormat>Экран (16:9)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Times New Roman</vt:lpstr>
      <vt:lpstr>Calibri</vt:lpstr>
      <vt:lpstr>Arial</vt:lpstr>
      <vt:lpstr>Montserrat ExtraBold</vt:lpstr>
      <vt:lpstr>Calibri Light</vt:lpstr>
      <vt:lpstr>Тема Office</vt:lpstr>
      <vt:lpstr>Производственная практика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dc:creator>Артём Московка</dc:creator>
  <cp:lastModifiedBy>Artyom Shadon</cp:lastModifiedBy>
  <cp:revision>61</cp:revision>
  <dcterms:modified xsi:type="dcterms:W3CDTF">2023-05-17T12:56:55Z</dcterms:modified>
</cp:coreProperties>
</file>