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9" r:id="rId1"/>
  </p:sldMasterIdLst>
  <p:sldIdLst>
    <p:sldId id="256" r:id="rId2"/>
    <p:sldId id="258" r:id="rId3"/>
    <p:sldId id="261" r:id="rId4"/>
    <p:sldId id="267" r:id="rId5"/>
    <p:sldId id="266" r:id="rId6"/>
    <p:sldId id="269" r:id="rId7"/>
    <p:sldId id="268" r:id="rId8"/>
    <p:sldId id="270" r:id="rId9"/>
    <p:sldId id="272" r:id="rId10"/>
    <p:sldId id="259" r:id="rId11"/>
    <p:sldId id="27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3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4884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160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885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49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2699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190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705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840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775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t>5/10/2022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412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610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2615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F62F2B-2CF7-466F-A707-521EF4EC27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0212" y="3662492"/>
            <a:ext cx="8791575" cy="839334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Курсовая работа</a:t>
            </a:r>
            <a:endParaRPr lang="en-US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82F5C21-0A3A-4E5E-9D6F-F4B2B567C8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0210" y="4521070"/>
            <a:ext cx="8791575" cy="536825"/>
          </a:xfrm>
          <a:ln>
            <a:noFill/>
          </a:ln>
        </p:spPr>
        <p:txBody>
          <a:bodyPr>
            <a:normAutofit fontScale="62500" lnSpcReduction="20000"/>
          </a:bodyPr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Тема: разработка и развертывание в облачном сервисе клиент-серверного </a:t>
            </a:r>
            <a:r>
              <a:rPr lang="ru-RU" dirty="0" err="1">
                <a:solidFill>
                  <a:schemeClr val="tx1"/>
                </a:solidFill>
              </a:rPr>
              <a:t>фуллстек</a:t>
            </a:r>
            <a:r>
              <a:rPr lang="ru-RU" dirty="0">
                <a:solidFill>
                  <a:schemeClr val="tx1"/>
                </a:solidFill>
              </a:rPr>
              <a:t>-приложения для контроля выдачи книг в библиотеке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19BF92-DD5C-4C47-A64E-057E37247D06}"/>
              </a:ext>
            </a:extLst>
          </p:cNvPr>
          <p:cNvSpPr txBox="1"/>
          <p:nvPr/>
        </p:nvSpPr>
        <p:spPr>
          <a:xfrm>
            <a:off x="3124198" y="1389194"/>
            <a:ext cx="59436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/>
              <a:t>МИНОБРНАУКИ РОССИИ</a:t>
            </a:r>
          </a:p>
          <a:p>
            <a:pPr algn="ctr"/>
            <a:r>
              <a:rPr lang="ru-RU" sz="1600" dirty="0"/>
              <a:t>Федеральное бюджетное образовательное учреждение </a:t>
            </a:r>
          </a:p>
          <a:p>
            <a:pPr algn="ctr"/>
            <a:r>
              <a:rPr lang="ru-RU" sz="1600" dirty="0"/>
              <a:t>высшего образования</a:t>
            </a:r>
          </a:p>
          <a:p>
            <a:pPr algn="ctr"/>
            <a:r>
              <a:rPr lang="ru-RU" sz="1600" b="1" dirty="0"/>
              <a:t>«Российский технологический университет»</a:t>
            </a:r>
          </a:p>
          <a:p>
            <a:pPr algn="ctr"/>
            <a:r>
              <a:rPr lang="ru-RU" sz="1600" b="1" dirty="0"/>
              <a:t>МИРЭА</a:t>
            </a:r>
          </a:p>
          <a:p>
            <a:endParaRPr lang="en-US" sz="16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BA44157-5111-4386-AFAA-C68B2F28BF5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0902" y="240474"/>
            <a:ext cx="970193" cy="1040588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AD0150B4-4649-471E-B35D-D4DF7F9A1CAB}"/>
              </a:ext>
            </a:extLst>
          </p:cNvPr>
          <p:cNvSpPr/>
          <p:nvPr/>
        </p:nvSpPr>
        <p:spPr>
          <a:xfrm>
            <a:off x="1700212" y="2898648"/>
            <a:ext cx="8791575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ru-RU" b="1" dirty="0"/>
              <a:t>Институт Информационных технологий (ИТ)</a:t>
            </a:r>
            <a:br>
              <a:rPr lang="ru-RU" b="1" dirty="0"/>
            </a:br>
            <a:r>
              <a:rPr lang="ru-RU" b="1" dirty="0"/>
              <a:t>Кафедра Инструментального и прикладного программного обеспечения (</a:t>
            </a:r>
            <a:r>
              <a:rPr lang="ru-RU" b="1" dirty="0" err="1"/>
              <a:t>ИиППО</a:t>
            </a:r>
            <a:r>
              <a:rPr lang="ru-RU" b="1" dirty="0"/>
              <a:t>)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A1A223-09CC-4993-BA3E-3C241252E2A9}"/>
              </a:ext>
            </a:extLst>
          </p:cNvPr>
          <p:cNvSpPr txBox="1"/>
          <p:nvPr/>
        </p:nvSpPr>
        <p:spPr>
          <a:xfrm>
            <a:off x="8073572" y="5362639"/>
            <a:ext cx="39769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dirty="0"/>
              <a:t>Исполнитель: Московка А.А.</a:t>
            </a:r>
          </a:p>
          <a:p>
            <a:pPr algn="r"/>
            <a:r>
              <a:rPr lang="ru-RU" dirty="0"/>
              <a:t>Группа: ИКБО-20-19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9C498F-77A5-45AF-AB12-13A06A7919FF}"/>
              </a:ext>
            </a:extLst>
          </p:cNvPr>
          <p:cNvSpPr txBox="1"/>
          <p:nvPr/>
        </p:nvSpPr>
        <p:spPr>
          <a:xfrm>
            <a:off x="4564740" y="6008970"/>
            <a:ext cx="306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МИРЭА, 202</a:t>
            </a:r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748983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3782691-7F38-454E-8DAB-BC6A0E613DF0}"/>
              </a:ext>
            </a:extLst>
          </p:cNvPr>
          <p:cNvSpPr txBox="1"/>
          <p:nvPr/>
        </p:nvSpPr>
        <p:spPr>
          <a:xfrm>
            <a:off x="2061352" y="159080"/>
            <a:ext cx="80692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/>
              <a:t>Формы выдачи и возврата книги</a:t>
            </a:r>
            <a:endParaRPr lang="en-US" sz="32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7AB259E-F78F-4E64-87D2-E114FF12686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73740" y="2463993"/>
            <a:ext cx="4833703" cy="213757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37F1D4D-8E7A-4DD8-8544-19D3EAD269D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369550" y="2463991"/>
            <a:ext cx="5073513" cy="213757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04610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3782691-7F38-454E-8DAB-BC6A0E613DF0}"/>
              </a:ext>
            </a:extLst>
          </p:cNvPr>
          <p:cNvSpPr txBox="1"/>
          <p:nvPr/>
        </p:nvSpPr>
        <p:spPr>
          <a:xfrm>
            <a:off x="1073230" y="38100"/>
            <a:ext cx="99026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/>
              <a:t>Форма для удаления книг</a:t>
            </a:r>
            <a:endParaRPr lang="en-US" sz="40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DAD5E18-78F7-42C3-A7DB-39ED4ED98DC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275995" y="2709386"/>
            <a:ext cx="7640009" cy="143922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65418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5FE00CF-5CC1-4D6F-AC28-EE27CC2DDCF4}"/>
              </a:ext>
            </a:extLst>
          </p:cNvPr>
          <p:cNvSpPr txBox="1"/>
          <p:nvPr/>
        </p:nvSpPr>
        <p:spPr>
          <a:xfrm>
            <a:off x="3097753" y="246566"/>
            <a:ext cx="59964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/>
              <a:t>Анализ предметной области</a:t>
            </a:r>
            <a:endParaRPr lang="en-US" sz="3200" dirty="0"/>
          </a:p>
        </p:txBody>
      </p:sp>
      <p:pic>
        <p:nvPicPr>
          <p:cNvPr id="1026" name="Picture 2" descr="Информационно-библиотечный центр - Инфраструктура - РТУ МИРЭА">
            <a:extLst>
              <a:ext uri="{FF2B5EF4-FFF2-40B4-BE49-F238E27FC236}">
                <a16:creationId xmlns:a16="http://schemas.microsoft.com/office/drawing/2014/main" id="{B6CFBCA8-23F0-4ADE-9D52-27FF2A7C1D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892" y="1437925"/>
            <a:ext cx="6344708" cy="398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32AAB58A-87BF-4C17-B9B6-EAAD554910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6926" y="3607023"/>
            <a:ext cx="4000182" cy="630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E236BB88-1408-459A-B436-E9CAD9CC2C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6926" y="4628615"/>
            <a:ext cx="3962400" cy="51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4" descr="Электронно-библиотечная система «Лань» - Муниципальные библиотеки Улан-Удэ">
            <a:extLst>
              <a:ext uri="{FF2B5EF4-FFF2-40B4-BE49-F238E27FC236}">
                <a16:creationId xmlns:a16="http://schemas.microsoft.com/office/drawing/2014/main" id="{25CD5886-7A07-4DC8-B856-DBE5A976F0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6046" y="1421005"/>
            <a:ext cx="2804160" cy="1794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0125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7634D8-3CC4-4A7D-A129-6CE12965B633}"/>
              </a:ext>
            </a:extLst>
          </p:cNvPr>
          <p:cNvSpPr txBox="1"/>
          <p:nvPr/>
        </p:nvSpPr>
        <p:spPr>
          <a:xfrm>
            <a:off x="2860370" y="253909"/>
            <a:ext cx="64712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/>
              <a:t>Выбор технологий. Серверная часть</a:t>
            </a:r>
            <a:endParaRPr lang="en-US" sz="3200" dirty="0"/>
          </a:p>
        </p:txBody>
      </p:sp>
      <p:pic>
        <p:nvPicPr>
          <p:cNvPr id="2050" name="Picture 2" descr="Flutter Hive Tutorial. Hive is a lightweight and blazing fast… | by Yazan  Shekh Mohammed | Medium">
            <a:extLst>
              <a:ext uri="{FF2B5EF4-FFF2-40B4-BE49-F238E27FC236}">
                <a16:creationId xmlns:a16="http://schemas.microsoft.com/office/drawing/2014/main" id="{2A8FEB85-0C08-4C57-BAE8-602D5AD8C9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4937" y="2498247"/>
            <a:ext cx="4532334" cy="1648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42DBD4AF-95B4-4A2B-8DA4-B18D0407EB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729" y="2650671"/>
            <a:ext cx="4981303" cy="1556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6465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228DCB9C-D97F-466B-A8BD-DDC5A7FE3364}"/>
              </a:ext>
            </a:extLst>
          </p:cNvPr>
          <p:cNvSpPr/>
          <p:nvPr/>
        </p:nvSpPr>
        <p:spPr>
          <a:xfrm>
            <a:off x="2803560" y="234434"/>
            <a:ext cx="65848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/>
              <a:t>Выбор технологий. Клиентская часть</a:t>
            </a:r>
            <a:endParaRPr lang="en-US" sz="3200" dirty="0"/>
          </a:p>
        </p:txBody>
      </p:sp>
      <p:pic>
        <p:nvPicPr>
          <p:cNvPr id="7" name="Picture 2" descr="Файл:Google-flutter-logo.png — Википедия">
            <a:extLst>
              <a:ext uri="{FF2B5EF4-FFF2-40B4-BE49-F238E27FC236}">
                <a16:creationId xmlns:a16="http://schemas.microsoft.com/office/drawing/2014/main" id="{C375E770-7190-45C7-BA0C-A0CA3B5191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101" y="2763131"/>
            <a:ext cx="4666924" cy="1331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GitHub - felangel/bloc: A predictable state management library that helps  implement the BLoC design pattern">
            <a:extLst>
              <a:ext uri="{FF2B5EF4-FFF2-40B4-BE49-F238E27FC236}">
                <a16:creationId xmlns:a16="http://schemas.microsoft.com/office/drawing/2014/main" id="{1704C132-5E3B-4298-8017-BC5996CF14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2430" y="2471556"/>
            <a:ext cx="4261469" cy="1914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7781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C366FF48-2CCF-4ACD-B750-45F45975C1A7}"/>
              </a:ext>
            </a:extLst>
          </p:cNvPr>
          <p:cNvSpPr/>
          <p:nvPr/>
        </p:nvSpPr>
        <p:spPr>
          <a:xfrm>
            <a:off x="3527316" y="173473"/>
            <a:ext cx="513736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/>
              <a:t>Развертывание приложения</a:t>
            </a:r>
            <a:endParaRPr lang="en-US" sz="3200" dirty="0"/>
          </a:p>
        </p:txBody>
      </p:sp>
      <p:pic>
        <p:nvPicPr>
          <p:cNvPr id="4100" name="Picture 4" descr="Heroku - что это за облачная платформа, хостинг">
            <a:extLst>
              <a:ext uri="{FF2B5EF4-FFF2-40B4-BE49-F238E27FC236}">
                <a16:creationId xmlns:a16="http://schemas.microsoft.com/office/drawing/2014/main" id="{28DC3A3F-A4DC-44BC-B408-FF51177C1A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316" y="1407919"/>
            <a:ext cx="4763589" cy="1332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381462C-E27B-4999-B0E7-710D6C87E85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4093" y="3554281"/>
            <a:ext cx="7963813" cy="126927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81460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0607F79B-E9C9-4988-B9FA-EB7AA6276304}"/>
              </a:ext>
            </a:extLst>
          </p:cNvPr>
          <p:cNvSpPr/>
          <p:nvPr/>
        </p:nvSpPr>
        <p:spPr>
          <a:xfrm>
            <a:off x="3083638" y="257293"/>
            <a:ext cx="602472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/>
              <a:t>Окно авторизации и регистрации</a:t>
            </a:r>
            <a:endParaRPr lang="en-US" sz="32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4A76D24-8A79-4DBB-ACBD-0639747E77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2080" y="1478033"/>
            <a:ext cx="9387840" cy="364822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97587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C1DBA0B5-9AA6-4D07-97F1-40FE67F23A2A}"/>
              </a:ext>
            </a:extLst>
          </p:cNvPr>
          <p:cNvSpPr/>
          <p:nvPr/>
        </p:nvSpPr>
        <p:spPr>
          <a:xfrm>
            <a:off x="2795866" y="266003"/>
            <a:ext cx="660026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/>
              <a:t>Панель администратора библиотеки</a:t>
            </a:r>
            <a:endParaRPr lang="en-US" sz="32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1D77204-A4E4-4F23-ADF5-4A8058236C5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293745" y="850778"/>
            <a:ext cx="5604510" cy="531313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36979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0607F79B-E9C9-4988-B9FA-EB7AA6276304}"/>
              </a:ext>
            </a:extLst>
          </p:cNvPr>
          <p:cNvSpPr/>
          <p:nvPr/>
        </p:nvSpPr>
        <p:spPr>
          <a:xfrm>
            <a:off x="2305485" y="172279"/>
            <a:ext cx="758102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dirty="0"/>
              <a:t>Добавление новых книг</a:t>
            </a:r>
            <a:endParaRPr lang="en-US" sz="32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CA95936-7F9A-47B7-95D2-B2CF4271216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67081" y="1837615"/>
            <a:ext cx="3769634" cy="318276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C76EF91-0EB7-46B5-BDBD-3E3AB5B60E9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9" y="1169987"/>
            <a:ext cx="5328920" cy="45180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38338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49AA2B79-CD4D-4D53-8055-35A7B6E2A1B4}"/>
              </a:ext>
            </a:extLst>
          </p:cNvPr>
          <p:cNvSpPr/>
          <p:nvPr/>
        </p:nvSpPr>
        <p:spPr>
          <a:xfrm>
            <a:off x="2289132" y="262452"/>
            <a:ext cx="761373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dirty="0"/>
              <a:t>Форма изменения информации о добавленной книге</a:t>
            </a:r>
            <a:endParaRPr lang="en-US" sz="48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07A4BE7-2DAC-45FD-9183-E59FB7B3050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768022" y="1392895"/>
            <a:ext cx="4655956" cy="407221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90175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601</TotalTime>
  <Words>102</Words>
  <Application>Microsoft Office PowerPoint</Application>
  <PresentationFormat>Широкоэкранный</PresentationFormat>
  <Paragraphs>21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Ретро</vt:lpstr>
      <vt:lpstr>Курсовая работа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Курсовая работа</dc:title>
  <dc:creator>Artyom Shadon</dc:creator>
  <cp:lastModifiedBy>Artyom Shadon</cp:lastModifiedBy>
  <cp:revision>52</cp:revision>
  <dcterms:created xsi:type="dcterms:W3CDTF">2021-05-23T08:10:01Z</dcterms:created>
  <dcterms:modified xsi:type="dcterms:W3CDTF">2022-05-10T17:03:14Z</dcterms:modified>
</cp:coreProperties>
</file>