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8" r:id="rId5"/>
    <p:sldId id="265" r:id="rId6"/>
    <p:sldId id="259" r:id="rId7"/>
    <p:sldId id="269" r:id="rId8"/>
    <p:sldId id="264"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5" autoAdjust="0"/>
    <p:restoredTop sz="94660"/>
  </p:normalViewPr>
  <p:slideViewPr>
    <p:cSldViewPr snapToGrid="0">
      <p:cViewPr varScale="1">
        <p:scale>
          <a:sx n="108" d="100"/>
          <a:sy n="108" d="100"/>
        </p:scale>
        <p:origin x="5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0844395E-F673-49E0-9756-4DFF106F735D}" type="datetimeFigureOut">
              <a:rPr lang="ru-RU" smtClean="0"/>
              <a:t>20.11.2021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38982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44395E-F673-49E0-9756-4DFF106F735D}" type="datetimeFigureOut">
              <a:rPr lang="ru-RU" smtClean="0"/>
              <a:t>20.11.2021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203285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44395E-F673-49E0-9756-4DFF106F735D}" type="datetimeFigureOut">
              <a:rPr lang="ru-RU" smtClean="0"/>
              <a:t>20.11.2021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213525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844395E-F673-49E0-9756-4DFF106F735D}" type="datetimeFigureOut">
              <a:rPr lang="ru-RU" smtClean="0"/>
              <a:t>20.11.2021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344511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844395E-F673-49E0-9756-4DFF106F735D}" type="datetimeFigureOut">
              <a:rPr lang="ru-RU" smtClean="0"/>
              <a:t>20.11.2021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347317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844395E-F673-49E0-9756-4DFF106F735D}" type="datetimeFigureOut">
              <a:rPr lang="ru-RU" smtClean="0"/>
              <a:t>20.11.2021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44758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0844395E-F673-49E0-9756-4DFF106F735D}" type="datetimeFigureOut">
              <a:rPr lang="ru-RU" smtClean="0"/>
              <a:t>20.11.2021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1354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844395E-F673-49E0-9756-4DFF106F735D}" type="datetimeFigureOut">
              <a:rPr lang="ru-RU" smtClean="0"/>
              <a:t>20.11.2021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15755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844395E-F673-49E0-9756-4DFF106F735D}" type="datetimeFigureOut">
              <a:rPr lang="ru-RU" smtClean="0"/>
              <a:t>20.11.2021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403080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844395E-F673-49E0-9756-4DFF106F735D}" type="datetimeFigureOut">
              <a:rPr lang="ru-RU" smtClean="0"/>
              <a:t>20.11.2021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424805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844395E-F673-49E0-9756-4DFF106F735D}" type="datetimeFigureOut">
              <a:rPr lang="ru-RU" smtClean="0"/>
              <a:t>20.11.2021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3774485-D1DC-47F0-83A5-CD645DD6EF6A}" type="slidenum">
              <a:rPr lang="ru-RU" smtClean="0"/>
              <a:t>‹#›</a:t>
            </a:fld>
            <a:endParaRPr lang="ru-RU"/>
          </a:p>
        </p:txBody>
      </p:sp>
    </p:spTree>
    <p:extLst>
      <p:ext uri="{BB962C8B-B14F-4D97-AF65-F5344CB8AC3E}">
        <p14:creationId xmlns:p14="http://schemas.microsoft.com/office/powerpoint/2010/main" val="232269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4395E-F673-49E0-9756-4DFF106F735D}" type="datetimeFigureOut">
              <a:rPr lang="ru-RU" smtClean="0"/>
              <a:t>20.11.2021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74485-D1DC-47F0-83A5-CD645DD6EF6A}" type="slidenum">
              <a:rPr lang="ru-RU" smtClean="0"/>
              <a:t>‹#›</a:t>
            </a:fld>
            <a:endParaRPr lang="ru-RU"/>
          </a:p>
        </p:txBody>
      </p:sp>
    </p:spTree>
    <p:extLst>
      <p:ext uri="{BB962C8B-B14F-4D97-AF65-F5344CB8AC3E}">
        <p14:creationId xmlns:p14="http://schemas.microsoft.com/office/powerpoint/2010/main" val="45101683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п</a:t>
            </a:r>
          </a:p>
        </p:txBody>
      </p:sp>
      <p:sp>
        <p:nvSpPr>
          <p:cNvPr id="3" name="Подзаголовок 2"/>
          <p:cNvSpPr>
            <a:spLocks noGrp="1"/>
          </p:cNvSpPr>
          <p:nvPr>
            <p:ph type="subTitle" idx="1"/>
          </p:nvPr>
        </p:nvSpPr>
        <p:spPr>
          <a:xfrm>
            <a:off x="1524000" y="3602038"/>
            <a:ext cx="9144000" cy="3036154"/>
          </a:xfrm>
        </p:spPr>
        <p:txBody>
          <a:bodyPr>
            <a:normAutofit/>
          </a:bodyPr>
          <a:lstStyle/>
          <a:p>
            <a:r>
              <a:rPr lang="ru-RU" sz="1400" b="1" dirty="0">
                <a:latin typeface="Times New Roman" panose="02020603050405020304" pitchFamily="18" charset="0"/>
                <a:cs typeface="Times New Roman" panose="02020603050405020304" pitchFamily="18" charset="0"/>
              </a:rPr>
              <a:t>Институт информационных технологий (ИИТ)</a:t>
            </a:r>
            <a:endParaRPr lang="ru-RU" sz="1400" dirty="0">
              <a:latin typeface="Times New Roman" panose="02020603050405020304" pitchFamily="18" charset="0"/>
              <a:cs typeface="Times New Roman" panose="02020603050405020304" pitchFamily="18" charset="0"/>
            </a:endParaRPr>
          </a:p>
          <a:p>
            <a:r>
              <a:rPr lang="ru-RU" sz="1400" b="1" dirty="0">
                <a:latin typeface="Times New Roman" panose="02020603050405020304" pitchFamily="18" charset="0"/>
                <a:cs typeface="Times New Roman" panose="02020603050405020304" pitchFamily="18" charset="0"/>
              </a:rPr>
              <a:t>Кафедра практической и прикладной информатики (ППИ)</a:t>
            </a:r>
            <a:endParaRPr lang="ru-RU" sz="1400" dirty="0">
              <a:latin typeface="Times New Roman" panose="02020603050405020304" pitchFamily="18" charset="0"/>
              <a:cs typeface="Times New Roman" panose="02020603050405020304" pitchFamily="18" charset="0"/>
            </a:endParaRPr>
          </a:p>
          <a:p>
            <a:r>
              <a:rPr lang="ru-RU" sz="1400" b="1" dirty="0">
                <a:latin typeface="Times New Roman" panose="02020603050405020304" pitchFamily="18" charset="0"/>
                <a:cs typeface="Times New Roman" panose="02020603050405020304" pitchFamily="18" charset="0"/>
              </a:rPr>
              <a:t>ОТЧЕТ ПО ПРАКТИЧЕСКОЙ РАБОТЕ</a:t>
            </a:r>
            <a:endParaRPr lang="ru-RU" sz="1400" dirty="0">
              <a:latin typeface="Times New Roman" panose="02020603050405020304" pitchFamily="18" charset="0"/>
              <a:cs typeface="Times New Roman" panose="02020603050405020304" pitchFamily="18" charset="0"/>
            </a:endParaRPr>
          </a:p>
          <a:p>
            <a:r>
              <a:rPr lang="ru-RU" sz="1400" dirty="0">
                <a:latin typeface="Times New Roman" panose="02020603050405020304" pitchFamily="18" charset="0"/>
                <a:cs typeface="Times New Roman" panose="02020603050405020304" pitchFamily="18" charset="0"/>
              </a:rPr>
              <a:t>по дисциплине «Моделирование бизнес-процессов»</a:t>
            </a:r>
          </a:p>
          <a:p>
            <a:r>
              <a:rPr lang="ru-RU" sz="1800" b="1" dirty="0">
                <a:latin typeface="Times New Roman" panose="02020603050405020304" pitchFamily="18" charset="0"/>
                <a:cs typeface="Times New Roman" panose="02020603050405020304" pitchFamily="18" charset="0"/>
              </a:rPr>
              <a:t>Практическая работа №1</a:t>
            </a:r>
            <a:r>
              <a:rPr lang="en-US" sz="1800" b="1" dirty="0">
                <a:latin typeface="Times New Roman" panose="02020603050405020304" pitchFamily="18" charset="0"/>
                <a:cs typeface="Times New Roman" panose="02020603050405020304" pitchFamily="18" charset="0"/>
              </a:rPr>
              <a:t>4</a:t>
            </a:r>
            <a:endParaRPr lang="ru-RU" sz="1800" dirty="0">
              <a:latin typeface="Times New Roman" panose="02020603050405020304" pitchFamily="18" charset="0"/>
              <a:cs typeface="Times New Roman" panose="02020603050405020304" pitchFamily="18" charset="0"/>
            </a:endParaRPr>
          </a:p>
          <a:p>
            <a:r>
              <a:rPr lang="ru-RU" sz="1400" dirty="0">
                <a:latin typeface="Times New Roman" panose="02020603050405020304" pitchFamily="18" charset="0"/>
                <a:cs typeface="Times New Roman" panose="02020603050405020304" pitchFamily="18" charset="0"/>
              </a:rPr>
              <a:t>Студент группы ИКБО-20-19 Московка Артём Александрович</a:t>
            </a:r>
          </a:p>
          <a:p>
            <a:r>
              <a:rPr lang="ru-RU" sz="1400" dirty="0">
                <a:latin typeface="Times New Roman" panose="02020603050405020304" pitchFamily="18" charset="0"/>
                <a:cs typeface="Times New Roman" panose="02020603050405020304" pitchFamily="18" charset="0"/>
              </a:rPr>
              <a:t>Преподаватель Исаев Ростислав Александрович</a:t>
            </a:r>
          </a:p>
          <a:p>
            <a:r>
              <a:rPr lang="ru-RU" sz="1400" dirty="0">
                <a:latin typeface="Times New Roman" panose="02020603050405020304" pitchFamily="18" charset="0"/>
                <a:cs typeface="Times New Roman" panose="02020603050405020304" pitchFamily="18" charset="0"/>
              </a:rPr>
              <a:t>Отчет представлен </a:t>
            </a:r>
            <a:r>
              <a:rPr lang="en-US" sz="1400" dirty="0">
                <a:latin typeface="Times New Roman" panose="02020603050405020304" pitchFamily="18" charset="0"/>
                <a:cs typeface="Times New Roman" panose="02020603050405020304" pitchFamily="18" charset="0"/>
              </a:rPr>
              <a:t>20</a:t>
            </a:r>
            <a:r>
              <a:rPr lang="ru-RU" sz="1400" dirty="0">
                <a:latin typeface="Times New Roman" panose="02020603050405020304" pitchFamily="18" charset="0"/>
                <a:cs typeface="Times New Roman" panose="02020603050405020304" pitchFamily="18" charset="0"/>
              </a:rPr>
              <a:t>.11.2021</a:t>
            </a:r>
          </a:p>
        </p:txBody>
      </p:sp>
      <p:pic>
        <p:nvPicPr>
          <p:cNvPr id="4" name="Рисунок 3"/>
          <p:cNvPicPr/>
          <p:nvPr/>
        </p:nvPicPr>
        <p:blipFill>
          <a:blip r:embed="rId2" cstate="print">
            <a:extLst>
              <a:ext uri="{28A0092B-C50C-407E-A947-70E740481C1C}">
                <a14:useLocalDpi xmlns:a14="http://schemas.microsoft.com/office/drawing/2010/main" val="0"/>
              </a:ext>
            </a:extLst>
          </a:blip>
          <a:stretch>
            <a:fillRect/>
          </a:stretch>
        </p:blipFill>
        <p:spPr>
          <a:xfrm>
            <a:off x="5316415" y="889240"/>
            <a:ext cx="1066800" cy="1066800"/>
          </a:xfrm>
          <a:prstGeom prst="rect">
            <a:avLst/>
          </a:prstGeom>
        </p:spPr>
      </p:pic>
      <p:graphicFrame>
        <p:nvGraphicFramePr>
          <p:cNvPr id="5" name="Таблица 4"/>
          <p:cNvGraphicFramePr>
            <a:graphicFrameLocks noGrp="1"/>
          </p:cNvGraphicFramePr>
          <p:nvPr>
            <p:extLst>
              <p:ext uri="{D42A27DB-BD31-4B8C-83A1-F6EECF244321}">
                <p14:modId xmlns:p14="http://schemas.microsoft.com/office/powerpoint/2010/main" val="2231301808"/>
              </p:ext>
            </p:extLst>
          </p:nvPr>
        </p:nvGraphicFramePr>
        <p:xfrm>
          <a:off x="767861" y="1958821"/>
          <a:ext cx="10515600" cy="1466787"/>
        </p:xfrm>
        <a:graphic>
          <a:graphicData uri="http://schemas.openxmlformats.org/drawingml/2006/table">
            <a:tbl>
              <a:tblPr firstRow="1" firstCol="1" bandRow="1">
                <a:tableStyleId>{5C22544A-7EE6-4342-B048-85BDC9FD1C3A}</a:tableStyleId>
              </a:tblPr>
              <a:tblGrid>
                <a:gridCol w="10515600">
                  <a:extLst>
                    <a:ext uri="{9D8B030D-6E8A-4147-A177-3AD203B41FA5}">
                      <a16:colId xmlns:a16="http://schemas.microsoft.com/office/drawing/2014/main" val="1532244920"/>
                    </a:ext>
                  </a:extLst>
                </a:gridCol>
              </a:tblGrid>
              <a:tr h="114300">
                <a:tc>
                  <a:txBody>
                    <a:bodyPr/>
                    <a:lstStyle/>
                    <a:p>
                      <a:pPr indent="-90170" algn="ctr">
                        <a:lnSpc>
                          <a:spcPct val="150000"/>
                        </a:lnSpc>
                        <a:spcBef>
                          <a:spcPts val="300"/>
                        </a:spcBef>
                        <a:spcAft>
                          <a:spcPts val="0"/>
                        </a:spcAft>
                      </a:pPr>
                      <a:endParaRPr lang="ru-RU" sz="1200" kern="100" cap="all">
                        <a:solidFill>
                          <a:schemeClr val="tx1"/>
                        </a:solidFill>
                        <a:effectLst/>
                      </a:endParaRPr>
                    </a:p>
                    <a:p>
                      <a:pPr algn="ctr">
                        <a:lnSpc>
                          <a:spcPct val="150000"/>
                        </a:lnSpc>
                        <a:spcBef>
                          <a:spcPts val="300"/>
                        </a:spcBef>
                        <a:spcAft>
                          <a:spcPts val="0"/>
                        </a:spcAft>
                      </a:pPr>
                      <a:r>
                        <a:rPr lang="ru-RU" sz="1200" kern="100" cap="all">
                          <a:solidFill>
                            <a:schemeClr val="tx1"/>
                          </a:solidFill>
                          <a:effectLst/>
                        </a:rPr>
                        <a:t>МИНОБРНАУКИ РОССИИ</a:t>
                      </a:r>
                      <a:endParaRPr lang="ru-RU" sz="1200" kern="100">
                        <a:solidFill>
                          <a:schemeClr val="tx1"/>
                        </a:solidFill>
                        <a:effectLst/>
                        <a:latin typeface="Liberation Serif"/>
                        <a:ea typeface="Droid Sans Fallback"/>
                        <a:cs typeface="FreeSans"/>
                      </a:endParaRPr>
                    </a:p>
                  </a:txBody>
                  <a:tcPr marL="0" marR="0" marT="0" marB="0">
                    <a:solidFill>
                      <a:schemeClr val="bg1"/>
                    </a:solidFill>
                  </a:tcPr>
                </a:tc>
                <a:extLst>
                  <a:ext uri="{0D108BD9-81ED-4DB2-BD59-A6C34878D82A}">
                    <a16:rowId xmlns:a16="http://schemas.microsoft.com/office/drawing/2014/main" val="2652250551"/>
                  </a:ext>
                </a:extLst>
              </a:tr>
              <a:tr h="899795">
                <a:tc>
                  <a:txBody>
                    <a:bodyPr/>
                    <a:lstStyle/>
                    <a:p>
                      <a:pPr algn="ctr">
                        <a:lnSpc>
                          <a:spcPct val="90000"/>
                        </a:lnSpc>
                        <a:spcAft>
                          <a:spcPts val="700"/>
                        </a:spcAft>
                      </a:pPr>
                      <a:r>
                        <a:rPr lang="ru-RU" sz="1200" kern="100" dirty="0">
                          <a:solidFill>
                            <a:schemeClr val="tx1"/>
                          </a:solidFill>
                          <a:effectLst/>
                        </a:rPr>
                        <a:t>Федеральное государственное бюджетное образовательное учреждение</a:t>
                      </a:r>
                      <a:br>
                        <a:rPr lang="ru-RU" sz="1200" kern="100" dirty="0">
                          <a:solidFill>
                            <a:schemeClr val="tx1"/>
                          </a:solidFill>
                          <a:effectLst/>
                        </a:rPr>
                      </a:br>
                      <a:r>
                        <a:rPr lang="ru-RU" sz="1200" kern="100" dirty="0">
                          <a:solidFill>
                            <a:schemeClr val="tx1"/>
                          </a:solidFill>
                          <a:effectLst/>
                        </a:rPr>
                        <a:t>высшего образования</a:t>
                      </a:r>
                      <a:br>
                        <a:rPr lang="ru-RU" sz="1200" kern="100" dirty="0">
                          <a:solidFill>
                            <a:schemeClr val="tx1"/>
                          </a:solidFill>
                          <a:effectLst/>
                        </a:rPr>
                      </a:br>
                      <a:r>
                        <a:rPr lang="ru-RU" sz="1200" kern="100" dirty="0">
                          <a:solidFill>
                            <a:schemeClr val="tx1"/>
                          </a:solidFill>
                          <a:effectLst/>
                        </a:rPr>
                        <a:t>«МИРЭА </a:t>
                      </a:r>
                      <a:r>
                        <a:rPr lang="ru-RU" sz="1200" kern="100" dirty="0">
                          <a:solidFill>
                            <a:schemeClr val="tx1"/>
                          </a:solidFill>
                          <a:effectLst/>
                          <a:sym typeface="Symbol" panose="05050102010706020507" pitchFamily="18" charset="2"/>
                        </a:rPr>
                        <a:t></a:t>
                      </a:r>
                      <a:r>
                        <a:rPr lang="ru-RU" sz="1200" kern="100" dirty="0">
                          <a:solidFill>
                            <a:schemeClr val="tx1"/>
                          </a:solidFill>
                          <a:effectLst/>
                        </a:rPr>
                        <a:t> Российский технологический университет»</a:t>
                      </a:r>
                    </a:p>
                    <a:p>
                      <a:pPr algn="ctr">
                        <a:lnSpc>
                          <a:spcPct val="150000"/>
                        </a:lnSpc>
                        <a:spcAft>
                          <a:spcPts val="0"/>
                        </a:spcAft>
                      </a:pPr>
                      <a:r>
                        <a:rPr lang="ru-RU" sz="1600" kern="100" dirty="0">
                          <a:solidFill>
                            <a:schemeClr val="tx1"/>
                          </a:solidFill>
                          <a:effectLst/>
                        </a:rPr>
                        <a:t> РТУ МИРЭА </a:t>
                      </a:r>
                      <a:endParaRPr lang="ru-RU" sz="1200" kern="100" dirty="0">
                        <a:solidFill>
                          <a:schemeClr val="tx1"/>
                        </a:solidFill>
                        <a:effectLst/>
                        <a:latin typeface="Liberation Serif"/>
                        <a:ea typeface="Droid Sans Fallback"/>
                        <a:cs typeface="FreeSans"/>
                      </a:endParaRPr>
                    </a:p>
                  </a:txBody>
                  <a:tcPr marL="0" marR="0" marT="0" marB="0">
                    <a:solidFill>
                      <a:schemeClr val="bg1"/>
                    </a:solidFill>
                  </a:tcPr>
                </a:tc>
                <a:extLst>
                  <a:ext uri="{0D108BD9-81ED-4DB2-BD59-A6C34878D82A}">
                    <a16:rowId xmlns:a16="http://schemas.microsoft.com/office/drawing/2014/main" val="481159390"/>
                  </a:ext>
                </a:extLst>
              </a:tr>
            </a:tbl>
          </a:graphicData>
        </a:graphic>
      </p:graphicFrame>
      <p:cxnSp>
        <p:nvCxnSpPr>
          <p:cNvPr id="7" name="Прямая соединительная линия 6"/>
          <p:cNvCxnSpPr>
            <a:cxnSpLocks noChangeShapeType="1"/>
          </p:cNvCxnSpPr>
          <p:nvPr/>
        </p:nvCxnSpPr>
        <p:spPr bwMode="auto">
          <a:xfrm flipV="1">
            <a:off x="3295650" y="3515525"/>
            <a:ext cx="5600700" cy="1587"/>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1625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Объект 8">
            <a:extLst>
              <a:ext uri="{FF2B5EF4-FFF2-40B4-BE49-F238E27FC236}">
                <a16:creationId xmlns:a16="http://schemas.microsoft.com/office/drawing/2014/main" id="{C32EA2DB-B379-431E-8DE6-429A06A00528}"/>
              </a:ext>
            </a:extLst>
          </p:cNvPr>
          <p:cNvSpPr>
            <a:spLocks noGrp="1"/>
          </p:cNvSpPr>
          <p:nvPr>
            <p:ph idx="1"/>
          </p:nvPr>
        </p:nvSpPr>
        <p:spPr>
          <a:xfrm>
            <a:off x="1281112" y="509970"/>
            <a:ext cx="7967663" cy="819151"/>
          </a:xfrm>
        </p:spPr>
        <p:txBody>
          <a:bodyPr>
            <a:normAutofit/>
          </a:bodyPr>
          <a:lstStyle/>
          <a:p>
            <a:pPr marL="0" indent="0">
              <a:buNone/>
            </a:pPr>
            <a:r>
              <a:rPr lang="ru-RU" sz="3600" b="1" dirty="0">
                <a:latin typeface="+mj-lt"/>
                <a:cs typeface="Times New Roman" panose="02020603050405020304" pitchFamily="18" charset="0"/>
              </a:rPr>
              <a:t>Индивидуальный вариант</a:t>
            </a:r>
          </a:p>
        </p:txBody>
      </p:sp>
      <p:sp>
        <p:nvSpPr>
          <p:cNvPr id="2" name="TextBox 1">
            <a:extLst>
              <a:ext uri="{FF2B5EF4-FFF2-40B4-BE49-F238E27FC236}">
                <a16:creationId xmlns:a16="http://schemas.microsoft.com/office/drawing/2014/main" id="{4D01AE36-C703-4C9F-A31D-3DBA8512DA81}"/>
              </a:ext>
            </a:extLst>
          </p:cNvPr>
          <p:cNvSpPr txBox="1"/>
          <p:nvPr/>
        </p:nvSpPr>
        <p:spPr>
          <a:xfrm>
            <a:off x="666308" y="2521059"/>
            <a:ext cx="10859383" cy="1815882"/>
          </a:xfrm>
          <a:prstGeom prst="rect">
            <a:avLst/>
          </a:prstGeom>
          <a:noFill/>
        </p:spPr>
        <p:txBody>
          <a:bodyPr wrap="none" rtlCol="0">
            <a:spAutoFit/>
          </a:bodyPr>
          <a:lstStyle/>
          <a:p>
            <a:r>
              <a:rPr lang="ru-RU" sz="2800" b="1" dirty="0"/>
              <a:t>Вариант 20:</a:t>
            </a:r>
            <a:r>
              <a:rPr lang="ru-RU" sz="2800" dirty="0"/>
              <a:t> организовать работы по изготовлению свадебных тортов</a:t>
            </a:r>
            <a:endParaRPr lang="en-US" sz="2800" b="1" dirty="0"/>
          </a:p>
          <a:p>
            <a:pPr marL="457200" lvl="0" indent="-457200">
              <a:buFont typeface="+mj-lt"/>
              <a:buAutoNum type="alphaLcParenR"/>
            </a:pPr>
            <a:r>
              <a:rPr lang="ru-RU" sz="2800" dirty="0"/>
              <a:t>принять заказ</a:t>
            </a:r>
            <a:endParaRPr lang="en-US" sz="2800" b="1" dirty="0"/>
          </a:p>
          <a:p>
            <a:pPr marL="457200" lvl="0" indent="-457200">
              <a:buFont typeface="+mj-lt"/>
              <a:buAutoNum type="alphaLcParenR"/>
            </a:pPr>
            <a:r>
              <a:rPr lang="ru-RU" sz="2800" dirty="0"/>
              <a:t>изготовить свадебный торт</a:t>
            </a:r>
            <a:endParaRPr lang="en-US" sz="2800" b="1" dirty="0"/>
          </a:p>
          <a:p>
            <a:pPr marL="457200" lvl="0" indent="-457200">
              <a:buFont typeface="+mj-lt"/>
              <a:buAutoNum type="alphaLcParenR"/>
            </a:pPr>
            <a:r>
              <a:rPr lang="ru-RU" sz="2800" dirty="0"/>
              <a:t>доставить свадебный торт</a:t>
            </a:r>
            <a:endParaRPr lang="en-US" sz="2800" b="1" dirty="0"/>
          </a:p>
        </p:txBody>
      </p:sp>
    </p:spTree>
    <p:extLst>
      <p:ext uri="{BB962C8B-B14F-4D97-AF65-F5344CB8AC3E}">
        <p14:creationId xmlns:p14="http://schemas.microsoft.com/office/powerpoint/2010/main" val="423427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60290"/>
          </a:xfrm>
        </p:spPr>
        <p:txBody>
          <a:bodyPr>
            <a:normAutofit/>
          </a:bodyPr>
          <a:lstStyle/>
          <a:p>
            <a:r>
              <a:rPr lang="ru-RU" sz="3200" b="1" dirty="0">
                <a:cs typeface="Times New Roman" panose="02020603050405020304" pitchFamily="18" charset="0"/>
              </a:rPr>
              <a:t>Текстовое описание</a:t>
            </a:r>
          </a:p>
        </p:txBody>
      </p:sp>
      <p:sp>
        <p:nvSpPr>
          <p:cNvPr id="3" name="Объект 2"/>
          <p:cNvSpPr>
            <a:spLocks noGrp="1"/>
          </p:cNvSpPr>
          <p:nvPr>
            <p:ph idx="1"/>
          </p:nvPr>
        </p:nvSpPr>
        <p:spPr>
          <a:xfrm>
            <a:off x="838200" y="1125415"/>
            <a:ext cx="10515600" cy="5445714"/>
          </a:xfrm>
        </p:spPr>
        <p:txBody>
          <a:bodyPr>
            <a:normAutofit/>
          </a:bodyPr>
          <a:lstStyle/>
          <a:p>
            <a:pPr marL="0" indent="0">
              <a:buNone/>
            </a:pPr>
            <a:r>
              <a:rPr lang="ru-RU" dirty="0">
                <a:cs typeface="Times New Roman" panose="02020603050405020304" pitchFamily="18" charset="0"/>
              </a:rPr>
              <a:t>После поступления заказа на изготовление и доставку свадебного торта менеджер принимает заказ, обсуждая детали с клиентом. Затем Кондитер осуществляет подготовку ингредиентов, после чего приступает к изготовлению торта по рецепту свадебного торта, полученного из информационной базы «Книга рецептов». После приготовления торта менеджер проверяет свадебный торт на готовность выдачи. При готовности торта на выдачу, он доставляется курьером клиенту, который подтверждает получение торта, после чего процесс завершается.</a:t>
            </a:r>
          </a:p>
        </p:txBody>
      </p:sp>
    </p:spTree>
    <p:extLst>
      <p:ext uri="{BB962C8B-B14F-4D97-AF65-F5344CB8AC3E}">
        <p14:creationId xmlns:p14="http://schemas.microsoft.com/office/powerpoint/2010/main" val="1299305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C2BEC-F75E-4F40-9E12-C7BEF4B77015}"/>
              </a:ext>
            </a:extLst>
          </p:cNvPr>
          <p:cNvSpPr>
            <a:spLocks noGrp="1"/>
          </p:cNvSpPr>
          <p:nvPr>
            <p:ph type="title"/>
          </p:nvPr>
        </p:nvSpPr>
        <p:spPr/>
        <p:txBody>
          <a:bodyPr/>
          <a:lstStyle/>
          <a:p>
            <a:r>
              <a:rPr lang="ru-RU" b="1" dirty="0"/>
              <a:t>Модель бизнес-процесса</a:t>
            </a:r>
            <a:endParaRPr lang="en-US" b="1" dirty="0"/>
          </a:p>
        </p:txBody>
      </p:sp>
      <p:pic>
        <p:nvPicPr>
          <p:cNvPr id="4" name="Объект 3">
            <a:extLst>
              <a:ext uri="{FF2B5EF4-FFF2-40B4-BE49-F238E27FC236}">
                <a16:creationId xmlns:a16="http://schemas.microsoft.com/office/drawing/2014/main" id="{78D97828-4427-4FC5-8573-1ABA22F69307}"/>
              </a:ext>
            </a:extLst>
          </p:cNvPr>
          <p:cNvPicPr>
            <a:picLocks noGrp="1" noChangeAspect="1"/>
          </p:cNvPicPr>
          <p:nvPr>
            <p:ph idx="1"/>
          </p:nvPr>
        </p:nvPicPr>
        <p:blipFill>
          <a:blip r:embed="rId2"/>
          <a:stretch>
            <a:fillRect/>
          </a:stretch>
        </p:blipFill>
        <p:spPr>
          <a:xfrm>
            <a:off x="3869438" y="1283566"/>
            <a:ext cx="5007862" cy="4893397"/>
          </a:xfrm>
          <a:prstGeom prst="rect">
            <a:avLst/>
          </a:prstGeom>
        </p:spPr>
      </p:pic>
    </p:spTree>
    <p:extLst>
      <p:ext uri="{BB962C8B-B14F-4D97-AF65-F5344CB8AC3E}">
        <p14:creationId xmlns:p14="http://schemas.microsoft.com/office/powerpoint/2010/main" val="277001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79CE56-26EA-4A81-9655-61754624AE42}"/>
              </a:ext>
            </a:extLst>
          </p:cNvPr>
          <p:cNvSpPr>
            <a:spLocks noGrp="1"/>
          </p:cNvSpPr>
          <p:nvPr>
            <p:ph type="title"/>
          </p:nvPr>
        </p:nvSpPr>
        <p:spPr>
          <a:xfrm>
            <a:off x="1002595" y="875230"/>
            <a:ext cx="10515600" cy="1325563"/>
          </a:xfrm>
        </p:spPr>
        <p:txBody>
          <a:bodyPr>
            <a:normAutofit/>
          </a:bodyPr>
          <a:lstStyle/>
          <a:p>
            <a:r>
              <a:rPr lang="ru-RU" sz="3600" b="1" dirty="0">
                <a:cs typeface="Times New Roman" panose="02020603050405020304" pitchFamily="18" charset="0"/>
              </a:rPr>
              <a:t>Модель события </a:t>
            </a:r>
            <a:r>
              <a:rPr lang="en-US" sz="3600" b="1" dirty="0">
                <a:cs typeface="Times New Roman" panose="02020603050405020304" pitchFamily="18" charset="0"/>
              </a:rPr>
              <a:t>Ad-hoc</a:t>
            </a:r>
            <a:endParaRPr lang="ru-RU" sz="3600" b="1" dirty="0">
              <a:cs typeface="Times New Roman" panose="02020603050405020304" pitchFamily="18" charset="0"/>
            </a:endParaRPr>
          </a:p>
        </p:txBody>
      </p:sp>
      <p:pic>
        <p:nvPicPr>
          <p:cNvPr id="5" name="Объект 4">
            <a:extLst>
              <a:ext uri="{FF2B5EF4-FFF2-40B4-BE49-F238E27FC236}">
                <a16:creationId xmlns:a16="http://schemas.microsoft.com/office/drawing/2014/main" id="{02DB0A6F-ECED-4592-B0F8-BC5A23CBB5AB}"/>
              </a:ext>
            </a:extLst>
          </p:cNvPr>
          <p:cNvPicPr>
            <a:picLocks noGrp="1" noChangeAspect="1"/>
          </p:cNvPicPr>
          <p:nvPr>
            <p:ph idx="1"/>
          </p:nvPr>
        </p:nvPicPr>
        <p:blipFill>
          <a:blip r:embed="rId2"/>
          <a:stretch>
            <a:fillRect/>
          </a:stretch>
        </p:blipFill>
        <p:spPr>
          <a:xfrm>
            <a:off x="1671020" y="2019817"/>
            <a:ext cx="8849960" cy="3962953"/>
          </a:xfrm>
          <a:prstGeom prst="rect">
            <a:avLst/>
          </a:prstGeom>
        </p:spPr>
      </p:pic>
    </p:spTree>
    <p:extLst>
      <p:ext uri="{BB962C8B-B14F-4D97-AF65-F5344CB8AC3E}">
        <p14:creationId xmlns:p14="http://schemas.microsoft.com/office/powerpoint/2010/main" val="35436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214302"/>
            <a:ext cx="10515600" cy="382221"/>
          </a:xfrm>
        </p:spPr>
        <p:txBody>
          <a:bodyPr>
            <a:noAutofit/>
          </a:bodyPr>
          <a:lstStyle/>
          <a:p>
            <a:r>
              <a:rPr lang="ru-RU" sz="3200" b="1" dirty="0">
                <a:cs typeface="Times New Roman" panose="02020603050405020304" pitchFamily="18" charset="0"/>
              </a:rPr>
              <a:t>Модель подпроцесса «Приготовление свадебного торта»</a:t>
            </a:r>
          </a:p>
        </p:txBody>
      </p:sp>
      <p:pic>
        <p:nvPicPr>
          <p:cNvPr id="5" name="Объект 4">
            <a:extLst>
              <a:ext uri="{FF2B5EF4-FFF2-40B4-BE49-F238E27FC236}">
                <a16:creationId xmlns:a16="http://schemas.microsoft.com/office/drawing/2014/main" id="{96E6A9C6-006F-4589-9C6B-DA937AE757F0}"/>
              </a:ext>
            </a:extLst>
          </p:cNvPr>
          <p:cNvPicPr>
            <a:picLocks noGrp="1" noChangeAspect="1"/>
          </p:cNvPicPr>
          <p:nvPr>
            <p:ph idx="1"/>
          </p:nvPr>
        </p:nvPicPr>
        <p:blipFill>
          <a:blip r:embed="rId2"/>
          <a:stretch>
            <a:fillRect/>
          </a:stretch>
        </p:blipFill>
        <p:spPr>
          <a:xfrm>
            <a:off x="838200" y="1826843"/>
            <a:ext cx="10515600" cy="4348902"/>
          </a:xfrm>
          <a:prstGeom prst="rect">
            <a:avLst/>
          </a:prstGeom>
        </p:spPr>
      </p:pic>
    </p:spTree>
    <p:extLst>
      <p:ext uri="{BB962C8B-B14F-4D97-AF65-F5344CB8AC3E}">
        <p14:creationId xmlns:p14="http://schemas.microsoft.com/office/powerpoint/2010/main" val="226539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F23DBB-2483-49ED-9E3A-B7740967838C}"/>
              </a:ext>
            </a:extLst>
          </p:cNvPr>
          <p:cNvSpPr>
            <a:spLocks noGrp="1"/>
          </p:cNvSpPr>
          <p:nvPr>
            <p:ph type="title"/>
          </p:nvPr>
        </p:nvSpPr>
        <p:spPr/>
        <p:txBody>
          <a:bodyPr/>
          <a:lstStyle/>
          <a:p>
            <a:r>
              <a:rPr lang="ru-RU" b="1" dirty="0"/>
              <a:t>Текстовое описание подпроцесса «Приготовление свадебного торта»</a:t>
            </a:r>
            <a:endParaRPr lang="en-US" b="1" dirty="0"/>
          </a:p>
        </p:txBody>
      </p:sp>
      <p:sp>
        <p:nvSpPr>
          <p:cNvPr id="3" name="Объект 2">
            <a:extLst>
              <a:ext uri="{FF2B5EF4-FFF2-40B4-BE49-F238E27FC236}">
                <a16:creationId xmlns:a16="http://schemas.microsoft.com/office/drawing/2014/main" id="{0B28DD61-F003-4574-9E01-D09B7ED895DE}"/>
              </a:ext>
            </a:extLst>
          </p:cNvPr>
          <p:cNvSpPr>
            <a:spLocks noGrp="1"/>
          </p:cNvSpPr>
          <p:nvPr>
            <p:ph idx="1"/>
          </p:nvPr>
        </p:nvSpPr>
        <p:spPr/>
        <p:txBody>
          <a:bodyPr/>
          <a:lstStyle/>
          <a:p>
            <a:pPr marL="0" indent="0">
              <a:buNone/>
            </a:pPr>
            <a:r>
              <a:rPr lang="ru-RU" dirty="0"/>
              <a:t>Кондитер получает запрос менеджера на приготовление свадебного торта, начинает заготавливать уровни торта путем приготовления теста и бисквита, запекания теста в духовке до тех пор, пока тесто не запечется и доставанием бисквита из духовки. После приготовления необходимого количества уровней торт покрывается кремом, для прочности в него вставляются вертикальные палочки, затем мастика раскатывается до тех пор, пока не станет в толщине 4-5 мм. После достижения необходимой толщины мастика накрывается на торт, который затем украшается цветами, фигурками, ягодами и фруктами. Торт приготовлен.</a:t>
            </a:r>
            <a:endParaRPr lang="en-US" dirty="0"/>
          </a:p>
        </p:txBody>
      </p:sp>
    </p:spTree>
    <p:extLst>
      <p:ext uri="{BB962C8B-B14F-4D97-AF65-F5344CB8AC3E}">
        <p14:creationId xmlns:p14="http://schemas.microsoft.com/office/powerpoint/2010/main" val="321965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29026"/>
            <a:ext cx="10515600" cy="1325563"/>
          </a:xfrm>
        </p:spPr>
        <p:txBody>
          <a:bodyPr/>
          <a:lstStyle/>
          <a:p>
            <a:pPr algn="ctr"/>
            <a:r>
              <a:rPr lang="ru-RU" b="1" dirty="0"/>
              <a:t>Спасибо за внимание</a:t>
            </a:r>
          </a:p>
        </p:txBody>
      </p:sp>
      <p:pic>
        <p:nvPicPr>
          <p:cNvPr id="1026" name="Picture 2" descr="Свадебный торт 2 яруса (54 фото)">
            <a:extLst>
              <a:ext uri="{FF2B5EF4-FFF2-40B4-BE49-F238E27FC236}">
                <a16:creationId xmlns:a16="http://schemas.microsoft.com/office/drawing/2014/main" id="{32B04FCA-AB3C-4156-8D34-96A0F9FFE6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1072" y="1746408"/>
            <a:ext cx="3749855" cy="4582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41532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757</TotalTime>
  <Words>262</Words>
  <Application>Microsoft Office PowerPoint</Application>
  <PresentationFormat>Широкоэкранный</PresentationFormat>
  <Paragraphs>26</Paragraphs>
  <Slides>8</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8</vt:i4>
      </vt:variant>
    </vt:vector>
  </HeadingPairs>
  <TitlesOfParts>
    <vt:vector size="17" baseType="lpstr">
      <vt:lpstr>Arial</vt:lpstr>
      <vt:lpstr>Calibri</vt:lpstr>
      <vt:lpstr>Calibri Light</vt:lpstr>
      <vt:lpstr>Droid Sans Fallback</vt:lpstr>
      <vt:lpstr>FreeSans</vt:lpstr>
      <vt:lpstr>Liberation Serif</vt:lpstr>
      <vt:lpstr>Symbol</vt:lpstr>
      <vt:lpstr>Times New Roman</vt:lpstr>
      <vt:lpstr>Тема Office</vt:lpstr>
      <vt:lpstr>п</vt:lpstr>
      <vt:lpstr>Презентация PowerPoint</vt:lpstr>
      <vt:lpstr>Текстовое описание</vt:lpstr>
      <vt:lpstr>Модель бизнес-процесса</vt:lpstr>
      <vt:lpstr>Модель события Ad-hoc</vt:lpstr>
      <vt:lpstr>Модель подпроцесса «Приготовление свадебного торта»</vt:lpstr>
      <vt:lpstr>Текстовое описание подпроцесса «Приготовление свадебного торта»</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ivcbibl212</dc:creator>
  <cp:lastModifiedBy>Artyom Shadon</cp:lastModifiedBy>
  <cp:revision>27</cp:revision>
  <dcterms:created xsi:type="dcterms:W3CDTF">2021-09-11T07:49:21Z</dcterms:created>
  <dcterms:modified xsi:type="dcterms:W3CDTF">2021-11-20T08:38:29Z</dcterms:modified>
</cp:coreProperties>
</file>