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2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5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1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7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8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5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395E-F673-49E0-9756-4DFF106F735D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0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36154"/>
          </a:xfrm>
        </p:spPr>
        <p:txBody>
          <a:bodyPr>
            <a:norm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(ИИТ)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ПРАКТИЧЕСКОЙ РАБОТЕ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«Моделирование бизнес-процессов»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ИКБО-20-19 Московка Артём Александрович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Исаев Ростислав Александрович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представлен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.11.2021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15" y="889240"/>
            <a:ext cx="1066800" cy="10668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01808"/>
              </p:ext>
            </p:extLst>
          </p:nvPr>
        </p:nvGraphicFramePr>
        <p:xfrm>
          <a:off x="767861" y="1958821"/>
          <a:ext cx="10515600" cy="1466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53224492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indent="-9017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ru-RU" sz="1200" kern="100" cap="all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cap="all">
                          <a:solidFill>
                            <a:schemeClr val="tx1"/>
                          </a:solidFill>
                          <a:effectLst/>
                        </a:rPr>
                        <a:t>МИНОБРНАУКИ РОССИИ</a:t>
                      </a:r>
                      <a:endParaRPr lang="ru-RU" sz="1200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50551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Федеральное государственное бюджетное образовательное учреждение</a:t>
                      </a:r>
                      <a:b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высшего образования</a:t>
                      </a:r>
                      <a:b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«МИРЭА </a:t>
                      </a: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 Российский технологический университет»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chemeClr val="tx1"/>
                          </a:solidFill>
                          <a:effectLst/>
                        </a:rPr>
                        <a:t> РТУ МИРЭА </a:t>
                      </a:r>
                      <a:endParaRPr lang="ru-RU" sz="1200" kern="10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5939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>
            <a:cxnSpLocks noChangeShapeType="1"/>
          </p:cNvCxnSpPr>
          <p:nvPr/>
        </p:nvCxnSpPr>
        <p:spPr bwMode="auto">
          <a:xfrm flipV="1">
            <a:off x="3295650" y="3515525"/>
            <a:ext cx="5600700" cy="1587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625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C32EA2DB-B379-431E-8DE6-429A06A0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12" y="509970"/>
            <a:ext cx="7967663" cy="819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+mj-lt"/>
                <a:cs typeface="Times New Roman" panose="02020603050405020304" pitchFamily="18" charset="0"/>
              </a:rPr>
              <a:t>Индивидуальный вариант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4504D-AB7B-46FB-BA88-AB6AAD6AE0D9}"/>
              </a:ext>
            </a:extLst>
          </p:cNvPr>
          <p:cNvSpPr txBox="1"/>
          <p:nvPr/>
        </p:nvSpPr>
        <p:spPr>
          <a:xfrm>
            <a:off x="1281112" y="1329121"/>
            <a:ext cx="8980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Задание: </a:t>
            </a:r>
            <a:r>
              <a:rPr lang="ru-RU" sz="2400" dirty="0"/>
              <a:t>На основе выбранного процесса верхнего уровня создать функциональную модель. При выборе руководствоваться принципом, что процесс должен содержать не менее трех подпроцессов, каждый подпроцесс включает в себя не менее трех функций нижнего уровня.</a:t>
            </a:r>
          </a:p>
          <a:p>
            <a:r>
              <a:rPr lang="ru-RU" sz="2400" dirty="0"/>
              <a:t>	Функциональную модель необходимо размещать на листе с альбомным разворотом.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91295-6EFE-45B6-8251-AAFC7C216D3F}"/>
              </a:ext>
            </a:extLst>
          </p:cNvPr>
          <p:cNvSpPr txBox="1"/>
          <p:nvPr/>
        </p:nvSpPr>
        <p:spPr>
          <a:xfrm>
            <a:off x="1281112" y="4006777"/>
            <a:ext cx="912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Тема: </a:t>
            </a:r>
            <a:r>
              <a:rPr lang="ru-RU" sz="2400" dirty="0"/>
              <a:t>Функциональная модель компании ООО «Обо всем для всех»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2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C2BEC-F75E-4F40-9E12-C7BEF4B7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Дерево </a:t>
            </a:r>
            <a:br>
              <a:rPr lang="ru-RU" b="1" dirty="0"/>
            </a:br>
            <a:r>
              <a:rPr lang="ru-RU" b="1" dirty="0"/>
              <a:t>функций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D91F2-D45B-437E-B9F9-B8839DBA9F4B}"/>
              </a:ext>
            </a:extLst>
          </p:cNvPr>
          <p:cNvSpPr txBox="1"/>
          <p:nvPr/>
        </p:nvSpPr>
        <p:spPr>
          <a:xfrm>
            <a:off x="1605764" y="5878655"/>
            <a:ext cx="902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– Скриншот дерева функций издательской компании ООО «Обо всем для всех»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7E811393-A3E2-40AA-8699-C00A0724A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509" y="368349"/>
            <a:ext cx="4706981" cy="55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90"/>
          </a:xfrm>
        </p:spPr>
        <p:txBody>
          <a:bodyPr>
            <a:norm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Текстовое 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445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anose="02020603050405020304" pitchFamily="18" charset="0"/>
              </a:rPr>
              <a:t>Осуществление основной деятельности компании состоит из:</a:t>
            </a:r>
          </a:p>
          <a:p>
            <a:r>
              <a:rPr lang="ru-RU" sz="2400" dirty="0">
                <a:cs typeface="Times New Roman" panose="02020603050405020304" pitchFamily="18" charset="0"/>
              </a:rPr>
              <a:t>Управления финансами;</a:t>
            </a:r>
          </a:p>
          <a:p>
            <a:r>
              <a:rPr lang="ru-RU" sz="2400" dirty="0">
                <a:cs typeface="Times New Roman" panose="02020603050405020304" pitchFamily="18" charset="0"/>
              </a:rPr>
              <a:t>Управления маркетингом;</a:t>
            </a:r>
          </a:p>
          <a:p>
            <a:r>
              <a:rPr lang="ru-RU" sz="2400" dirty="0">
                <a:cs typeface="Times New Roman" panose="02020603050405020304" pitchFamily="18" charset="0"/>
              </a:rPr>
              <a:t>Управления персоналом;</a:t>
            </a:r>
          </a:p>
          <a:p>
            <a:r>
              <a:rPr lang="ru-RU" sz="2400" dirty="0">
                <a:cs typeface="Times New Roman" panose="02020603050405020304" pitchFamily="18" charset="0"/>
              </a:rPr>
              <a:t>Стратегического управления.</a:t>
            </a:r>
          </a:p>
          <a:p>
            <a:endParaRPr lang="ru-RU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cs typeface="Times New Roman" panose="02020603050405020304" pitchFamily="18" charset="0"/>
              </a:rPr>
              <a:t>Управление финансами, в свою очередь, включает:</a:t>
            </a:r>
          </a:p>
          <a:p>
            <a:r>
              <a:rPr lang="ru-RU" sz="2400" dirty="0"/>
              <a:t>оптимизация распределения прибыли и выбор наиболее эффективной политики;</a:t>
            </a:r>
          </a:p>
          <a:p>
            <a:r>
              <a:rPr lang="ru-RU" sz="2400" dirty="0"/>
              <a:t>разработка и реализация финансовой политики предприятия;</a:t>
            </a:r>
          </a:p>
          <a:p>
            <a:r>
              <a:rPr lang="ru-RU" sz="2400" dirty="0"/>
              <a:t>организация оборотных средств в соответствии с существующими требованиями с целью оптимизации финансового состояния.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90"/>
          </a:xfrm>
        </p:spPr>
        <p:txBody>
          <a:bodyPr>
            <a:norm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Текстовое 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445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Управление маркетингом включает:</a:t>
            </a:r>
          </a:p>
          <a:p>
            <a:r>
              <a:rPr lang="ru-RU" dirty="0">
                <a:cs typeface="Times New Roman" panose="02020603050405020304" pitchFamily="18" charset="0"/>
              </a:rPr>
              <a:t>Анализ рыночных возможностей;</a:t>
            </a:r>
          </a:p>
          <a:p>
            <a:r>
              <a:rPr lang="ru-RU" dirty="0">
                <a:cs typeface="Times New Roman" panose="02020603050405020304" pitchFamily="18" charset="0"/>
              </a:rPr>
              <a:t>Отбор целевых рынков;</a:t>
            </a:r>
          </a:p>
          <a:p>
            <a:r>
              <a:rPr lang="ru-RU" dirty="0">
                <a:cs typeface="Times New Roman" panose="02020603050405020304" pitchFamily="18" charset="0"/>
              </a:rPr>
              <a:t>Разработка комплекса маркетинга;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Реализация маркетинговых концепций.</a:t>
            </a:r>
          </a:p>
          <a:p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Управление персоналом состоит из:</a:t>
            </a:r>
          </a:p>
          <a:p>
            <a:r>
              <a:rPr lang="ru-RU" dirty="0">
                <a:cs typeface="Times New Roman" panose="02020603050405020304" pitchFamily="18" charset="0"/>
              </a:rPr>
              <a:t>Поиска и адаптации персонала;</a:t>
            </a:r>
          </a:p>
          <a:p>
            <a:r>
              <a:rPr lang="ru-RU" dirty="0">
                <a:cs typeface="Times New Roman" panose="02020603050405020304" pitchFamily="18" charset="0"/>
              </a:rPr>
              <a:t>Обучения и развития персонала;</a:t>
            </a:r>
          </a:p>
          <a:p>
            <a:r>
              <a:rPr lang="ru-RU" dirty="0">
                <a:cs typeface="Times New Roman" panose="02020603050405020304" pitchFamily="18" charset="0"/>
              </a:rPr>
              <a:t>Проведения оперативной оценки персонала;</a:t>
            </a:r>
          </a:p>
          <a:p>
            <a:r>
              <a:rPr lang="ru-RU" dirty="0">
                <a:cs typeface="Times New Roman" panose="02020603050405020304" pitchFamily="18" charset="0"/>
              </a:rPr>
              <a:t>Организации труда работников;</a:t>
            </a:r>
          </a:p>
          <a:p>
            <a:r>
              <a:rPr lang="ru-RU" dirty="0">
                <a:cs typeface="Times New Roman" panose="02020603050405020304" pitchFamily="18" charset="0"/>
              </a:rPr>
              <a:t>Мотивации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22581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90"/>
          </a:xfrm>
        </p:spPr>
        <p:txBody>
          <a:bodyPr>
            <a:norm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Текстовое 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445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anose="02020603050405020304" pitchFamily="18" charset="0"/>
              </a:rPr>
              <a:t>Стратегическое управление содержит:</a:t>
            </a:r>
          </a:p>
          <a:p>
            <a:r>
              <a:rPr lang="ru-RU" sz="2400" dirty="0"/>
              <a:t>определение сферы бизнеса и разработка назначения организации;</a:t>
            </a:r>
          </a:p>
          <a:p>
            <a:r>
              <a:rPr lang="ru-RU" sz="2400" dirty="0"/>
              <a:t>трансформация назначения в частные долговременные и краткосрочные цели деятельности;</a:t>
            </a:r>
          </a:p>
          <a:p>
            <a:r>
              <a:rPr lang="ru-RU" sz="2400" dirty="0"/>
              <a:t>определение стратегии достижения целей деятельности;</a:t>
            </a:r>
          </a:p>
          <a:p>
            <a:r>
              <a:rPr lang="ru-RU" sz="2400" dirty="0"/>
              <a:t>разработка и реализация стратегии;</a:t>
            </a:r>
          </a:p>
          <a:p>
            <a:r>
              <a:rPr lang="ru-RU" sz="2400" dirty="0"/>
              <a:t>оценка деятельности, слежение за ситуацией и введение корректирующих воздействий.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4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00415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277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Droid Sans Fallback</vt:lpstr>
      <vt:lpstr>FreeSans</vt:lpstr>
      <vt:lpstr>Liberation Serif</vt:lpstr>
      <vt:lpstr>Symbol</vt:lpstr>
      <vt:lpstr>Times New Roman</vt:lpstr>
      <vt:lpstr>Тема Office</vt:lpstr>
      <vt:lpstr>п</vt:lpstr>
      <vt:lpstr>Презентация PowerPoint</vt:lpstr>
      <vt:lpstr>Дерево  функций</vt:lpstr>
      <vt:lpstr>Текстовое описание</vt:lpstr>
      <vt:lpstr>Текстовое описание</vt:lpstr>
      <vt:lpstr>Текстовое описание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ivcbibl212</dc:creator>
  <cp:lastModifiedBy>Artyom Shadon</cp:lastModifiedBy>
  <cp:revision>35</cp:revision>
  <dcterms:created xsi:type="dcterms:W3CDTF">2021-09-11T07:49:21Z</dcterms:created>
  <dcterms:modified xsi:type="dcterms:W3CDTF">2021-11-27T07:56:10Z</dcterms:modified>
</cp:coreProperties>
</file>