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8" r:id="rId3"/>
    <p:sldId id="261" r:id="rId4"/>
    <p:sldId id="262" r:id="rId5"/>
    <p:sldId id="263" r:id="rId6"/>
    <p:sldId id="266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6688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1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9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5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84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3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7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8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5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3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62F2B-2CF7-466F-A707-521EF4EC2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662492"/>
            <a:ext cx="8791575" cy="8393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Курсовая работа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2F5C21-0A3A-4E5E-9D6F-F4B2B567C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0" y="4521070"/>
            <a:ext cx="8791575" cy="536825"/>
          </a:xfrm>
          <a:ln>
            <a:noFill/>
          </a:ln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Тема: Веб-приложение «Школа иностранных языков»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9BF92-DD5C-4C47-A64E-057E37247D06}"/>
              </a:ext>
            </a:extLst>
          </p:cNvPr>
          <p:cNvSpPr txBox="1"/>
          <p:nvPr/>
        </p:nvSpPr>
        <p:spPr>
          <a:xfrm>
            <a:off x="3124198" y="1389194"/>
            <a:ext cx="594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МИНОБРНАУКИ РОССИИ</a:t>
            </a:r>
          </a:p>
          <a:p>
            <a:pPr algn="ctr"/>
            <a:r>
              <a:rPr lang="ru-RU" sz="1600" dirty="0"/>
              <a:t>Федеральное бюджетное образовательное учреждение 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b="1" dirty="0"/>
              <a:t>«Российский технологический университет»</a:t>
            </a:r>
          </a:p>
          <a:p>
            <a:pPr algn="ctr"/>
            <a:r>
              <a:rPr lang="ru-RU" sz="1600" b="1" dirty="0"/>
              <a:t>МИРЭА</a:t>
            </a:r>
          </a:p>
          <a:p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A44157-5111-4386-AFAA-C68B2F28B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02" y="240474"/>
            <a:ext cx="970193" cy="104058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0150B4-4649-471E-B35D-D4DF7F9A1CAB}"/>
              </a:ext>
            </a:extLst>
          </p:cNvPr>
          <p:cNvSpPr/>
          <p:nvPr/>
        </p:nvSpPr>
        <p:spPr>
          <a:xfrm>
            <a:off x="1700212" y="2898648"/>
            <a:ext cx="879157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b="1" dirty="0"/>
              <a:t>Институт Информационных технологий (ИТ)</a:t>
            </a:r>
            <a:br>
              <a:rPr lang="ru-RU" b="1" dirty="0"/>
            </a:br>
            <a:r>
              <a:rPr lang="ru-RU" b="1" dirty="0"/>
              <a:t>Кафедра Инструментального и прикладного программного обеспечения (</a:t>
            </a:r>
            <a:r>
              <a:rPr lang="ru-RU" b="1" dirty="0" err="1"/>
              <a:t>ИиППО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1A223-09CC-4993-BA3E-3C241252E2A9}"/>
              </a:ext>
            </a:extLst>
          </p:cNvPr>
          <p:cNvSpPr txBox="1"/>
          <p:nvPr/>
        </p:nvSpPr>
        <p:spPr>
          <a:xfrm>
            <a:off x="8073572" y="5362639"/>
            <a:ext cx="397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Исполнитель: Московка А.А.</a:t>
            </a:r>
          </a:p>
          <a:p>
            <a:pPr algn="r"/>
            <a:r>
              <a:rPr lang="ru-RU" dirty="0"/>
              <a:t>Группа: ИКБО-20-19, шифр: 19И0855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C498F-77A5-45AF-AB12-13A06A7919FF}"/>
              </a:ext>
            </a:extLst>
          </p:cNvPr>
          <p:cNvSpPr txBox="1"/>
          <p:nvPr/>
        </p:nvSpPr>
        <p:spPr>
          <a:xfrm>
            <a:off x="4564740" y="6313714"/>
            <a:ext cx="306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МИРЭА,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244467-0F07-46ED-B50D-A007BC5CE429}"/>
              </a:ext>
            </a:extLst>
          </p:cNvPr>
          <p:cNvSpPr txBox="1"/>
          <p:nvPr/>
        </p:nvSpPr>
        <p:spPr>
          <a:xfrm>
            <a:off x="2934974" y="3075057"/>
            <a:ext cx="63220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/>
              <a:t>БЛАГОДАРЮ ЗА ВНИМАНИЕ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829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E00CF-5CC1-4D6F-AC28-EE27CC2DDCF4}"/>
              </a:ext>
            </a:extLst>
          </p:cNvPr>
          <p:cNvSpPr txBox="1"/>
          <p:nvPr/>
        </p:nvSpPr>
        <p:spPr>
          <a:xfrm>
            <a:off x="4045576" y="246566"/>
            <a:ext cx="410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ЦЕЛЬ И ЗАДАЧИ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E9B11-7D8F-445F-8AA2-FC637752C8BB}"/>
              </a:ext>
            </a:extLst>
          </p:cNvPr>
          <p:cNvSpPr txBox="1"/>
          <p:nvPr/>
        </p:nvSpPr>
        <p:spPr>
          <a:xfrm>
            <a:off x="387511" y="1433546"/>
            <a:ext cx="11416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400" dirty="0"/>
              <a:t>Проведение анализа предметной области разрабатываемого приложения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/>
              <a:t>Обоснование выбора технологий разработки интернет-ресурса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/>
              <a:t>Создание и тестирование веб-приложения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F26F0-6EF1-4A58-9229-56C5546E65BD}"/>
              </a:ext>
            </a:extLst>
          </p:cNvPr>
          <p:cNvSpPr txBox="1"/>
          <p:nvPr/>
        </p:nvSpPr>
        <p:spPr>
          <a:xfrm>
            <a:off x="1488100" y="2954470"/>
            <a:ext cx="9215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ФУНКЦИОНАЛЬНЫЕ ТРЕБОВАНИЯ К ПРИЛОЖЕНИЮ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7B756-2010-43E6-A833-22F4A504EA7D}"/>
              </a:ext>
            </a:extLst>
          </p:cNvPr>
          <p:cNvSpPr txBox="1"/>
          <p:nvPr/>
        </p:nvSpPr>
        <p:spPr>
          <a:xfrm>
            <a:off x="352981" y="3863822"/>
            <a:ext cx="11486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Возможность регистрации и авторизации для учеников и учителей;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Возможность учеников читать уроки на портале;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Возможность учеников осуществлять поиск уроков по определенному предмету;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Возможность учителей публиковать уроки;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Возможность администратора редактировать уровни доступа пользователей.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01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634D8-3CC4-4A7D-A129-6CE12965B633}"/>
              </a:ext>
            </a:extLst>
          </p:cNvPr>
          <p:cNvSpPr txBox="1"/>
          <p:nvPr/>
        </p:nvSpPr>
        <p:spPr>
          <a:xfrm>
            <a:off x="2708021" y="219075"/>
            <a:ext cx="6775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ВЫБОР ТЕХНОЛОГИЙ РАЗРАБОТКИ</a:t>
            </a:r>
            <a:endParaRPr lang="en-US" sz="320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8A6D8FD-5D88-4E0E-A5DD-7FF878B04391}"/>
              </a:ext>
            </a:extLst>
          </p:cNvPr>
          <p:cNvGrpSpPr/>
          <p:nvPr/>
        </p:nvGrpSpPr>
        <p:grpSpPr>
          <a:xfrm>
            <a:off x="1658968" y="865406"/>
            <a:ext cx="8874061" cy="2335292"/>
            <a:chOff x="1537538" y="1185102"/>
            <a:chExt cx="8874061" cy="2335292"/>
          </a:xfrm>
        </p:grpSpPr>
        <p:pic>
          <p:nvPicPr>
            <p:cNvPr id="2050" name="Picture 2" descr="IntelliJ IDEA — Википедия">
              <a:extLst>
                <a:ext uri="{FF2B5EF4-FFF2-40B4-BE49-F238E27FC236}">
                  <a16:creationId xmlns:a16="http://schemas.microsoft.com/office/drawing/2014/main" id="{08FA0A9C-6A00-46BB-9975-750161A4C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538" y="1732291"/>
              <a:ext cx="1529520" cy="1529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Java — Википедия">
              <a:extLst>
                <a:ext uri="{FF2B5EF4-FFF2-40B4-BE49-F238E27FC236}">
                  <a16:creationId xmlns:a16="http://schemas.microsoft.com/office/drawing/2014/main" id="{68416DDA-35BA-4D6C-B537-E1B12E1ED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795" y="1185102"/>
              <a:ext cx="1273599" cy="2335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Spring Boot — Национальная библиотека им. Н. Э. Баумана">
              <a:extLst>
                <a:ext uri="{FF2B5EF4-FFF2-40B4-BE49-F238E27FC236}">
                  <a16:creationId xmlns:a16="http://schemas.microsoft.com/office/drawing/2014/main" id="{196543B8-6177-4510-802A-571F4DFB7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131" y="1512563"/>
              <a:ext cx="3463096" cy="181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Файл:Postgresql elephant.svg">
              <a:extLst>
                <a:ext uri="{FF2B5EF4-FFF2-40B4-BE49-F238E27FC236}">
                  <a16:creationId xmlns:a16="http://schemas.microsoft.com/office/drawing/2014/main" id="{7B0690CB-4844-43EF-A7D8-B508075C1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8964" y="1587988"/>
              <a:ext cx="1762635" cy="181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7F2041A-6A8C-42FC-8B2D-B97778E76B74}"/>
              </a:ext>
            </a:extLst>
          </p:cNvPr>
          <p:cNvGrpSpPr/>
          <p:nvPr/>
        </p:nvGrpSpPr>
        <p:grpSpPr>
          <a:xfrm>
            <a:off x="1657148" y="3170941"/>
            <a:ext cx="8877701" cy="1623597"/>
            <a:chOff x="1657149" y="3490637"/>
            <a:chExt cx="8877701" cy="1623597"/>
          </a:xfrm>
        </p:grpSpPr>
        <p:pic>
          <p:nvPicPr>
            <p:cNvPr id="2058" name="Picture 10" descr="Файл:Git-logo.svg — Википедия">
              <a:extLst>
                <a:ext uri="{FF2B5EF4-FFF2-40B4-BE49-F238E27FC236}">
                  <a16:creationId xmlns:a16="http://schemas.microsoft.com/office/drawing/2014/main" id="{37BCAD84-ED69-45F6-842F-E016D5B74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149" y="3665363"/>
              <a:ext cx="3048416" cy="1274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Роскомнадзор заблокировал GitHub за «Способы самоубийства» — Викиновости">
              <a:extLst>
                <a:ext uri="{FF2B5EF4-FFF2-40B4-BE49-F238E27FC236}">
                  <a16:creationId xmlns:a16="http://schemas.microsoft.com/office/drawing/2014/main" id="{A9ADBC26-CCB0-4C96-B6B5-D1C5F279E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088" y="3490637"/>
              <a:ext cx="1623597" cy="1623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 descr="Postman Team - лицензия, русская версия, цена - на Syssoft.ru">
              <a:extLst>
                <a:ext uri="{FF2B5EF4-FFF2-40B4-BE49-F238E27FC236}">
                  <a16:creationId xmlns:a16="http://schemas.microsoft.com/office/drawing/2014/main" id="{63B4067B-4C91-48B0-BA3B-79B2636E75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208" y="3622857"/>
              <a:ext cx="3520642" cy="1301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6" name="Picture 28" descr="Silveste | Antonio Fernández Portfolio">
            <a:extLst>
              <a:ext uri="{FF2B5EF4-FFF2-40B4-BE49-F238E27FC236}">
                <a16:creationId xmlns:a16="http://schemas.microsoft.com/office/drawing/2014/main" id="{A6E26740-41AA-44B3-AA52-F97D3347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908" y="4866909"/>
            <a:ext cx="5101020" cy="12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Файл:Bootstrap logo.svg — Википедия">
            <a:extLst>
              <a:ext uri="{FF2B5EF4-FFF2-40B4-BE49-F238E27FC236}">
                <a16:creationId xmlns:a16="http://schemas.microsoft.com/office/drawing/2014/main" id="{687A9A29-1673-4FD4-B804-3E6230394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15" y="4824179"/>
            <a:ext cx="1677939" cy="13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4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E4B1DB6-AADC-4D59-8C7B-BD9341C3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22" y="355785"/>
            <a:ext cx="7025450" cy="614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AF733C-E9F7-4979-B852-21710D53A325}"/>
              </a:ext>
            </a:extLst>
          </p:cNvPr>
          <p:cNvSpPr txBox="1"/>
          <p:nvPr/>
        </p:nvSpPr>
        <p:spPr>
          <a:xfrm>
            <a:off x="317221" y="2844224"/>
            <a:ext cx="376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ГОСТЕВАЯ СТРАНИЦА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142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976931-CB93-4E34-8D7C-2B8B60F3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805025"/>
            <a:ext cx="9278645" cy="1247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9BE570-F7C1-4954-9395-ACC5A068B20A}"/>
              </a:ext>
            </a:extLst>
          </p:cNvPr>
          <p:cNvSpPr txBox="1"/>
          <p:nvPr/>
        </p:nvSpPr>
        <p:spPr>
          <a:xfrm>
            <a:off x="3671490" y="203200"/>
            <a:ext cx="465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НАВИГАЦИОННАЯ ПАНЕЛЬ</a:t>
            </a:r>
            <a:endParaRPr lang="en-US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F0CA5C-9B25-4B19-B62A-27BD20F8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001016"/>
            <a:ext cx="9259592" cy="12670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EF670A-4F86-4264-B813-CA30F1BF3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618358"/>
            <a:ext cx="9250066" cy="1276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A89777-3C60-4B92-9782-50B9E0249BDA}"/>
              </a:ext>
            </a:extLst>
          </p:cNvPr>
          <p:cNvSpPr txBox="1"/>
          <p:nvPr/>
        </p:nvSpPr>
        <p:spPr>
          <a:xfrm>
            <a:off x="9471640" y="1219018"/>
            <a:ext cx="2464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Неавторизованный</a:t>
            </a:r>
          </a:p>
          <a:p>
            <a:r>
              <a:rPr lang="ru-RU" sz="2000" dirty="0"/>
              <a:t>пользователь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DAD68-1B19-42BB-87B1-8D94083CBA8D}"/>
              </a:ext>
            </a:extLst>
          </p:cNvPr>
          <p:cNvSpPr txBox="1"/>
          <p:nvPr/>
        </p:nvSpPr>
        <p:spPr>
          <a:xfrm>
            <a:off x="9713340" y="3198166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Администратор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3B3DA8-17A4-430B-A1E3-0827B7934DF2}"/>
              </a:ext>
            </a:extLst>
          </p:cNvPr>
          <p:cNvSpPr txBox="1"/>
          <p:nvPr/>
        </p:nvSpPr>
        <p:spPr>
          <a:xfrm>
            <a:off x="10275000" y="5025789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Ученик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43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289C39-6ABB-4652-8D6A-309C3BC9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2" y="1418944"/>
            <a:ext cx="5249008" cy="201005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F651E6-3854-4D14-82CE-1C0DC34B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3909872"/>
            <a:ext cx="5258534" cy="211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FD2812-CF37-461D-B88F-FFD7DE97BD55}"/>
              </a:ext>
            </a:extLst>
          </p:cNvPr>
          <p:cNvSpPr txBox="1"/>
          <p:nvPr/>
        </p:nvSpPr>
        <p:spPr>
          <a:xfrm>
            <a:off x="5810250" y="2131584"/>
            <a:ext cx="4189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Страница авторизации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13583-4FA3-469C-99C6-84D1C7ED60BD}"/>
              </a:ext>
            </a:extLst>
          </p:cNvPr>
          <p:cNvSpPr txBox="1"/>
          <p:nvPr/>
        </p:nvSpPr>
        <p:spPr>
          <a:xfrm>
            <a:off x="1873494" y="4674906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Страница регистрации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14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FAE4F5-7F02-4827-A122-87BDE956F830}"/>
              </a:ext>
            </a:extLst>
          </p:cNvPr>
          <p:cNvSpPr txBox="1"/>
          <p:nvPr/>
        </p:nvSpPr>
        <p:spPr>
          <a:xfrm>
            <a:off x="4094843" y="174171"/>
            <a:ext cx="4002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СТРАНИЦА С УРОКАМИ</a:t>
            </a:r>
            <a:endParaRPr lang="en-US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119E28-750B-4299-8662-9859141D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1" y="876299"/>
            <a:ext cx="3659109" cy="53054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38BAAE-2E30-4F11-8C84-DEE330D8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25" y="909836"/>
            <a:ext cx="2876951" cy="15813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23346E-EC39-4B91-A390-0EAA25D5C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24" y="876299"/>
            <a:ext cx="3737305" cy="532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11B1C-D281-4780-B4F0-568B696D5DFF}"/>
              </a:ext>
            </a:extLst>
          </p:cNvPr>
          <p:cNvSpPr txBox="1"/>
          <p:nvPr/>
        </p:nvSpPr>
        <p:spPr>
          <a:xfrm>
            <a:off x="3818280" y="5473838"/>
            <a:ext cx="2519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Использование </a:t>
            </a:r>
          </a:p>
          <a:p>
            <a:r>
              <a:rPr lang="ru-RU" sz="2000" dirty="0"/>
              <a:t>поиска по тегу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153C4-C1E9-489C-A173-DEB529D5D9E4}"/>
              </a:ext>
            </a:extLst>
          </p:cNvPr>
          <p:cNvSpPr txBox="1"/>
          <p:nvPr/>
        </p:nvSpPr>
        <p:spPr>
          <a:xfrm>
            <a:off x="4551452" y="2575023"/>
            <a:ext cx="308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При отсутствии постов по заданному тегу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7C6DE-BA51-44F6-8B8A-378732105D6E}"/>
              </a:ext>
            </a:extLst>
          </p:cNvPr>
          <p:cNvSpPr txBox="1"/>
          <p:nvPr/>
        </p:nvSpPr>
        <p:spPr>
          <a:xfrm>
            <a:off x="6151743" y="5182234"/>
            <a:ext cx="2080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/>
              <a:t>Форма добавления нового урока</a:t>
            </a:r>
          </a:p>
        </p:txBody>
      </p:sp>
    </p:spTree>
    <p:extLst>
      <p:ext uri="{BB962C8B-B14F-4D97-AF65-F5344CB8AC3E}">
        <p14:creationId xmlns:p14="http://schemas.microsoft.com/office/powerpoint/2010/main" val="104457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EF26F2B-8F36-435C-916A-7CAF0D50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02" y="1352255"/>
            <a:ext cx="3846520" cy="237202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DF98AC-F61D-4597-BCE0-8BE5A82A2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44" y="1544337"/>
            <a:ext cx="3438762" cy="1987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E1FDD-0096-4245-87CB-034B46EE6CC9}"/>
              </a:ext>
            </a:extLst>
          </p:cNvPr>
          <p:cNvSpPr txBox="1"/>
          <p:nvPr/>
        </p:nvSpPr>
        <p:spPr>
          <a:xfrm>
            <a:off x="695150" y="3936085"/>
            <a:ext cx="5048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СТРАНИЦА С ЗАРЕГИСТРИРОВАННЫМИ ПОЛЬЗОВАТЕЛЯМИ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8694F-7616-418E-9632-294630D93CFE}"/>
              </a:ext>
            </a:extLst>
          </p:cNvPr>
          <p:cNvSpPr txBox="1"/>
          <p:nvPr/>
        </p:nvSpPr>
        <p:spPr>
          <a:xfrm>
            <a:off x="6667263" y="4002760"/>
            <a:ext cx="37433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СТРАНИЦА РЕДАКТИРОВАНИЯ ПОЛЬЗОВАТЕЛЯ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73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7AF7F-E8B4-4167-969F-C9B7CF5FACF5}"/>
              </a:ext>
            </a:extLst>
          </p:cNvPr>
          <p:cNvSpPr txBox="1"/>
          <p:nvPr/>
        </p:nvSpPr>
        <p:spPr>
          <a:xfrm>
            <a:off x="4654322" y="297805"/>
            <a:ext cx="28833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3200" dirty="0"/>
              <a:t>ЗАКЛЮЧЕНИЕ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40421-E0B3-4385-B6DD-FD5E6655D9F2}"/>
              </a:ext>
            </a:extLst>
          </p:cNvPr>
          <p:cNvSpPr txBox="1"/>
          <p:nvPr/>
        </p:nvSpPr>
        <p:spPr>
          <a:xfrm>
            <a:off x="427262" y="3429000"/>
            <a:ext cx="113374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Компетенции: </a:t>
            </a:r>
            <a:endParaRPr lang="en-US" sz="2000" dirty="0"/>
          </a:p>
          <a:p>
            <a:pPr lvl="0"/>
            <a:r>
              <a:rPr lang="ru-RU" sz="2000" dirty="0"/>
              <a:t>ПК-1 - способен выполнять разработку и интеграцию программных модулей и компонент, верификацию выпусков программных продуктов информационных систем;</a:t>
            </a:r>
            <a:endParaRPr lang="en-US" sz="2000" dirty="0"/>
          </a:p>
          <a:p>
            <a:pPr lvl="0"/>
            <a:r>
              <a:rPr lang="ru-RU" sz="2000" dirty="0"/>
              <a:t>ПК-1.1 - Знать: методы и средства сборки модулей и компонент программного обеспечения при создании информационных систем;</a:t>
            </a:r>
            <a:endParaRPr lang="en-US" sz="2000" dirty="0"/>
          </a:p>
          <a:p>
            <a:pPr lvl="0"/>
            <a:r>
              <a:rPr lang="ru-RU" sz="2000" dirty="0"/>
              <a:t>ПК-1.12 - Уметь: применять методы и средства создания программных интерфейсов информационных систем;</a:t>
            </a:r>
            <a:endParaRPr lang="en-US" sz="2000" dirty="0"/>
          </a:p>
          <a:p>
            <a:pPr lvl="0"/>
            <a:r>
              <a:rPr lang="ru-RU" sz="2000" dirty="0"/>
              <a:t>ПК-1.14 - Владеть: разработкой процедур сборки модулей и компонент программного обеспечения при внедрении информационных систем</a:t>
            </a:r>
            <a:endParaRPr lang="en-US" sz="2000" dirty="0"/>
          </a:p>
          <a:p>
            <a:r>
              <a:rPr lang="ru-RU" sz="2000" dirty="0"/>
              <a:t> 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7EF47-DFBB-4051-9271-0F9E77772B36}"/>
              </a:ext>
            </a:extLst>
          </p:cNvPr>
          <p:cNvSpPr txBox="1"/>
          <p:nvPr/>
        </p:nvSpPr>
        <p:spPr>
          <a:xfrm>
            <a:off x="587537" y="1354217"/>
            <a:ext cx="11016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Был проведен анализ предметной области разрабатываемого приложения, обоснован выбор технологий разработки ресурса, а также создано и протестировано веб-приложение, удовлетворяющее всем поставленным функциональным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5046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199</TotalTime>
  <Words>246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Вид</vt:lpstr>
      <vt:lpstr>Курсовая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Artyom Shadon</dc:creator>
  <cp:lastModifiedBy>Artyom Shadon</cp:lastModifiedBy>
  <cp:revision>21</cp:revision>
  <dcterms:created xsi:type="dcterms:W3CDTF">2021-05-23T08:10:01Z</dcterms:created>
  <dcterms:modified xsi:type="dcterms:W3CDTF">2021-11-21T16:50:41Z</dcterms:modified>
</cp:coreProperties>
</file>