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57"/>
  </p:notesMasterIdLst>
  <p:handoutMasterIdLst>
    <p:handoutMasterId r:id="rId58"/>
  </p:handoutMasterIdLst>
  <p:sldIdLst>
    <p:sldId id="1308" r:id="rId5"/>
    <p:sldId id="1249" r:id="rId6"/>
    <p:sldId id="1385" r:id="rId7"/>
    <p:sldId id="1309" r:id="rId8"/>
    <p:sldId id="1386" r:id="rId9"/>
    <p:sldId id="1424" r:id="rId10"/>
    <p:sldId id="1425" r:id="rId11"/>
    <p:sldId id="1314" r:id="rId12"/>
    <p:sldId id="1359" r:id="rId13"/>
    <p:sldId id="1388" r:id="rId14"/>
    <p:sldId id="1389" r:id="rId15"/>
    <p:sldId id="1390" r:id="rId16"/>
    <p:sldId id="1391" r:id="rId17"/>
    <p:sldId id="1392" r:id="rId18"/>
    <p:sldId id="1393" r:id="rId19"/>
    <p:sldId id="1394" r:id="rId20"/>
    <p:sldId id="1395" r:id="rId21"/>
    <p:sldId id="1396" r:id="rId22"/>
    <p:sldId id="1360" r:id="rId23"/>
    <p:sldId id="1397" r:id="rId24"/>
    <p:sldId id="1398" r:id="rId25"/>
    <p:sldId id="1399" r:id="rId26"/>
    <p:sldId id="1400" r:id="rId27"/>
    <p:sldId id="1401" r:id="rId28"/>
    <p:sldId id="1402" r:id="rId29"/>
    <p:sldId id="1403" r:id="rId30"/>
    <p:sldId id="1407" r:id="rId31"/>
    <p:sldId id="1406" r:id="rId32"/>
    <p:sldId id="1404" r:id="rId33"/>
    <p:sldId id="1405" r:id="rId34"/>
    <p:sldId id="1408" r:id="rId35"/>
    <p:sldId id="1409" r:id="rId36"/>
    <p:sldId id="1411" r:id="rId37"/>
    <p:sldId id="1412" r:id="rId38"/>
    <p:sldId id="1413" r:id="rId39"/>
    <p:sldId id="1414" r:id="rId40"/>
    <p:sldId id="1415" r:id="rId41"/>
    <p:sldId id="1416" r:id="rId42"/>
    <p:sldId id="1417" r:id="rId43"/>
    <p:sldId id="1418" r:id="rId44"/>
    <p:sldId id="1419" r:id="rId45"/>
    <p:sldId id="1420" r:id="rId46"/>
    <p:sldId id="1421" r:id="rId47"/>
    <p:sldId id="1422" r:id="rId48"/>
    <p:sldId id="1423" r:id="rId49"/>
    <p:sldId id="1426" r:id="rId50"/>
    <p:sldId id="1427" r:id="rId51"/>
    <p:sldId id="1428" r:id="rId52"/>
    <p:sldId id="1429" r:id="rId53"/>
    <p:sldId id="1430" r:id="rId54"/>
    <p:sldId id="1431" r:id="rId55"/>
    <p:sldId id="1248" r:id="rId5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5B0B8DFF-57E5-4D4B-BA72-542DF84B8E2F}">
          <p14:sldIdLst>
            <p14:sldId id="1308"/>
            <p14:sldId id="1249"/>
            <p14:sldId id="1385"/>
            <p14:sldId id="1309"/>
            <p14:sldId id="1386"/>
            <p14:sldId id="1424"/>
            <p14:sldId id="1425"/>
            <p14:sldId id="1314"/>
            <p14:sldId id="1359"/>
            <p14:sldId id="1388"/>
            <p14:sldId id="1389"/>
            <p14:sldId id="1390"/>
            <p14:sldId id="1391"/>
            <p14:sldId id="1392"/>
            <p14:sldId id="1393"/>
            <p14:sldId id="1394"/>
            <p14:sldId id="1395"/>
            <p14:sldId id="1396"/>
            <p14:sldId id="1360"/>
            <p14:sldId id="1397"/>
            <p14:sldId id="1398"/>
            <p14:sldId id="1399"/>
            <p14:sldId id="1400"/>
            <p14:sldId id="1401"/>
            <p14:sldId id="1402"/>
            <p14:sldId id="1403"/>
            <p14:sldId id="1407"/>
            <p14:sldId id="1406"/>
            <p14:sldId id="1404"/>
            <p14:sldId id="1405"/>
            <p14:sldId id="1408"/>
            <p14:sldId id="1409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19"/>
            <p14:sldId id="1420"/>
            <p14:sldId id="1421"/>
            <p14:sldId id="1422"/>
            <p14:sldId id="1423"/>
            <p14:sldId id="1426"/>
            <p14:sldId id="1427"/>
            <p14:sldId id="1428"/>
            <p14:sldId id="1429"/>
            <p14:sldId id="1430"/>
            <p14:sldId id="1431"/>
            <p14:sldId id="12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0078D7"/>
    <a:srgbClr val="6DC2E9"/>
    <a:srgbClr val="D83B01"/>
    <a:srgbClr val="A80000"/>
    <a:srgbClr val="7A5226"/>
    <a:srgbClr val="5B5B5B"/>
    <a:srgbClr val="00BCF2"/>
    <a:srgbClr val="D9D686"/>
    <a:srgbClr val="9A8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6323" autoAdjust="0"/>
  </p:normalViewPr>
  <p:slideViewPr>
    <p:cSldViewPr>
      <p:cViewPr varScale="1">
        <p:scale>
          <a:sx n="110" d="100"/>
          <a:sy n="110" d="100"/>
        </p:scale>
        <p:origin x="126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9401-EE8D-4EE1-B291-5BF7DCDA3C5A}" type="datetime8">
              <a:rPr lang="en-US" smtClean="0">
                <a:latin typeface="Segoe UI" pitchFamily="34" charset="0"/>
              </a:rPr>
              <a:t>7/8/2016 9:41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1B0BD91-A332-4638-9D55-E1550E13BA63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6B01FC-4093-47B5-A361-524E345F092E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DDFF7D-D314-4C7B-B851-8380DBD00D4D}" type="datetime8">
              <a:rPr lang="en-US" smtClean="0">
                <a:solidFill>
                  <a:prstClr val="black"/>
                </a:solidFill>
              </a:rPr>
              <a:t>7/8/2016 9:41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2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8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7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0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6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5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B56DB1-683C-4DCF-A45F-24D3E22FCAA8}" type="datetime8">
              <a:rPr lang="en-US" smtClean="0"/>
              <a:t>7/8/2016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3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l="2066" t="312" b="71"/>
          <a:stretch/>
        </p:blipFill>
        <p:spPr>
          <a:xfrm>
            <a:off x="1" y="1"/>
            <a:ext cx="12445852" cy="702565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1759921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1759921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588721"/>
            <a:ext cx="6402388" cy="182877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616174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1514261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1034129"/>
          </a:xfrm>
        </p:spPr>
        <p:txBody>
          <a:bodyPr/>
          <a:lstStyle>
            <a:lvl1pPr>
              <a:defRPr sz="3200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1514261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6347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1034129"/>
          </a:xfrm>
        </p:spPr>
        <p:txBody>
          <a:bodyPr/>
          <a:lstStyle>
            <a:lvl1pPr>
              <a:defRPr sz="3200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562053" y="5153446"/>
            <a:ext cx="7874422" cy="147644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52000" y="5328000"/>
            <a:ext cx="7227275" cy="112159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1514261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2887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with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1034129"/>
          </a:xfrm>
        </p:spPr>
        <p:txBody>
          <a:bodyPr/>
          <a:lstStyle>
            <a:lvl1pPr>
              <a:defRPr sz="3200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562053" y="4649390"/>
            <a:ext cx="7874422" cy="198050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52000" y="4867950"/>
            <a:ext cx="7227275" cy="627864"/>
          </a:xfr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1514261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244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1034129"/>
          </a:xfrm>
        </p:spPr>
        <p:txBody>
          <a:bodyPr/>
          <a:lstStyle>
            <a:lvl1pPr>
              <a:defRPr sz="3200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6000" y="2941200"/>
            <a:ext cx="3319949" cy="163618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1514261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154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with note 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1034129"/>
          </a:xfrm>
        </p:spPr>
        <p:txBody>
          <a:bodyPr/>
          <a:lstStyle>
            <a:lvl1pPr>
              <a:defRPr sz="3200">
                <a:solidFill>
                  <a:srgbClr val="0078D7"/>
                </a:solidFill>
              </a:defRPr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6000" y="2941200"/>
            <a:ext cx="3319949" cy="163618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562053" y="5153446"/>
            <a:ext cx="7874422" cy="147644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2000" y="5328000"/>
            <a:ext cx="7227275" cy="112159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1514261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7842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087" r:id="rId2"/>
    <p:sldLayoutId id="2147484272" r:id="rId3"/>
    <p:sldLayoutId id="2147484269" r:id="rId4"/>
    <p:sldLayoutId id="2147484271" r:id="rId5"/>
    <p:sldLayoutId id="2147484268" r:id="rId6"/>
    <p:sldLayoutId id="2147484270" r:id="rId7"/>
    <p:sldLayoutId id="2147484107" r:id="rId8"/>
    <p:sldLayoutId id="2147484130" r:id="rId9"/>
    <p:sldLayoutId id="2147484093" r:id="rId10"/>
    <p:sldLayoutId id="2147484195" r:id="rId1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great research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Simon Peyton Jones</a:t>
            </a:r>
          </a:p>
          <a:p>
            <a:r>
              <a:rPr lang="en-US" dirty="0"/>
              <a:t>Microsoft Research Cambridge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294234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B900"/>
                </a:solidFill>
              </a:rPr>
              <a:t>Fallacy</a:t>
            </a:r>
            <a:r>
              <a:rPr lang="en-GB" dirty="0"/>
              <a:t>	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need to have a fantastic idea before you can write a paper.  (Everyone else seems to.)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52000" y="4867950"/>
            <a:ext cx="7227275" cy="2055947"/>
          </a:xfrm>
        </p:spPr>
        <p:txBody>
          <a:bodyPr/>
          <a:lstStyle/>
          <a:p>
            <a:r>
              <a:rPr lang="en-GB" dirty="0"/>
              <a:t>Write a paper, and give a talk, about </a:t>
            </a:r>
            <a:br>
              <a:rPr lang="en-GB" dirty="0"/>
            </a:br>
            <a:r>
              <a:rPr lang="en-GB" dirty="0">
                <a:solidFill>
                  <a:srgbClr val="FFB900"/>
                </a:solidFill>
              </a:rPr>
              <a:t>any idea</a:t>
            </a:r>
            <a:r>
              <a:rPr lang="en-GB" dirty="0"/>
              <a:t>, no matter how weedy and insignificant it may seem to you</a:t>
            </a:r>
          </a:p>
          <a:p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1514261"/>
          </a:xfrm>
        </p:spPr>
        <p:txBody>
          <a:bodyPr/>
          <a:lstStyle/>
          <a:p>
            <a:r>
              <a:rPr lang="en-GB" dirty="0"/>
              <a:t>Do not be intimidated</a:t>
            </a:r>
          </a:p>
        </p:txBody>
      </p:sp>
    </p:spTree>
    <p:extLst>
      <p:ext uri="{BB962C8B-B14F-4D97-AF65-F5344CB8AC3E}">
        <p14:creationId xmlns:p14="http://schemas.microsoft.com/office/powerpoint/2010/main" val="24877410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Writing the paper is how you develop the idea in the first place</a:t>
            </a:r>
          </a:p>
          <a:p>
            <a:r>
              <a:rPr lang="en-GB" dirty="0"/>
              <a:t>It usually turns out to be more interesting and challenging that it seemed at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2000" y="4867950"/>
            <a:ext cx="7227275" cy="2055947"/>
          </a:xfrm>
        </p:spPr>
        <p:txBody>
          <a:bodyPr/>
          <a:lstStyle/>
          <a:p>
            <a:r>
              <a:rPr lang="en-GB" dirty="0"/>
              <a:t>Write a paper, and give a talk, about </a:t>
            </a:r>
            <a:br>
              <a:rPr lang="en-GB" dirty="0"/>
            </a:br>
            <a:r>
              <a:rPr lang="en-GB" dirty="0">
                <a:solidFill>
                  <a:srgbClr val="FFB900"/>
                </a:solidFill>
              </a:rPr>
              <a:t>any idea</a:t>
            </a:r>
            <a:r>
              <a:rPr lang="en-GB" dirty="0"/>
              <a:t>, no matter how weedy and insignificant it may seem to you</a:t>
            </a:r>
          </a:p>
          <a:p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Do not be intimidated</a:t>
            </a:r>
          </a:p>
        </p:txBody>
      </p:sp>
    </p:spTree>
    <p:extLst>
      <p:ext uri="{BB962C8B-B14F-4D97-AF65-F5344CB8AC3E}">
        <p14:creationId xmlns:p14="http://schemas.microsoft.com/office/powerpoint/2010/main" val="13176712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3484031"/>
          </a:xfrm>
        </p:spPr>
        <p:txBody>
          <a:bodyPr/>
          <a:lstStyle/>
          <a:p>
            <a:r>
              <a:rPr lang="en-GB" dirty="0"/>
              <a:t>Your paper should have just one “ping”: </a:t>
            </a:r>
            <a:r>
              <a:rPr lang="en-GB" dirty="0">
                <a:solidFill>
                  <a:srgbClr val="FFB900"/>
                </a:solidFill>
              </a:rPr>
              <a:t>one clear, sharp idea</a:t>
            </a:r>
          </a:p>
          <a:p>
            <a:r>
              <a:rPr lang="en-GB" dirty="0"/>
              <a:t>You may not know exactly what the ping is when you start writing; but you must know when you finish</a:t>
            </a:r>
          </a:p>
          <a:p>
            <a:r>
              <a:rPr lang="en-GB" dirty="0"/>
              <a:t>If you have lots of ideas, write lots of papers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6000" y="2941200"/>
            <a:ext cx="3319949" cy="1735860"/>
          </a:xfrm>
        </p:spPr>
        <p:txBody>
          <a:bodyPr/>
          <a:lstStyle/>
          <a:p>
            <a:r>
              <a:rPr lang="en-GB" dirty="0">
                <a:solidFill>
                  <a:srgbClr val="FFB900"/>
                </a:solidFill>
              </a:rPr>
              <a:t>Idea: </a:t>
            </a:r>
          </a:p>
          <a:p>
            <a:r>
              <a:rPr lang="en-GB" dirty="0"/>
              <a:t>A re-usable insight, </a:t>
            </a:r>
          </a:p>
          <a:p>
            <a:r>
              <a:rPr lang="en-GB" dirty="0"/>
              <a:t>useful to the reader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849463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19282069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pPr defTabSz="914400"/>
            <a:r>
              <a:rPr lang="en-GB" dirty="0"/>
              <a:t>Can you hear the “ping”?</a:t>
            </a: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185761"/>
          </a:xfrm>
        </p:spPr>
        <p:txBody>
          <a:bodyPr/>
          <a:lstStyle/>
          <a:p>
            <a:r>
              <a:rPr lang="en-GB" dirty="0"/>
              <a:t>Many papers contain good ideas, but do not distil what they are.</a:t>
            </a:r>
          </a:p>
          <a:p>
            <a:r>
              <a:rPr lang="en-GB" dirty="0"/>
              <a:t>Make certain that the reader is in no doubt what the idea is.  Be 100% explicit:</a:t>
            </a:r>
          </a:p>
          <a:p>
            <a:pPr lvl="1"/>
            <a:r>
              <a:rPr lang="en-GB" dirty="0"/>
              <a:t>“The main idea of this paper is....”</a:t>
            </a:r>
          </a:p>
          <a:p>
            <a:pPr lvl="1"/>
            <a:r>
              <a:rPr lang="en-GB" dirty="0"/>
              <a:t>“In this section we present the main contributions of the paper.”</a:t>
            </a:r>
          </a:p>
          <a:p>
            <a:endParaRPr lang="en-GB" dirty="0"/>
          </a:p>
        </p:txBody>
      </p:sp>
      <p:sp>
        <p:nvSpPr>
          <p:cNvPr id="6" name="TextBox 305155"/>
          <p:cNvSpPr txBox="1">
            <a:spLocks noChangeArrowheads="1"/>
          </p:cNvSpPr>
          <p:nvPr/>
        </p:nvSpPr>
        <p:spPr bwMode="auto">
          <a:xfrm>
            <a:off x="8378477" y="6268739"/>
            <a:ext cx="435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Thanks to Joe Touch for “one ping”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04900" y="1625600"/>
            <a:ext cx="38703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165475" y="3563938"/>
            <a:ext cx="140017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3603625" y="5124450"/>
            <a:ext cx="728663" cy="530225"/>
          </a:xfrm>
          <a:custGeom>
            <a:avLst/>
            <a:gdLst>
              <a:gd name="T0" fmla="*/ 76 w 459"/>
              <a:gd name="T1" fmla="*/ 0 h 334"/>
              <a:gd name="T2" fmla="*/ 76 w 459"/>
              <a:gd name="T3" fmla="*/ 0 h 334"/>
              <a:gd name="T4" fmla="*/ 459 w 459"/>
              <a:gd name="T5" fmla="*/ 0 h 334"/>
              <a:gd name="T6" fmla="*/ 459 w 459"/>
              <a:gd name="T7" fmla="*/ 75 h 334"/>
              <a:gd name="T8" fmla="*/ 76 w 459"/>
              <a:gd name="T9" fmla="*/ 75 h 334"/>
              <a:gd name="T10" fmla="*/ 76 w 459"/>
              <a:gd name="T11" fmla="*/ 334 h 334"/>
              <a:gd name="T12" fmla="*/ 0 w 459"/>
              <a:gd name="T13" fmla="*/ 334 h 334"/>
              <a:gd name="T14" fmla="*/ 0 w 459"/>
              <a:gd name="T15" fmla="*/ 0 h 334"/>
              <a:gd name="T16" fmla="*/ 76 w 459"/>
              <a:gd name="T17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9" h="334">
                <a:moveTo>
                  <a:pt x="76" y="0"/>
                </a:moveTo>
                <a:lnTo>
                  <a:pt x="76" y="0"/>
                </a:lnTo>
                <a:lnTo>
                  <a:pt x="459" y="0"/>
                </a:lnTo>
                <a:lnTo>
                  <a:pt x="459" y="75"/>
                </a:lnTo>
                <a:lnTo>
                  <a:pt x="76" y="75"/>
                </a:lnTo>
                <a:lnTo>
                  <a:pt x="76" y="334"/>
                </a:lnTo>
                <a:lnTo>
                  <a:pt x="0" y="334"/>
                </a:lnTo>
                <a:lnTo>
                  <a:pt x="0" y="0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3776663" y="5133975"/>
            <a:ext cx="122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681413" y="5654675"/>
            <a:ext cx="217488" cy="119063"/>
          </a:xfrm>
          <a:custGeom>
            <a:avLst/>
            <a:gdLst>
              <a:gd name="T0" fmla="*/ 0 w 137"/>
              <a:gd name="T1" fmla="*/ 58 h 75"/>
              <a:gd name="T2" fmla="*/ 59 w 137"/>
              <a:gd name="T3" fmla="*/ 0 h 75"/>
              <a:gd name="T4" fmla="*/ 137 w 137"/>
              <a:gd name="T5" fmla="*/ 0 h 75"/>
              <a:gd name="T6" fmla="*/ 137 w 137"/>
              <a:gd name="T7" fmla="*/ 75 h 75"/>
              <a:gd name="T8" fmla="*/ 0 w 137"/>
              <a:gd name="T9" fmla="*/ 75 h 75"/>
              <a:gd name="T10" fmla="*/ 0 w 137"/>
              <a:gd name="T11" fmla="*/ 5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75">
                <a:moveTo>
                  <a:pt x="0" y="58"/>
                </a:moveTo>
                <a:lnTo>
                  <a:pt x="59" y="0"/>
                </a:lnTo>
                <a:lnTo>
                  <a:pt x="137" y="0"/>
                </a:lnTo>
                <a:lnTo>
                  <a:pt x="137" y="75"/>
                </a:lnTo>
                <a:lnTo>
                  <a:pt x="0" y="75"/>
                </a:lnTo>
                <a:lnTo>
                  <a:pt x="0" y="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511425" y="5643563"/>
            <a:ext cx="217488" cy="119063"/>
          </a:xfrm>
          <a:custGeom>
            <a:avLst/>
            <a:gdLst>
              <a:gd name="T0" fmla="*/ 137 w 137"/>
              <a:gd name="T1" fmla="*/ 59 h 75"/>
              <a:gd name="T2" fmla="*/ 78 w 137"/>
              <a:gd name="T3" fmla="*/ 0 h 75"/>
              <a:gd name="T4" fmla="*/ 0 w 137"/>
              <a:gd name="T5" fmla="*/ 0 h 75"/>
              <a:gd name="T6" fmla="*/ 0 w 137"/>
              <a:gd name="T7" fmla="*/ 75 h 75"/>
              <a:gd name="T8" fmla="*/ 137 w 137"/>
              <a:gd name="T9" fmla="*/ 75 h 75"/>
              <a:gd name="T10" fmla="*/ 137 w 137"/>
              <a:gd name="T11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75">
                <a:moveTo>
                  <a:pt x="137" y="59"/>
                </a:moveTo>
                <a:lnTo>
                  <a:pt x="78" y="0"/>
                </a:lnTo>
                <a:lnTo>
                  <a:pt x="0" y="0"/>
                </a:lnTo>
                <a:lnTo>
                  <a:pt x="0" y="75"/>
                </a:lnTo>
                <a:lnTo>
                  <a:pt x="137" y="75"/>
                </a:lnTo>
                <a:lnTo>
                  <a:pt x="137" y="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1906588" y="5114925"/>
            <a:ext cx="727075" cy="528638"/>
          </a:xfrm>
          <a:custGeom>
            <a:avLst/>
            <a:gdLst>
              <a:gd name="T0" fmla="*/ 0 w 458"/>
              <a:gd name="T1" fmla="*/ 0 h 333"/>
              <a:gd name="T2" fmla="*/ 0 w 458"/>
              <a:gd name="T3" fmla="*/ 73 h 333"/>
              <a:gd name="T4" fmla="*/ 381 w 458"/>
              <a:gd name="T5" fmla="*/ 73 h 333"/>
              <a:gd name="T6" fmla="*/ 381 w 458"/>
              <a:gd name="T7" fmla="*/ 333 h 333"/>
              <a:gd name="T8" fmla="*/ 458 w 458"/>
              <a:gd name="T9" fmla="*/ 333 h 333"/>
              <a:gd name="T10" fmla="*/ 458 w 458"/>
              <a:gd name="T11" fmla="*/ 0 h 333"/>
              <a:gd name="T12" fmla="*/ 0 w 458"/>
              <a:gd name="T13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333">
                <a:moveTo>
                  <a:pt x="0" y="0"/>
                </a:moveTo>
                <a:lnTo>
                  <a:pt x="0" y="73"/>
                </a:lnTo>
                <a:lnTo>
                  <a:pt x="381" y="73"/>
                </a:lnTo>
                <a:lnTo>
                  <a:pt x="381" y="333"/>
                </a:lnTo>
                <a:lnTo>
                  <a:pt x="458" y="333"/>
                </a:lnTo>
                <a:lnTo>
                  <a:pt x="45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3097213" y="4883150"/>
            <a:ext cx="1206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2909888" y="4883150"/>
            <a:ext cx="1206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4129088" y="4832350"/>
            <a:ext cx="8731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3695700" y="4832350"/>
            <a:ext cx="8731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2019300" y="4733925"/>
            <a:ext cx="21971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4171950" y="4832350"/>
            <a:ext cx="4286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3738563" y="4832350"/>
            <a:ext cx="4286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Freeform 93"/>
          <p:cNvSpPr>
            <a:spLocks/>
          </p:cNvSpPr>
          <p:nvPr/>
        </p:nvSpPr>
        <p:spPr bwMode="auto">
          <a:xfrm>
            <a:off x="2495550" y="4733925"/>
            <a:ext cx="1720850" cy="98425"/>
          </a:xfrm>
          <a:custGeom>
            <a:avLst/>
            <a:gdLst>
              <a:gd name="T0" fmla="*/ 1084 w 1084"/>
              <a:gd name="T1" fmla="*/ 0 h 62"/>
              <a:gd name="T2" fmla="*/ 712 w 1084"/>
              <a:gd name="T3" fmla="*/ 0 h 62"/>
              <a:gd name="T4" fmla="*/ 643 w 1084"/>
              <a:gd name="T5" fmla="*/ 0 h 62"/>
              <a:gd name="T6" fmla="*/ 486 w 1084"/>
              <a:gd name="T7" fmla="*/ 0 h 62"/>
              <a:gd name="T8" fmla="*/ 210 w 1084"/>
              <a:gd name="T9" fmla="*/ 0 h 62"/>
              <a:gd name="T10" fmla="*/ 204 w 1084"/>
              <a:gd name="T11" fmla="*/ 0 h 62"/>
              <a:gd name="T12" fmla="*/ 142 w 1084"/>
              <a:gd name="T13" fmla="*/ 0 h 62"/>
              <a:gd name="T14" fmla="*/ 0 w 1084"/>
              <a:gd name="T15" fmla="*/ 0 h 62"/>
              <a:gd name="T16" fmla="*/ 0 w 1084"/>
              <a:gd name="T17" fmla="*/ 62 h 62"/>
              <a:gd name="T18" fmla="*/ 1 w 1084"/>
              <a:gd name="T19" fmla="*/ 62 h 62"/>
              <a:gd name="T20" fmla="*/ 28 w 1084"/>
              <a:gd name="T21" fmla="*/ 62 h 62"/>
              <a:gd name="T22" fmla="*/ 783 w 1084"/>
              <a:gd name="T23" fmla="*/ 62 h 62"/>
              <a:gd name="T24" fmla="*/ 810 w 1084"/>
              <a:gd name="T25" fmla="*/ 62 h 62"/>
              <a:gd name="T26" fmla="*/ 1056 w 1084"/>
              <a:gd name="T27" fmla="*/ 62 h 62"/>
              <a:gd name="T28" fmla="*/ 1083 w 1084"/>
              <a:gd name="T29" fmla="*/ 62 h 62"/>
              <a:gd name="T30" fmla="*/ 1084 w 1084"/>
              <a:gd name="T31" fmla="*/ 62 h 62"/>
              <a:gd name="T32" fmla="*/ 1084 w 1084"/>
              <a:gd name="T33" fmla="*/ 37 h 62"/>
              <a:gd name="T34" fmla="*/ 1084 w 1084"/>
              <a:gd name="T3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4" h="62">
                <a:moveTo>
                  <a:pt x="1084" y="0"/>
                </a:moveTo>
                <a:lnTo>
                  <a:pt x="712" y="0"/>
                </a:lnTo>
                <a:lnTo>
                  <a:pt x="643" y="0"/>
                </a:lnTo>
                <a:lnTo>
                  <a:pt x="486" y="0"/>
                </a:lnTo>
                <a:lnTo>
                  <a:pt x="210" y="0"/>
                </a:lnTo>
                <a:lnTo>
                  <a:pt x="204" y="0"/>
                </a:lnTo>
                <a:lnTo>
                  <a:pt x="142" y="0"/>
                </a:lnTo>
                <a:lnTo>
                  <a:pt x="0" y="0"/>
                </a:lnTo>
                <a:lnTo>
                  <a:pt x="0" y="62"/>
                </a:lnTo>
                <a:lnTo>
                  <a:pt x="1" y="62"/>
                </a:lnTo>
                <a:lnTo>
                  <a:pt x="28" y="62"/>
                </a:lnTo>
                <a:lnTo>
                  <a:pt x="783" y="62"/>
                </a:lnTo>
                <a:lnTo>
                  <a:pt x="810" y="62"/>
                </a:lnTo>
                <a:lnTo>
                  <a:pt x="1056" y="62"/>
                </a:lnTo>
                <a:lnTo>
                  <a:pt x="1083" y="62"/>
                </a:lnTo>
                <a:lnTo>
                  <a:pt x="1084" y="62"/>
                </a:lnTo>
                <a:lnTo>
                  <a:pt x="1084" y="37"/>
                </a:lnTo>
                <a:lnTo>
                  <a:pt x="108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2116138" y="5730082"/>
            <a:ext cx="215900" cy="119063"/>
          </a:xfrm>
          <a:custGeom>
            <a:avLst/>
            <a:gdLst>
              <a:gd name="T0" fmla="*/ 136 w 136"/>
              <a:gd name="T1" fmla="*/ 59 h 75"/>
              <a:gd name="T2" fmla="*/ 78 w 136"/>
              <a:gd name="T3" fmla="*/ 0 h 75"/>
              <a:gd name="T4" fmla="*/ 0 w 136"/>
              <a:gd name="T5" fmla="*/ 0 h 75"/>
              <a:gd name="T6" fmla="*/ 0 w 136"/>
              <a:gd name="T7" fmla="*/ 75 h 75"/>
              <a:gd name="T8" fmla="*/ 136 w 136"/>
              <a:gd name="T9" fmla="*/ 75 h 75"/>
              <a:gd name="T10" fmla="*/ 136 w 136"/>
              <a:gd name="T11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75">
                <a:moveTo>
                  <a:pt x="136" y="59"/>
                </a:moveTo>
                <a:lnTo>
                  <a:pt x="78" y="0"/>
                </a:lnTo>
                <a:lnTo>
                  <a:pt x="0" y="0"/>
                </a:lnTo>
                <a:lnTo>
                  <a:pt x="0" y="75"/>
                </a:lnTo>
                <a:lnTo>
                  <a:pt x="136" y="75"/>
                </a:lnTo>
                <a:lnTo>
                  <a:pt x="136" y="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1793875" y="4915694"/>
            <a:ext cx="85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2228850" y="4918869"/>
            <a:ext cx="857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87"/>
          <p:cNvSpPr>
            <a:spLocks/>
          </p:cNvSpPr>
          <p:nvPr/>
        </p:nvSpPr>
        <p:spPr bwMode="auto">
          <a:xfrm>
            <a:off x="2271713" y="4918869"/>
            <a:ext cx="42863" cy="958850"/>
          </a:xfrm>
          <a:custGeom>
            <a:avLst/>
            <a:gdLst>
              <a:gd name="T0" fmla="*/ 27 w 27"/>
              <a:gd name="T1" fmla="*/ 0 h 604"/>
              <a:gd name="T2" fmla="*/ 0 w 27"/>
              <a:gd name="T3" fmla="*/ 0 h 604"/>
              <a:gd name="T4" fmla="*/ 0 w 27"/>
              <a:gd name="T5" fmla="*/ 604 h 604"/>
              <a:gd name="T6" fmla="*/ 27 w 27"/>
              <a:gd name="T7" fmla="*/ 604 h 604"/>
              <a:gd name="T8" fmla="*/ 27 w 27"/>
              <a:gd name="T9" fmla="*/ 511 h 604"/>
              <a:gd name="T10" fmla="*/ 27 w 27"/>
              <a:gd name="T11" fmla="*/ 178 h 604"/>
              <a:gd name="T12" fmla="*/ 27 w 27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604">
                <a:moveTo>
                  <a:pt x="27" y="0"/>
                </a:moveTo>
                <a:lnTo>
                  <a:pt x="0" y="0"/>
                </a:lnTo>
                <a:lnTo>
                  <a:pt x="0" y="604"/>
                </a:lnTo>
                <a:lnTo>
                  <a:pt x="27" y="604"/>
                </a:lnTo>
                <a:lnTo>
                  <a:pt x="27" y="511"/>
                </a:lnTo>
                <a:lnTo>
                  <a:pt x="27" y="178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47" name="Group 146"/>
          <p:cNvGrpSpPr/>
          <p:nvPr/>
        </p:nvGrpSpPr>
        <p:grpSpPr>
          <a:xfrm>
            <a:off x="357662" y="3281238"/>
            <a:ext cx="2891232" cy="3739528"/>
            <a:chOff x="495721" y="2849190"/>
            <a:chExt cx="2922538" cy="3780019"/>
          </a:xfrm>
        </p:grpSpPr>
        <p:sp>
          <p:nvSpPr>
            <p:cNvPr id="14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5721" y="2849190"/>
              <a:ext cx="2922538" cy="378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Rectangle 6"/>
            <p:cNvSpPr>
              <a:spLocks noChangeArrowheads="1"/>
            </p:cNvSpPr>
            <p:nvPr/>
          </p:nvSpPr>
          <p:spPr bwMode="auto">
            <a:xfrm>
              <a:off x="495721" y="2849190"/>
              <a:ext cx="2922538" cy="378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"/>
            <p:cNvSpPr>
              <a:spLocks/>
            </p:cNvSpPr>
            <p:nvPr/>
          </p:nvSpPr>
          <p:spPr bwMode="auto">
            <a:xfrm>
              <a:off x="2088910" y="5964535"/>
              <a:ext cx="482016" cy="360243"/>
            </a:xfrm>
            <a:custGeom>
              <a:avLst/>
              <a:gdLst>
                <a:gd name="T0" fmla="*/ 198 w 403"/>
                <a:gd name="T1" fmla="*/ 128 h 300"/>
                <a:gd name="T2" fmla="*/ 381 w 403"/>
                <a:gd name="T3" fmla="*/ 69 h 300"/>
                <a:gd name="T4" fmla="*/ 0 w 403"/>
                <a:gd name="T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3" h="300">
                  <a:moveTo>
                    <a:pt x="198" y="128"/>
                  </a:moveTo>
                  <a:cubicBezTo>
                    <a:pt x="198" y="128"/>
                    <a:pt x="353" y="0"/>
                    <a:pt x="381" y="69"/>
                  </a:cubicBezTo>
                  <a:cubicBezTo>
                    <a:pt x="381" y="69"/>
                    <a:pt x="403" y="192"/>
                    <a:pt x="0" y="300"/>
                  </a:cubicBezTo>
                </a:path>
              </a:pathLst>
            </a:custGeom>
            <a:solidFill>
              <a:srgbClr val="FFF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1208597" y="3072439"/>
              <a:ext cx="1484101" cy="1484101"/>
            </a:xfrm>
            <a:custGeom>
              <a:avLst/>
              <a:gdLst>
                <a:gd name="T0" fmla="*/ 622 w 1244"/>
                <a:gd name="T1" fmla="*/ 0 h 1244"/>
                <a:gd name="T2" fmla="*/ 0 w 1244"/>
                <a:gd name="T3" fmla="*/ 622 h 1244"/>
                <a:gd name="T4" fmla="*/ 622 w 1244"/>
                <a:gd name="T5" fmla="*/ 1244 h 1244"/>
                <a:gd name="T6" fmla="*/ 622 w 1244"/>
                <a:gd name="T7" fmla="*/ 1244 h 1244"/>
                <a:gd name="T8" fmla="*/ 622 w 1244"/>
                <a:gd name="T9" fmla="*/ 1027 h 1244"/>
                <a:gd name="T10" fmla="*/ 622 w 1244"/>
                <a:gd name="T11" fmla="*/ 1027 h 1244"/>
                <a:gd name="T12" fmla="*/ 216 w 1244"/>
                <a:gd name="T13" fmla="*/ 622 h 1244"/>
                <a:gd name="T14" fmla="*/ 622 w 1244"/>
                <a:gd name="T15" fmla="*/ 216 h 1244"/>
                <a:gd name="T16" fmla="*/ 1028 w 1244"/>
                <a:gd name="T17" fmla="*/ 622 h 1244"/>
                <a:gd name="T18" fmla="*/ 634 w 1244"/>
                <a:gd name="T19" fmla="*/ 1027 h 1244"/>
                <a:gd name="T20" fmla="*/ 634 w 1244"/>
                <a:gd name="T21" fmla="*/ 1243 h 1244"/>
                <a:gd name="T22" fmla="*/ 1244 w 1244"/>
                <a:gd name="T23" fmla="*/ 622 h 1244"/>
                <a:gd name="T24" fmla="*/ 622 w 1244"/>
                <a:gd name="T25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4" h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65"/>
                    <a:pt x="279" y="1244"/>
                    <a:pt x="622" y="1244"/>
                  </a:cubicBezTo>
                  <a:cubicBezTo>
                    <a:pt x="622" y="1244"/>
                    <a:pt x="622" y="1244"/>
                    <a:pt x="622" y="1244"/>
                  </a:cubicBezTo>
                  <a:cubicBezTo>
                    <a:pt x="622" y="1027"/>
                    <a:pt x="622" y="1027"/>
                    <a:pt x="622" y="1027"/>
                  </a:cubicBezTo>
                  <a:cubicBezTo>
                    <a:pt x="622" y="1027"/>
                    <a:pt x="622" y="1027"/>
                    <a:pt x="622" y="1027"/>
                  </a:cubicBezTo>
                  <a:cubicBezTo>
                    <a:pt x="398" y="1027"/>
                    <a:pt x="216" y="846"/>
                    <a:pt x="216" y="622"/>
                  </a:cubicBezTo>
                  <a:cubicBezTo>
                    <a:pt x="216" y="398"/>
                    <a:pt x="398" y="216"/>
                    <a:pt x="622" y="216"/>
                  </a:cubicBezTo>
                  <a:cubicBezTo>
                    <a:pt x="846" y="216"/>
                    <a:pt x="1028" y="398"/>
                    <a:pt x="1028" y="622"/>
                  </a:cubicBezTo>
                  <a:cubicBezTo>
                    <a:pt x="1028" y="842"/>
                    <a:pt x="853" y="1021"/>
                    <a:pt x="634" y="1027"/>
                  </a:cubicBezTo>
                  <a:cubicBezTo>
                    <a:pt x="634" y="1243"/>
                    <a:pt x="634" y="1243"/>
                    <a:pt x="634" y="1243"/>
                  </a:cubicBezTo>
                  <a:cubicBezTo>
                    <a:pt x="972" y="1237"/>
                    <a:pt x="1244" y="961"/>
                    <a:pt x="1244" y="622"/>
                  </a:cubicBezTo>
                  <a:cubicBezTo>
                    <a:pt x="1244" y="278"/>
                    <a:pt x="965" y="0"/>
                    <a:pt x="622" y="0"/>
                  </a:cubicBezTo>
                </a:path>
              </a:pathLst>
            </a:custGeom>
            <a:solidFill>
              <a:srgbClr val="FFFFFF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9"/>
            <p:cNvSpPr>
              <a:spLocks noEditPoints="1"/>
            </p:cNvSpPr>
            <p:nvPr/>
          </p:nvSpPr>
          <p:spPr bwMode="auto">
            <a:xfrm>
              <a:off x="1464826" y="3331206"/>
              <a:ext cx="969105" cy="966569"/>
            </a:xfrm>
            <a:custGeom>
              <a:avLst/>
              <a:gdLst>
                <a:gd name="T0" fmla="*/ 213 w 812"/>
                <a:gd name="T1" fmla="*/ 397 h 811"/>
                <a:gd name="T2" fmla="*/ 412 w 812"/>
                <a:gd name="T3" fmla="*/ 199 h 811"/>
                <a:gd name="T4" fmla="*/ 611 w 812"/>
                <a:gd name="T5" fmla="*/ 398 h 811"/>
                <a:gd name="T6" fmla="*/ 549 w 812"/>
                <a:gd name="T7" fmla="*/ 543 h 811"/>
                <a:gd name="T8" fmla="*/ 521 w 812"/>
                <a:gd name="T9" fmla="*/ 577 h 811"/>
                <a:gd name="T10" fmla="*/ 521 w 812"/>
                <a:gd name="T11" fmla="*/ 577 h 811"/>
                <a:gd name="T12" fmla="*/ 521 w 812"/>
                <a:gd name="T13" fmla="*/ 577 h 811"/>
                <a:gd name="T14" fmla="*/ 489 w 812"/>
                <a:gd name="T15" fmla="*/ 658 h 811"/>
                <a:gd name="T16" fmla="*/ 489 w 812"/>
                <a:gd name="T17" fmla="*/ 664 h 811"/>
                <a:gd name="T18" fmla="*/ 489 w 812"/>
                <a:gd name="T19" fmla="*/ 664 h 811"/>
                <a:gd name="T20" fmla="*/ 489 w 812"/>
                <a:gd name="T21" fmla="*/ 664 h 811"/>
                <a:gd name="T22" fmla="*/ 489 w 812"/>
                <a:gd name="T23" fmla="*/ 667 h 811"/>
                <a:gd name="T24" fmla="*/ 416 w 812"/>
                <a:gd name="T25" fmla="*/ 699 h 811"/>
                <a:gd name="T26" fmla="*/ 415 w 812"/>
                <a:gd name="T27" fmla="*/ 703 h 811"/>
                <a:gd name="T28" fmla="*/ 412 w 812"/>
                <a:gd name="T29" fmla="*/ 701 h 811"/>
                <a:gd name="T30" fmla="*/ 409 w 812"/>
                <a:gd name="T31" fmla="*/ 703 h 811"/>
                <a:gd name="T32" fmla="*/ 408 w 812"/>
                <a:gd name="T33" fmla="*/ 699 h 811"/>
                <a:gd name="T34" fmla="*/ 335 w 812"/>
                <a:gd name="T35" fmla="*/ 667 h 811"/>
                <a:gd name="T36" fmla="*/ 273 w 812"/>
                <a:gd name="T37" fmla="*/ 540 h 811"/>
                <a:gd name="T38" fmla="*/ 273 w 812"/>
                <a:gd name="T39" fmla="*/ 540 h 811"/>
                <a:gd name="T40" fmla="*/ 273 w 812"/>
                <a:gd name="T41" fmla="*/ 540 h 811"/>
                <a:gd name="T42" fmla="*/ 273 w 812"/>
                <a:gd name="T43" fmla="*/ 540 h 811"/>
                <a:gd name="T44" fmla="*/ 213 w 812"/>
                <a:gd name="T45" fmla="*/ 398 h 811"/>
                <a:gd name="T46" fmla="*/ 213 w 812"/>
                <a:gd name="T47" fmla="*/ 398 h 811"/>
                <a:gd name="T48" fmla="*/ 213 w 812"/>
                <a:gd name="T49" fmla="*/ 398 h 811"/>
                <a:gd name="T50" fmla="*/ 213 w 812"/>
                <a:gd name="T51" fmla="*/ 398 h 811"/>
                <a:gd name="T52" fmla="*/ 213 w 812"/>
                <a:gd name="T53" fmla="*/ 397 h 811"/>
                <a:gd name="T54" fmla="*/ 213 w 812"/>
                <a:gd name="T55" fmla="*/ 397 h 811"/>
                <a:gd name="T56" fmla="*/ 213 w 812"/>
                <a:gd name="T57" fmla="*/ 397 h 811"/>
                <a:gd name="T58" fmla="*/ 213 w 812"/>
                <a:gd name="T59" fmla="*/ 397 h 811"/>
                <a:gd name="T60" fmla="*/ 213 w 812"/>
                <a:gd name="T61" fmla="*/ 397 h 811"/>
                <a:gd name="T62" fmla="*/ 213 w 812"/>
                <a:gd name="T63" fmla="*/ 397 h 811"/>
                <a:gd name="T64" fmla="*/ 406 w 812"/>
                <a:gd name="T65" fmla="*/ 0 h 811"/>
                <a:gd name="T66" fmla="*/ 0 w 812"/>
                <a:gd name="T67" fmla="*/ 406 h 811"/>
                <a:gd name="T68" fmla="*/ 406 w 812"/>
                <a:gd name="T69" fmla="*/ 811 h 811"/>
                <a:gd name="T70" fmla="*/ 406 w 812"/>
                <a:gd name="T71" fmla="*/ 811 h 811"/>
                <a:gd name="T72" fmla="*/ 406 w 812"/>
                <a:gd name="T73" fmla="*/ 758 h 811"/>
                <a:gd name="T74" fmla="*/ 418 w 812"/>
                <a:gd name="T75" fmla="*/ 758 h 811"/>
                <a:gd name="T76" fmla="*/ 418 w 812"/>
                <a:gd name="T77" fmla="*/ 811 h 811"/>
                <a:gd name="T78" fmla="*/ 812 w 812"/>
                <a:gd name="T79" fmla="*/ 406 h 811"/>
                <a:gd name="T80" fmla="*/ 406 w 812"/>
                <a:gd name="T8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2" h="811">
                  <a:moveTo>
                    <a:pt x="213" y="397"/>
                  </a:moveTo>
                  <a:cubicBezTo>
                    <a:pt x="214" y="287"/>
                    <a:pt x="303" y="199"/>
                    <a:pt x="412" y="199"/>
                  </a:cubicBezTo>
                  <a:cubicBezTo>
                    <a:pt x="522" y="199"/>
                    <a:pt x="611" y="288"/>
                    <a:pt x="611" y="398"/>
                  </a:cubicBezTo>
                  <a:cubicBezTo>
                    <a:pt x="611" y="455"/>
                    <a:pt x="587" y="506"/>
                    <a:pt x="549" y="543"/>
                  </a:cubicBezTo>
                  <a:cubicBezTo>
                    <a:pt x="538" y="554"/>
                    <a:pt x="529" y="566"/>
                    <a:pt x="521" y="577"/>
                  </a:cubicBezTo>
                  <a:cubicBezTo>
                    <a:pt x="521" y="577"/>
                    <a:pt x="521" y="577"/>
                    <a:pt x="521" y="577"/>
                  </a:cubicBezTo>
                  <a:cubicBezTo>
                    <a:pt x="521" y="577"/>
                    <a:pt x="521" y="577"/>
                    <a:pt x="521" y="577"/>
                  </a:cubicBezTo>
                  <a:cubicBezTo>
                    <a:pt x="499" y="611"/>
                    <a:pt x="492" y="643"/>
                    <a:pt x="489" y="658"/>
                  </a:cubicBezTo>
                  <a:cubicBezTo>
                    <a:pt x="489" y="661"/>
                    <a:pt x="489" y="663"/>
                    <a:pt x="489" y="664"/>
                  </a:cubicBezTo>
                  <a:cubicBezTo>
                    <a:pt x="489" y="664"/>
                    <a:pt x="489" y="664"/>
                    <a:pt x="489" y="664"/>
                  </a:cubicBezTo>
                  <a:cubicBezTo>
                    <a:pt x="489" y="664"/>
                    <a:pt x="489" y="664"/>
                    <a:pt x="489" y="664"/>
                  </a:cubicBezTo>
                  <a:cubicBezTo>
                    <a:pt x="489" y="666"/>
                    <a:pt x="489" y="667"/>
                    <a:pt x="489" y="667"/>
                  </a:cubicBezTo>
                  <a:cubicBezTo>
                    <a:pt x="416" y="699"/>
                    <a:pt x="416" y="699"/>
                    <a:pt x="416" y="699"/>
                  </a:cubicBezTo>
                  <a:cubicBezTo>
                    <a:pt x="415" y="703"/>
                    <a:pt x="415" y="703"/>
                    <a:pt x="415" y="703"/>
                  </a:cubicBezTo>
                  <a:cubicBezTo>
                    <a:pt x="412" y="701"/>
                    <a:pt x="412" y="701"/>
                    <a:pt x="412" y="701"/>
                  </a:cubicBezTo>
                  <a:cubicBezTo>
                    <a:pt x="409" y="703"/>
                    <a:pt x="409" y="703"/>
                    <a:pt x="409" y="703"/>
                  </a:cubicBezTo>
                  <a:cubicBezTo>
                    <a:pt x="408" y="699"/>
                    <a:pt x="408" y="699"/>
                    <a:pt x="408" y="699"/>
                  </a:cubicBezTo>
                  <a:cubicBezTo>
                    <a:pt x="335" y="667"/>
                    <a:pt x="335" y="667"/>
                    <a:pt x="335" y="667"/>
                  </a:cubicBezTo>
                  <a:cubicBezTo>
                    <a:pt x="335" y="667"/>
                    <a:pt x="333" y="601"/>
                    <a:pt x="273" y="540"/>
                  </a:cubicBezTo>
                  <a:cubicBezTo>
                    <a:pt x="273" y="540"/>
                    <a:pt x="273" y="540"/>
                    <a:pt x="273" y="540"/>
                  </a:cubicBezTo>
                  <a:cubicBezTo>
                    <a:pt x="273" y="540"/>
                    <a:pt x="273" y="540"/>
                    <a:pt x="273" y="540"/>
                  </a:cubicBezTo>
                  <a:cubicBezTo>
                    <a:pt x="273" y="540"/>
                    <a:pt x="273" y="540"/>
                    <a:pt x="273" y="540"/>
                  </a:cubicBezTo>
                  <a:cubicBezTo>
                    <a:pt x="236" y="504"/>
                    <a:pt x="213" y="454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3" y="398"/>
                    <a:pt x="213" y="398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cubicBezTo>
                    <a:pt x="213" y="397"/>
                    <a:pt x="213" y="397"/>
                    <a:pt x="213" y="397"/>
                  </a:cubicBezTo>
                  <a:moveTo>
                    <a:pt x="406" y="0"/>
                  </a:moveTo>
                  <a:cubicBezTo>
                    <a:pt x="182" y="0"/>
                    <a:pt x="0" y="182"/>
                    <a:pt x="0" y="406"/>
                  </a:cubicBezTo>
                  <a:cubicBezTo>
                    <a:pt x="0" y="630"/>
                    <a:pt x="182" y="811"/>
                    <a:pt x="406" y="811"/>
                  </a:cubicBezTo>
                  <a:cubicBezTo>
                    <a:pt x="406" y="811"/>
                    <a:pt x="406" y="811"/>
                    <a:pt x="406" y="811"/>
                  </a:cubicBezTo>
                  <a:cubicBezTo>
                    <a:pt x="406" y="758"/>
                    <a:pt x="406" y="758"/>
                    <a:pt x="406" y="758"/>
                  </a:cubicBezTo>
                  <a:cubicBezTo>
                    <a:pt x="418" y="758"/>
                    <a:pt x="418" y="758"/>
                    <a:pt x="418" y="758"/>
                  </a:cubicBezTo>
                  <a:cubicBezTo>
                    <a:pt x="418" y="811"/>
                    <a:pt x="418" y="811"/>
                    <a:pt x="418" y="811"/>
                  </a:cubicBezTo>
                  <a:cubicBezTo>
                    <a:pt x="637" y="805"/>
                    <a:pt x="812" y="626"/>
                    <a:pt x="812" y="406"/>
                  </a:cubicBezTo>
                  <a:cubicBezTo>
                    <a:pt x="812" y="182"/>
                    <a:pt x="630" y="0"/>
                    <a:pt x="406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1718519" y="3569677"/>
              <a:ext cx="476942" cy="601251"/>
            </a:xfrm>
            <a:custGeom>
              <a:avLst/>
              <a:gdLst>
                <a:gd name="T0" fmla="*/ 398 w 398"/>
                <a:gd name="T1" fmla="*/ 199 h 504"/>
                <a:gd name="T2" fmla="*/ 199 w 398"/>
                <a:gd name="T3" fmla="*/ 0 h 504"/>
                <a:gd name="T4" fmla="*/ 0 w 398"/>
                <a:gd name="T5" fmla="*/ 199 h 504"/>
                <a:gd name="T6" fmla="*/ 60 w 398"/>
                <a:gd name="T7" fmla="*/ 341 h 504"/>
                <a:gd name="T8" fmla="*/ 60 w 398"/>
                <a:gd name="T9" fmla="*/ 341 h 504"/>
                <a:gd name="T10" fmla="*/ 122 w 398"/>
                <a:gd name="T11" fmla="*/ 468 h 504"/>
                <a:gd name="T12" fmla="*/ 195 w 398"/>
                <a:gd name="T13" fmla="*/ 500 h 504"/>
                <a:gd name="T14" fmla="*/ 196 w 398"/>
                <a:gd name="T15" fmla="*/ 504 h 504"/>
                <a:gd name="T16" fmla="*/ 199 w 398"/>
                <a:gd name="T17" fmla="*/ 502 h 504"/>
                <a:gd name="T18" fmla="*/ 202 w 398"/>
                <a:gd name="T19" fmla="*/ 504 h 504"/>
                <a:gd name="T20" fmla="*/ 203 w 398"/>
                <a:gd name="T21" fmla="*/ 500 h 504"/>
                <a:gd name="T22" fmla="*/ 276 w 398"/>
                <a:gd name="T23" fmla="*/ 468 h 504"/>
                <a:gd name="T24" fmla="*/ 336 w 398"/>
                <a:gd name="T25" fmla="*/ 344 h 504"/>
                <a:gd name="T26" fmla="*/ 398 w 398"/>
                <a:gd name="T27" fmla="*/ 19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504">
                  <a:moveTo>
                    <a:pt x="398" y="199"/>
                  </a:moveTo>
                  <a:cubicBezTo>
                    <a:pt x="398" y="89"/>
                    <a:pt x="309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cubicBezTo>
                    <a:pt x="0" y="255"/>
                    <a:pt x="23" y="305"/>
                    <a:pt x="60" y="341"/>
                  </a:cubicBezTo>
                  <a:cubicBezTo>
                    <a:pt x="60" y="341"/>
                    <a:pt x="60" y="341"/>
                    <a:pt x="60" y="341"/>
                  </a:cubicBezTo>
                  <a:cubicBezTo>
                    <a:pt x="120" y="402"/>
                    <a:pt x="122" y="468"/>
                    <a:pt x="122" y="468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9" y="502"/>
                    <a:pt x="199" y="502"/>
                    <a:pt x="199" y="502"/>
                  </a:cubicBezTo>
                  <a:cubicBezTo>
                    <a:pt x="202" y="504"/>
                    <a:pt x="202" y="504"/>
                    <a:pt x="202" y="504"/>
                  </a:cubicBezTo>
                  <a:cubicBezTo>
                    <a:pt x="203" y="500"/>
                    <a:pt x="203" y="500"/>
                    <a:pt x="203" y="500"/>
                  </a:cubicBezTo>
                  <a:cubicBezTo>
                    <a:pt x="276" y="468"/>
                    <a:pt x="276" y="468"/>
                    <a:pt x="276" y="468"/>
                  </a:cubicBezTo>
                  <a:cubicBezTo>
                    <a:pt x="276" y="468"/>
                    <a:pt x="278" y="403"/>
                    <a:pt x="336" y="344"/>
                  </a:cubicBezTo>
                  <a:cubicBezTo>
                    <a:pt x="374" y="307"/>
                    <a:pt x="398" y="256"/>
                    <a:pt x="398" y="1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1913862" y="5913796"/>
              <a:ext cx="86255" cy="60886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1949379" y="4236888"/>
              <a:ext cx="15222" cy="1689592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1949379" y="4236888"/>
              <a:ext cx="15222" cy="1689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14"/>
            <p:cNvSpPr>
              <a:spLocks noEditPoints="1"/>
            </p:cNvSpPr>
            <p:nvPr/>
          </p:nvSpPr>
          <p:spPr bwMode="auto">
            <a:xfrm>
              <a:off x="1718519" y="3805611"/>
              <a:ext cx="367854" cy="317116"/>
            </a:xfrm>
            <a:custGeom>
              <a:avLst/>
              <a:gdLst>
                <a:gd name="T0" fmla="*/ 276 w 308"/>
                <a:gd name="T1" fmla="*/ 267 h 267"/>
                <a:gd name="T2" fmla="*/ 276 w 308"/>
                <a:gd name="T3" fmla="*/ 267 h 267"/>
                <a:gd name="T4" fmla="*/ 276 w 308"/>
                <a:gd name="T5" fmla="*/ 267 h 267"/>
                <a:gd name="T6" fmla="*/ 276 w 308"/>
                <a:gd name="T7" fmla="*/ 267 h 267"/>
                <a:gd name="T8" fmla="*/ 308 w 308"/>
                <a:gd name="T9" fmla="*/ 180 h 267"/>
                <a:gd name="T10" fmla="*/ 276 w 308"/>
                <a:gd name="T11" fmla="*/ 261 h 267"/>
                <a:gd name="T12" fmla="*/ 308 w 308"/>
                <a:gd name="T13" fmla="*/ 180 h 267"/>
                <a:gd name="T14" fmla="*/ 308 w 308"/>
                <a:gd name="T15" fmla="*/ 180 h 267"/>
                <a:gd name="T16" fmla="*/ 308 w 308"/>
                <a:gd name="T17" fmla="*/ 180 h 267"/>
                <a:gd name="T18" fmla="*/ 0 w 308"/>
                <a:gd name="T19" fmla="*/ 1 h 267"/>
                <a:gd name="T20" fmla="*/ 0 w 308"/>
                <a:gd name="T21" fmla="*/ 1 h 267"/>
                <a:gd name="T22" fmla="*/ 0 w 308"/>
                <a:gd name="T23" fmla="*/ 1 h 267"/>
                <a:gd name="T24" fmla="*/ 0 w 308"/>
                <a:gd name="T25" fmla="*/ 1 h 267"/>
                <a:gd name="T26" fmla="*/ 0 w 308"/>
                <a:gd name="T27" fmla="*/ 0 h 267"/>
                <a:gd name="T28" fmla="*/ 0 w 308"/>
                <a:gd name="T29" fmla="*/ 0 h 267"/>
                <a:gd name="T30" fmla="*/ 0 w 308"/>
                <a:gd name="T31" fmla="*/ 0 h 267"/>
                <a:gd name="T32" fmla="*/ 0 w 308"/>
                <a:gd name="T33" fmla="*/ 0 h 267"/>
                <a:gd name="T34" fmla="*/ 0 w 308"/>
                <a:gd name="T35" fmla="*/ 0 h 267"/>
                <a:gd name="T36" fmla="*/ 0 w 308"/>
                <a:gd name="T37" fmla="*/ 0 h 267"/>
                <a:gd name="T38" fmla="*/ 0 w 308"/>
                <a:gd name="T39" fmla="*/ 0 h 267"/>
                <a:gd name="T40" fmla="*/ 0 w 308"/>
                <a:gd name="T41" fmla="*/ 0 h 267"/>
                <a:gd name="T42" fmla="*/ 0 w 308"/>
                <a:gd name="T4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8" h="267">
                  <a:moveTo>
                    <a:pt x="276" y="267"/>
                  </a:moveTo>
                  <a:cubicBezTo>
                    <a:pt x="276" y="267"/>
                    <a:pt x="276" y="267"/>
                    <a:pt x="276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6" y="267"/>
                    <a:pt x="276" y="267"/>
                    <a:pt x="276" y="267"/>
                  </a:cubicBezTo>
                  <a:moveTo>
                    <a:pt x="308" y="180"/>
                  </a:moveTo>
                  <a:cubicBezTo>
                    <a:pt x="286" y="214"/>
                    <a:pt x="279" y="246"/>
                    <a:pt x="276" y="261"/>
                  </a:cubicBezTo>
                  <a:cubicBezTo>
                    <a:pt x="279" y="246"/>
                    <a:pt x="286" y="214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A8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1718519" y="3686375"/>
              <a:ext cx="367854" cy="441425"/>
            </a:xfrm>
            <a:custGeom>
              <a:avLst/>
              <a:gdLst>
                <a:gd name="T0" fmla="*/ 28 w 308"/>
                <a:gd name="T1" fmla="*/ 0 h 370"/>
                <a:gd name="T2" fmla="*/ 0 w 308"/>
                <a:gd name="T3" fmla="*/ 100 h 370"/>
                <a:gd name="T4" fmla="*/ 0 w 308"/>
                <a:gd name="T5" fmla="*/ 100 h 370"/>
                <a:gd name="T6" fmla="*/ 0 w 308"/>
                <a:gd name="T7" fmla="*/ 100 h 370"/>
                <a:gd name="T8" fmla="*/ 0 w 308"/>
                <a:gd name="T9" fmla="*/ 100 h 370"/>
                <a:gd name="T10" fmla="*/ 0 w 308"/>
                <a:gd name="T11" fmla="*/ 100 h 370"/>
                <a:gd name="T12" fmla="*/ 0 w 308"/>
                <a:gd name="T13" fmla="*/ 100 h 370"/>
                <a:gd name="T14" fmla="*/ 0 w 308"/>
                <a:gd name="T15" fmla="*/ 101 h 370"/>
                <a:gd name="T16" fmla="*/ 0 w 308"/>
                <a:gd name="T17" fmla="*/ 101 h 370"/>
                <a:gd name="T18" fmla="*/ 60 w 308"/>
                <a:gd name="T19" fmla="*/ 243 h 370"/>
                <a:gd name="T20" fmla="*/ 60 w 308"/>
                <a:gd name="T21" fmla="*/ 243 h 370"/>
                <a:gd name="T22" fmla="*/ 60 w 308"/>
                <a:gd name="T23" fmla="*/ 243 h 370"/>
                <a:gd name="T24" fmla="*/ 60 w 308"/>
                <a:gd name="T25" fmla="*/ 243 h 370"/>
                <a:gd name="T26" fmla="*/ 122 w 308"/>
                <a:gd name="T27" fmla="*/ 370 h 370"/>
                <a:gd name="T28" fmla="*/ 276 w 308"/>
                <a:gd name="T29" fmla="*/ 367 h 370"/>
                <a:gd name="T30" fmla="*/ 276 w 308"/>
                <a:gd name="T31" fmla="*/ 367 h 370"/>
                <a:gd name="T32" fmla="*/ 276 w 308"/>
                <a:gd name="T33" fmla="*/ 367 h 370"/>
                <a:gd name="T34" fmla="*/ 276 w 308"/>
                <a:gd name="T35" fmla="*/ 361 h 370"/>
                <a:gd name="T36" fmla="*/ 308 w 308"/>
                <a:gd name="T37" fmla="*/ 280 h 370"/>
                <a:gd name="T38" fmla="*/ 28 w 308"/>
                <a:gd name="T3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370">
                  <a:moveTo>
                    <a:pt x="28" y="0"/>
                  </a:moveTo>
                  <a:cubicBezTo>
                    <a:pt x="10" y="29"/>
                    <a:pt x="0" y="63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57"/>
                    <a:pt x="23" y="207"/>
                    <a:pt x="60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60" y="243"/>
                    <a:pt x="60" y="243"/>
                    <a:pt x="60" y="243"/>
                  </a:cubicBezTo>
                  <a:cubicBezTo>
                    <a:pt x="120" y="304"/>
                    <a:pt x="122" y="370"/>
                    <a:pt x="122" y="370"/>
                  </a:cubicBezTo>
                  <a:cubicBezTo>
                    <a:pt x="276" y="367"/>
                    <a:pt x="276" y="367"/>
                    <a:pt x="276" y="367"/>
                  </a:cubicBezTo>
                  <a:cubicBezTo>
                    <a:pt x="276" y="367"/>
                    <a:pt x="276" y="367"/>
                    <a:pt x="276" y="367"/>
                  </a:cubicBezTo>
                  <a:cubicBezTo>
                    <a:pt x="276" y="367"/>
                    <a:pt x="276" y="367"/>
                    <a:pt x="276" y="367"/>
                  </a:cubicBezTo>
                  <a:cubicBezTo>
                    <a:pt x="276" y="366"/>
                    <a:pt x="276" y="364"/>
                    <a:pt x="276" y="361"/>
                  </a:cubicBezTo>
                  <a:cubicBezTo>
                    <a:pt x="279" y="346"/>
                    <a:pt x="286" y="314"/>
                    <a:pt x="308" y="28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Rectangle 16"/>
            <p:cNvSpPr>
              <a:spLocks noChangeArrowheads="1"/>
            </p:cNvSpPr>
            <p:nvPr/>
          </p:nvSpPr>
          <p:spPr bwMode="auto">
            <a:xfrm>
              <a:off x="1865661" y="4122727"/>
              <a:ext cx="182659" cy="114162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1708371" y="5637271"/>
              <a:ext cx="898072" cy="730635"/>
            </a:xfrm>
            <a:custGeom>
              <a:avLst/>
              <a:gdLst>
                <a:gd name="T0" fmla="*/ 129 w 752"/>
                <a:gd name="T1" fmla="*/ 552 h 614"/>
                <a:gd name="T2" fmla="*/ 1 w 752"/>
                <a:gd name="T3" fmla="*/ 312 h 614"/>
                <a:gd name="T4" fmla="*/ 98 w 752"/>
                <a:gd name="T5" fmla="*/ 121 h 614"/>
                <a:gd name="T6" fmla="*/ 195 w 752"/>
                <a:gd name="T7" fmla="*/ 133 h 614"/>
                <a:gd name="T8" fmla="*/ 171 w 752"/>
                <a:gd name="T9" fmla="*/ 209 h 614"/>
                <a:gd name="T10" fmla="*/ 133 w 752"/>
                <a:gd name="T11" fmla="*/ 285 h 614"/>
                <a:gd name="T12" fmla="*/ 229 w 752"/>
                <a:gd name="T13" fmla="*/ 354 h 614"/>
                <a:gd name="T14" fmla="*/ 319 w 752"/>
                <a:gd name="T15" fmla="*/ 243 h 614"/>
                <a:gd name="T16" fmla="*/ 269 w 752"/>
                <a:gd name="T17" fmla="*/ 174 h 614"/>
                <a:gd name="T18" fmla="*/ 210 w 752"/>
                <a:gd name="T19" fmla="*/ 114 h 614"/>
                <a:gd name="T20" fmla="*/ 330 w 752"/>
                <a:gd name="T21" fmla="*/ 56 h 614"/>
                <a:gd name="T22" fmla="*/ 425 w 752"/>
                <a:gd name="T23" fmla="*/ 270 h 614"/>
                <a:gd name="T24" fmla="*/ 566 w 752"/>
                <a:gd name="T25" fmla="*/ 22 h 614"/>
                <a:gd name="T26" fmla="*/ 501 w 752"/>
                <a:gd name="T27" fmla="*/ 298 h 614"/>
                <a:gd name="T28" fmla="*/ 662 w 752"/>
                <a:gd name="T29" fmla="*/ 192 h 614"/>
                <a:gd name="T30" fmla="*/ 413 w 752"/>
                <a:gd name="T31" fmla="*/ 552 h 614"/>
                <a:gd name="T32" fmla="*/ 278 w 752"/>
                <a:gd name="T33" fmla="*/ 614 h 614"/>
                <a:gd name="T34" fmla="*/ 129 w 752"/>
                <a:gd name="T35" fmla="*/ 55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2" h="614">
                  <a:moveTo>
                    <a:pt x="129" y="552"/>
                  </a:moveTo>
                  <a:cubicBezTo>
                    <a:pt x="129" y="552"/>
                    <a:pt x="1" y="412"/>
                    <a:pt x="1" y="312"/>
                  </a:cubicBezTo>
                  <a:cubicBezTo>
                    <a:pt x="1" y="312"/>
                    <a:pt x="0" y="198"/>
                    <a:pt x="98" y="121"/>
                  </a:cubicBezTo>
                  <a:cubicBezTo>
                    <a:pt x="98" y="121"/>
                    <a:pt x="157" y="76"/>
                    <a:pt x="195" y="133"/>
                  </a:cubicBezTo>
                  <a:cubicBezTo>
                    <a:pt x="195" y="133"/>
                    <a:pt x="223" y="166"/>
                    <a:pt x="171" y="209"/>
                  </a:cubicBezTo>
                  <a:cubicBezTo>
                    <a:pt x="171" y="209"/>
                    <a:pt x="133" y="237"/>
                    <a:pt x="133" y="285"/>
                  </a:cubicBezTo>
                  <a:cubicBezTo>
                    <a:pt x="133" y="285"/>
                    <a:pt x="133" y="361"/>
                    <a:pt x="229" y="354"/>
                  </a:cubicBezTo>
                  <a:cubicBezTo>
                    <a:pt x="229" y="354"/>
                    <a:pt x="327" y="353"/>
                    <a:pt x="319" y="243"/>
                  </a:cubicBezTo>
                  <a:cubicBezTo>
                    <a:pt x="319" y="243"/>
                    <a:pt x="320" y="192"/>
                    <a:pt x="269" y="174"/>
                  </a:cubicBezTo>
                  <a:cubicBezTo>
                    <a:pt x="269" y="174"/>
                    <a:pt x="210" y="167"/>
                    <a:pt x="210" y="114"/>
                  </a:cubicBezTo>
                  <a:cubicBezTo>
                    <a:pt x="210" y="114"/>
                    <a:pt x="206" y="49"/>
                    <a:pt x="330" y="56"/>
                  </a:cubicBezTo>
                  <a:cubicBezTo>
                    <a:pt x="330" y="56"/>
                    <a:pt x="450" y="56"/>
                    <a:pt x="425" y="270"/>
                  </a:cubicBezTo>
                  <a:cubicBezTo>
                    <a:pt x="425" y="270"/>
                    <a:pt x="482" y="0"/>
                    <a:pt x="566" y="22"/>
                  </a:cubicBezTo>
                  <a:cubicBezTo>
                    <a:pt x="566" y="22"/>
                    <a:pt x="639" y="43"/>
                    <a:pt x="501" y="298"/>
                  </a:cubicBezTo>
                  <a:cubicBezTo>
                    <a:pt x="501" y="298"/>
                    <a:pt x="617" y="133"/>
                    <a:pt x="662" y="192"/>
                  </a:cubicBezTo>
                  <a:cubicBezTo>
                    <a:pt x="662" y="192"/>
                    <a:pt x="752" y="281"/>
                    <a:pt x="413" y="552"/>
                  </a:cubicBezTo>
                  <a:cubicBezTo>
                    <a:pt x="278" y="614"/>
                    <a:pt x="278" y="614"/>
                    <a:pt x="278" y="614"/>
                  </a:cubicBezTo>
                  <a:cubicBezTo>
                    <a:pt x="129" y="552"/>
                    <a:pt x="129" y="552"/>
                    <a:pt x="129" y="552"/>
                  </a:cubicBezTo>
                </a:path>
              </a:pathLst>
            </a:custGeom>
            <a:solidFill>
              <a:srgbClr val="FFF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18"/>
            <p:cNvSpPr>
              <a:spLocks noEditPoints="1"/>
            </p:cNvSpPr>
            <p:nvPr/>
          </p:nvSpPr>
          <p:spPr bwMode="auto">
            <a:xfrm>
              <a:off x="1708371" y="5761580"/>
              <a:ext cx="281599" cy="299357"/>
            </a:xfrm>
            <a:custGeom>
              <a:avLst/>
              <a:gdLst>
                <a:gd name="T0" fmla="*/ 216 w 236"/>
                <a:gd name="T1" fmla="*/ 251 h 251"/>
                <a:gd name="T2" fmla="*/ 216 w 236"/>
                <a:gd name="T3" fmla="*/ 251 h 251"/>
                <a:gd name="T4" fmla="*/ 216 w 236"/>
                <a:gd name="T5" fmla="*/ 251 h 251"/>
                <a:gd name="T6" fmla="*/ 216 w 236"/>
                <a:gd name="T7" fmla="*/ 251 h 251"/>
                <a:gd name="T8" fmla="*/ 227 w 236"/>
                <a:gd name="T9" fmla="*/ 250 h 251"/>
                <a:gd name="T10" fmla="*/ 216 w 236"/>
                <a:gd name="T11" fmla="*/ 251 h 251"/>
                <a:gd name="T12" fmla="*/ 227 w 236"/>
                <a:gd name="T13" fmla="*/ 250 h 251"/>
                <a:gd name="T14" fmla="*/ 236 w 236"/>
                <a:gd name="T15" fmla="*/ 249 h 251"/>
                <a:gd name="T16" fmla="*/ 228 w 236"/>
                <a:gd name="T17" fmla="*/ 250 h 251"/>
                <a:gd name="T18" fmla="*/ 228 w 236"/>
                <a:gd name="T19" fmla="*/ 250 h 251"/>
                <a:gd name="T20" fmla="*/ 228 w 236"/>
                <a:gd name="T21" fmla="*/ 250 h 251"/>
                <a:gd name="T22" fmla="*/ 236 w 236"/>
                <a:gd name="T23" fmla="*/ 249 h 251"/>
                <a:gd name="T24" fmla="*/ 236 w 236"/>
                <a:gd name="T25" fmla="*/ 249 h 251"/>
                <a:gd name="T26" fmla="*/ 194 w 236"/>
                <a:gd name="T27" fmla="*/ 29 h 251"/>
                <a:gd name="T28" fmla="*/ 194 w 236"/>
                <a:gd name="T29" fmla="*/ 29 h 251"/>
                <a:gd name="T30" fmla="*/ 202 w 236"/>
                <a:gd name="T31" fmla="*/ 53 h 251"/>
                <a:gd name="T32" fmla="*/ 194 w 236"/>
                <a:gd name="T33" fmla="*/ 29 h 251"/>
                <a:gd name="T34" fmla="*/ 194 w 236"/>
                <a:gd name="T35" fmla="*/ 29 h 251"/>
                <a:gd name="T36" fmla="*/ 145 w 236"/>
                <a:gd name="T37" fmla="*/ 0 h 251"/>
                <a:gd name="T38" fmla="*/ 97 w 236"/>
                <a:gd name="T39" fmla="*/ 17 h 251"/>
                <a:gd name="T40" fmla="*/ 0 w 236"/>
                <a:gd name="T41" fmla="*/ 208 h 251"/>
                <a:gd name="T42" fmla="*/ 97 w 236"/>
                <a:gd name="T43" fmla="*/ 17 h 251"/>
                <a:gd name="T44" fmla="*/ 145 w 236"/>
                <a:gd name="T45" fmla="*/ 0 h 251"/>
                <a:gd name="T46" fmla="*/ 145 w 236"/>
                <a:gd name="T47" fmla="*/ 0 h 251"/>
                <a:gd name="T48" fmla="*/ 145 w 236"/>
                <a:gd name="T49" fmla="*/ 0 h 251"/>
                <a:gd name="T50" fmla="*/ 145 w 236"/>
                <a:gd name="T51" fmla="*/ 0 h 251"/>
                <a:gd name="T52" fmla="*/ 145 w 236"/>
                <a:gd name="T5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6" h="251">
                  <a:moveTo>
                    <a:pt x="216" y="251"/>
                  </a:move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moveTo>
                    <a:pt x="227" y="250"/>
                  </a:moveTo>
                  <a:cubicBezTo>
                    <a:pt x="223" y="250"/>
                    <a:pt x="219" y="251"/>
                    <a:pt x="216" y="251"/>
                  </a:cubicBezTo>
                  <a:cubicBezTo>
                    <a:pt x="219" y="251"/>
                    <a:pt x="223" y="250"/>
                    <a:pt x="227" y="250"/>
                  </a:cubicBezTo>
                  <a:moveTo>
                    <a:pt x="236" y="249"/>
                  </a:moveTo>
                  <a:cubicBezTo>
                    <a:pt x="231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0"/>
                    <a:pt x="231" y="250"/>
                    <a:pt x="236" y="249"/>
                  </a:cubicBezTo>
                  <a:cubicBezTo>
                    <a:pt x="236" y="249"/>
                    <a:pt x="236" y="249"/>
                    <a:pt x="236" y="249"/>
                  </a:cubicBezTo>
                  <a:moveTo>
                    <a:pt x="194" y="29"/>
                  </a:moveTo>
                  <a:cubicBezTo>
                    <a:pt x="194" y="29"/>
                    <a:pt x="194" y="29"/>
                    <a:pt x="194" y="29"/>
                  </a:cubicBezTo>
                  <a:cubicBezTo>
                    <a:pt x="194" y="29"/>
                    <a:pt x="202" y="38"/>
                    <a:pt x="202" y="53"/>
                  </a:cubicBezTo>
                  <a:cubicBezTo>
                    <a:pt x="202" y="38"/>
                    <a:pt x="194" y="29"/>
                    <a:pt x="194" y="29"/>
                  </a:cubicBezTo>
                  <a:cubicBezTo>
                    <a:pt x="194" y="29"/>
                    <a:pt x="194" y="29"/>
                    <a:pt x="194" y="29"/>
                  </a:cubicBezTo>
                  <a:moveTo>
                    <a:pt x="145" y="0"/>
                  </a:moveTo>
                  <a:cubicBezTo>
                    <a:pt x="119" y="0"/>
                    <a:pt x="97" y="17"/>
                    <a:pt x="97" y="17"/>
                  </a:cubicBezTo>
                  <a:cubicBezTo>
                    <a:pt x="1" y="92"/>
                    <a:pt x="0" y="202"/>
                    <a:pt x="0" y="208"/>
                  </a:cubicBezTo>
                  <a:cubicBezTo>
                    <a:pt x="0" y="202"/>
                    <a:pt x="1" y="92"/>
                    <a:pt x="97" y="17"/>
                  </a:cubicBezTo>
                  <a:cubicBezTo>
                    <a:pt x="97" y="17"/>
                    <a:pt x="119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rgbClr val="E00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1708371" y="5761580"/>
              <a:ext cx="357706" cy="601251"/>
            </a:xfrm>
            <a:custGeom>
              <a:avLst/>
              <a:gdLst>
                <a:gd name="T0" fmla="*/ 145 w 300"/>
                <a:gd name="T1" fmla="*/ 0 h 504"/>
                <a:gd name="T2" fmla="*/ 145 w 300"/>
                <a:gd name="T3" fmla="*/ 0 h 504"/>
                <a:gd name="T4" fmla="*/ 97 w 300"/>
                <a:gd name="T5" fmla="*/ 17 h 504"/>
                <a:gd name="T6" fmla="*/ 0 w 300"/>
                <a:gd name="T7" fmla="*/ 208 h 504"/>
                <a:gd name="T8" fmla="*/ 0 w 300"/>
                <a:gd name="T9" fmla="*/ 208 h 504"/>
                <a:gd name="T10" fmla="*/ 128 w 300"/>
                <a:gd name="T11" fmla="*/ 448 h 504"/>
                <a:gd name="T12" fmla="*/ 197 w 300"/>
                <a:gd name="T13" fmla="*/ 477 h 504"/>
                <a:gd name="T14" fmla="*/ 265 w 300"/>
                <a:gd name="T15" fmla="*/ 504 h 504"/>
                <a:gd name="T16" fmla="*/ 299 w 300"/>
                <a:gd name="T17" fmla="*/ 450 h 504"/>
                <a:gd name="T18" fmla="*/ 299 w 300"/>
                <a:gd name="T19" fmla="*/ 449 h 504"/>
                <a:gd name="T20" fmla="*/ 299 w 300"/>
                <a:gd name="T21" fmla="*/ 449 h 504"/>
                <a:gd name="T22" fmla="*/ 299 w 300"/>
                <a:gd name="T23" fmla="*/ 449 h 504"/>
                <a:gd name="T24" fmla="*/ 299 w 300"/>
                <a:gd name="T25" fmla="*/ 448 h 504"/>
                <a:gd name="T26" fmla="*/ 237 w 300"/>
                <a:gd name="T27" fmla="*/ 260 h 504"/>
                <a:gd name="T28" fmla="*/ 236 w 300"/>
                <a:gd name="T29" fmla="*/ 249 h 504"/>
                <a:gd name="T30" fmla="*/ 228 w 300"/>
                <a:gd name="T31" fmla="*/ 250 h 504"/>
                <a:gd name="T32" fmla="*/ 228 w 300"/>
                <a:gd name="T33" fmla="*/ 250 h 504"/>
                <a:gd name="T34" fmla="*/ 227 w 300"/>
                <a:gd name="T35" fmla="*/ 250 h 504"/>
                <a:gd name="T36" fmla="*/ 216 w 300"/>
                <a:gd name="T37" fmla="*/ 251 h 504"/>
                <a:gd name="T38" fmla="*/ 216 w 300"/>
                <a:gd name="T39" fmla="*/ 251 h 504"/>
                <a:gd name="T40" fmla="*/ 216 w 300"/>
                <a:gd name="T41" fmla="*/ 251 h 504"/>
                <a:gd name="T42" fmla="*/ 216 w 300"/>
                <a:gd name="T43" fmla="*/ 251 h 504"/>
                <a:gd name="T44" fmla="*/ 216 w 300"/>
                <a:gd name="T45" fmla="*/ 251 h 504"/>
                <a:gd name="T46" fmla="*/ 132 w 300"/>
                <a:gd name="T47" fmla="*/ 181 h 504"/>
                <a:gd name="T48" fmla="*/ 132 w 300"/>
                <a:gd name="T49" fmla="*/ 181 h 504"/>
                <a:gd name="T50" fmla="*/ 132 w 300"/>
                <a:gd name="T51" fmla="*/ 181 h 504"/>
                <a:gd name="T52" fmla="*/ 132 w 300"/>
                <a:gd name="T53" fmla="*/ 181 h 504"/>
                <a:gd name="T54" fmla="*/ 170 w 300"/>
                <a:gd name="T55" fmla="*/ 105 h 504"/>
                <a:gd name="T56" fmla="*/ 202 w 300"/>
                <a:gd name="T57" fmla="*/ 53 h 504"/>
                <a:gd name="T58" fmla="*/ 194 w 300"/>
                <a:gd name="T59" fmla="*/ 29 h 504"/>
                <a:gd name="T60" fmla="*/ 194 w 300"/>
                <a:gd name="T61" fmla="*/ 29 h 504"/>
                <a:gd name="T62" fmla="*/ 145 w 300"/>
                <a:gd name="T63" fmla="*/ 0 h 504"/>
                <a:gd name="T64" fmla="*/ 145 w 300"/>
                <a:gd name="T6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504"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19" y="0"/>
                    <a:pt x="97" y="17"/>
                    <a:pt x="97" y="17"/>
                  </a:cubicBezTo>
                  <a:cubicBezTo>
                    <a:pt x="1" y="92"/>
                    <a:pt x="0" y="202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308"/>
                    <a:pt x="128" y="448"/>
                    <a:pt x="128" y="448"/>
                  </a:cubicBezTo>
                  <a:cubicBezTo>
                    <a:pt x="197" y="477"/>
                    <a:pt x="197" y="477"/>
                    <a:pt x="197" y="477"/>
                  </a:cubicBezTo>
                  <a:cubicBezTo>
                    <a:pt x="265" y="504"/>
                    <a:pt x="265" y="504"/>
                    <a:pt x="265" y="504"/>
                  </a:cubicBezTo>
                  <a:cubicBezTo>
                    <a:pt x="299" y="450"/>
                    <a:pt x="299" y="450"/>
                    <a:pt x="299" y="450"/>
                  </a:cubicBezTo>
                  <a:cubicBezTo>
                    <a:pt x="300" y="449"/>
                    <a:pt x="300" y="449"/>
                    <a:pt x="299" y="449"/>
                  </a:cubicBezTo>
                  <a:cubicBezTo>
                    <a:pt x="299" y="449"/>
                    <a:pt x="299" y="449"/>
                    <a:pt x="299" y="449"/>
                  </a:cubicBezTo>
                  <a:cubicBezTo>
                    <a:pt x="299" y="449"/>
                    <a:pt x="299" y="449"/>
                    <a:pt x="299" y="449"/>
                  </a:cubicBezTo>
                  <a:cubicBezTo>
                    <a:pt x="298" y="449"/>
                    <a:pt x="298" y="449"/>
                    <a:pt x="299" y="448"/>
                  </a:cubicBezTo>
                  <a:cubicBezTo>
                    <a:pt x="237" y="260"/>
                    <a:pt x="237" y="260"/>
                    <a:pt x="237" y="260"/>
                  </a:cubicBezTo>
                  <a:cubicBezTo>
                    <a:pt x="236" y="249"/>
                    <a:pt x="236" y="249"/>
                    <a:pt x="236" y="249"/>
                  </a:cubicBezTo>
                  <a:cubicBezTo>
                    <a:pt x="231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0"/>
                    <a:pt x="228" y="250"/>
                    <a:pt x="227" y="250"/>
                  </a:cubicBezTo>
                  <a:cubicBezTo>
                    <a:pt x="223" y="250"/>
                    <a:pt x="219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132" y="251"/>
                    <a:pt x="132" y="181"/>
                    <a:pt x="132" y="181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32" y="133"/>
                    <a:pt x="170" y="105"/>
                    <a:pt x="170" y="105"/>
                  </a:cubicBezTo>
                  <a:cubicBezTo>
                    <a:pt x="195" y="85"/>
                    <a:pt x="202" y="66"/>
                    <a:pt x="202" y="53"/>
                  </a:cubicBezTo>
                  <a:cubicBezTo>
                    <a:pt x="202" y="38"/>
                    <a:pt x="194" y="29"/>
                    <a:pt x="194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79" y="7"/>
                    <a:pt x="161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rgbClr val="F2E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Rectangle 20"/>
            <p:cNvSpPr>
              <a:spLocks noChangeArrowheads="1"/>
            </p:cNvSpPr>
            <p:nvPr/>
          </p:nvSpPr>
          <p:spPr bwMode="auto">
            <a:xfrm>
              <a:off x="1860587" y="6294335"/>
              <a:ext cx="339948" cy="334874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301427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Tell a story</a:t>
            </a:r>
          </a:p>
        </p:txBody>
      </p:sp>
    </p:spTree>
    <p:extLst>
      <p:ext uri="{BB962C8B-B14F-4D97-AF65-F5344CB8AC3E}">
        <p14:creationId xmlns:p14="http://schemas.microsoft.com/office/powerpoint/2010/main" val="31699080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pPr defTabSz="914400"/>
            <a:r>
              <a:rPr lang="en-GB" dirty="0"/>
              <a:t>Your narrative 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46029" y="1079500"/>
            <a:ext cx="7848871" cy="530606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Imagine you are explaining at a whiteboard</a:t>
            </a:r>
          </a:p>
          <a:p>
            <a:r>
              <a:rPr lang="en-GB" dirty="0"/>
              <a:t>Here is a problem</a:t>
            </a:r>
          </a:p>
          <a:p>
            <a:r>
              <a:rPr lang="en-GB" dirty="0"/>
              <a:t>It’s an interesting problem</a:t>
            </a:r>
          </a:p>
          <a:p>
            <a:r>
              <a:rPr lang="en-GB" dirty="0"/>
              <a:t>It’s an unsolved problem</a:t>
            </a:r>
          </a:p>
          <a:p>
            <a:r>
              <a:rPr lang="en-GB" dirty="0">
                <a:solidFill>
                  <a:srgbClr val="FFB900"/>
                </a:solidFill>
              </a:rPr>
              <a:t>Here is my idea</a:t>
            </a:r>
          </a:p>
          <a:p>
            <a:r>
              <a:rPr lang="en-GB" dirty="0"/>
              <a:t>My idea works (details, data)</a:t>
            </a:r>
          </a:p>
          <a:p>
            <a:r>
              <a:rPr lang="en-GB" dirty="0"/>
              <a:t>Here’s how my idea compares to </a:t>
            </a:r>
            <a:br>
              <a:rPr lang="en-GB" dirty="0"/>
            </a:br>
            <a:r>
              <a:rPr lang="en-GB" dirty="0"/>
              <a:t>other people’s approaches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2580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Title (1000 readers)</a:t>
            </a:r>
          </a:p>
          <a:p>
            <a:r>
              <a:rPr lang="en-GB" dirty="0"/>
              <a:t>Abstract (4 sentences, 100 readers)</a:t>
            </a:r>
          </a:p>
          <a:p>
            <a:r>
              <a:rPr lang="en-GB" dirty="0"/>
              <a:t>Introduction (1 page, 100 readers)</a:t>
            </a:r>
          </a:p>
          <a:p>
            <a:r>
              <a:rPr lang="en-GB" dirty="0"/>
              <a:t>The problem (1 page, 10 readers)</a:t>
            </a:r>
          </a:p>
          <a:p>
            <a:r>
              <a:rPr lang="en-GB" dirty="0"/>
              <a:t>My idea (2 pages, 10 readers)</a:t>
            </a:r>
          </a:p>
          <a:p>
            <a:r>
              <a:rPr lang="en-GB" dirty="0"/>
              <a:t>The details (5 pages, 3 readers)</a:t>
            </a:r>
          </a:p>
          <a:p>
            <a:r>
              <a:rPr lang="en-GB" dirty="0"/>
              <a:t>Related work (1-2 pages, 10 readers)</a:t>
            </a:r>
          </a:p>
          <a:p>
            <a:r>
              <a:rPr lang="en-GB" dirty="0"/>
              <a:t>Conclusions and further work (0.5 pages)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Structure (conference paper)</a:t>
            </a:r>
          </a:p>
        </p:txBody>
      </p:sp>
    </p:spTree>
    <p:extLst>
      <p:ext uri="{BB962C8B-B14F-4D97-AF65-F5344CB8AC3E}">
        <p14:creationId xmlns:p14="http://schemas.microsoft.com/office/powerpoint/2010/main" val="13908849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GB" dirty="0"/>
              <a:t>Nail your contributions </a:t>
            </a:r>
            <a:br>
              <a:rPr lang="en-GB" dirty="0"/>
            </a:br>
            <a:r>
              <a:rPr lang="en-GB" dirty="0"/>
              <a:t>	to the mast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591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pPr defTabSz="914400"/>
            <a:r>
              <a:rPr lang="en-GB" dirty="0"/>
              <a:t>The introduction (1 page)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3607141"/>
          </a:xfrm>
        </p:spPr>
        <p:txBody>
          <a:bodyPr/>
          <a:lstStyle/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Describe the problem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State your contributions</a:t>
            </a:r>
          </a:p>
          <a:p>
            <a:pPr marL="0" indent="0">
              <a:buNone/>
            </a:pPr>
            <a:r>
              <a:rPr lang="en-GB" dirty="0"/>
              <a:t>...and that is all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4800" dirty="0"/>
              <a:t>ONE PAGE!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5074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Describe the problem</a:t>
            </a:r>
          </a:p>
        </p:txBody>
      </p:sp>
      <p:pic>
        <p:nvPicPr>
          <p:cNvPr id="9" name="Rectangle 1884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2801" y="1076925"/>
            <a:ext cx="5361273" cy="407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4846640" y="2766684"/>
            <a:ext cx="4827982" cy="697001"/>
          </a:xfrm>
          <a:prstGeom prst="rect">
            <a:avLst/>
          </a:prstGeom>
          <a:noFill/>
          <a:ln w="38100"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049745" y="2057102"/>
            <a:ext cx="2131018" cy="210976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25594" y="2079798"/>
            <a:ext cx="20551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Use an example to introduce the problem</a:t>
            </a:r>
          </a:p>
        </p:txBody>
      </p:sp>
    </p:spTree>
    <p:extLst>
      <p:ext uri="{BB962C8B-B14F-4D97-AF65-F5344CB8AC3E}">
        <p14:creationId xmlns:p14="http://schemas.microsoft.com/office/powerpoint/2010/main" val="6476137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3176254"/>
          </a:xfrm>
        </p:spPr>
        <p:txBody>
          <a:bodyPr/>
          <a:lstStyle/>
          <a:p>
            <a:r>
              <a:rPr lang="en-US" dirty="0"/>
              <a:t>Seven simple, actionable suggestions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that will make your papers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53" y="5441478"/>
            <a:ext cx="3838045" cy="15934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85" y="6003069"/>
            <a:ext cx="2520000" cy="1046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Molehills not mountains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061" y="976982"/>
            <a:ext cx="6400800" cy="444737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200" baseline="-25000" dirty="0">
                <a:solidFill>
                  <a:srgbClr val="5B5B5B"/>
                </a:solidFill>
              </a:rPr>
              <a:t>Example: </a:t>
            </a:r>
            <a:r>
              <a:rPr lang="en-GB" sz="3200" baseline="-25000" dirty="0">
                <a:solidFill>
                  <a:srgbClr val="5B5B5B"/>
                </a:solidFill>
                <a:latin typeface="+mj-lt"/>
              </a:rPr>
              <a:t>“Computer programs often have bugs.  It is very important to eliminate these bugs [1,2].  Many researchers have tried [3,4,5,6].  It really is very important.”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200" baseline="-25000" dirty="0">
              <a:solidFill>
                <a:srgbClr val="5B5B5B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4800" baseline="-25000" dirty="0">
                <a:solidFill>
                  <a:srgbClr val="0078D7"/>
                </a:solidFill>
                <a:latin typeface="+mj-lt"/>
              </a:rPr>
              <a:t>Yawn!</a:t>
            </a:r>
            <a:br>
              <a:rPr lang="en-GB" sz="3200" baseline="-25000" dirty="0">
                <a:solidFill>
                  <a:srgbClr val="5B5B5B"/>
                </a:solidFill>
                <a:latin typeface="+mj-lt"/>
              </a:rPr>
            </a:br>
            <a:endParaRPr lang="en-GB" sz="3200" baseline="-25000" dirty="0">
              <a:solidFill>
                <a:srgbClr val="5B5B5B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200" baseline="-25000" dirty="0">
                <a:solidFill>
                  <a:srgbClr val="5B5B5B"/>
                </a:solidFill>
              </a:rPr>
              <a:t>Example: </a:t>
            </a:r>
            <a:r>
              <a:rPr lang="en-GB" sz="3200" baseline="-25000" dirty="0">
                <a:solidFill>
                  <a:srgbClr val="5B5B5B"/>
                </a:solidFill>
                <a:latin typeface="+mj-lt"/>
              </a:rPr>
              <a:t>“Consider this program, which has an interesting bug.  &lt;brief description&gt;.  We will show an automatic technique for identifying and removing such bugs”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200" baseline="-25000" dirty="0">
              <a:solidFill>
                <a:srgbClr val="5B5B5B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4800" baseline="-25000" dirty="0">
                <a:solidFill>
                  <a:srgbClr val="00BCF2"/>
                </a:solidFill>
                <a:latin typeface="+mj-lt"/>
              </a:rPr>
              <a:t>Cool!</a:t>
            </a:r>
          </a:p>
        </p:txBody>
      </p:sp>
    </p:spTree>
    <p:extLst>
      <p:ext uri="{BB962C8B-B14F-4D97-AF65-F5344CB8AC3E}">
        <p14:creationId xmlns:p14="http://schemas.microsoft.com/office/powerpoint/2010/main" val="32110915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914400"/>
            <a:r>
              <a:rPr lang="en-GB" dirty="0"/>
              <a:t>State your </a:t>
            </a:r>
            <a:r>
              <a:rPr lang="en-GB" sz="4400" dirty="0"/>
              <a:t>contributions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025717"/>
          </a:xfrm>
        </p:spPr>
        <p:txBody>
          <a:bodyPr/>
          <a:lstStyle/>
          <a:p>
            <a:r>
              <a:rPr lang="en-GB" dirty="0"/>
              <a:t>Write the list of contributions first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The list of contributions drives the entire paper</a:t>
            </a:r>
            <a:r>
              <a:rPr lang="en-GB" dirty="0"/>
              <a:t>: the paper substantiates the claims you have made</a:t>
            </a:r>
          </a:p>
          <a:p>
            <a:r>
              <a:rPr lang="en-GB" dirty="0"/>
              <a:t>Reader thinks “gosh, if they can really deliver this, that’s be exciting; I’d better read on”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7629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ctangle 1894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330" y="1108868"/>
            <a:ext cx="5256213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6000" y="2941200"/>
            <a:ext cx="3319949" cy="1181862"/>
          </a:xfrm>
        </p:spPr>
        <p:txBody>
          <a:bodyPr/>
          <a:lstStyle/>
          <a:p>
            <a:r>
              <a:rPr lang="en-GB" dirty="0"/>
              <a:t>Do not leave the reader to guess what your contributions are!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271391"/>
          </a:xfrm>
        </p:spPr>
        <p:txBody>
          <a:bodyPr/>
          <a:lstStyle/>
          <a:p>
            <a:r>
              <a:rPr lang="en-GB" dirty="0"/>
              <a:t>State your </a:t>
            </a:r>
            <a:r>
              <a:rPr lang="en-GB" sz="4400" dirty="0"/>
              <a:t>contributions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922093" y="3040062"/>
            <a:ext cx="4896543" cy="2041375"/>
          </a:xfrm>
          <a:prstGeom prst="rect">
            <a:avLst/>
          </a:prstGeom>
          <a:noFill/>
          <a:ln w="38100"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118825" y="3040063"/>
            <a:ext cx="2061938" cy="204137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8306" y="3082925"/>
            <a:ext cx="2036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Bulleted list </a:t>
            </a:r>
            <a:br>
              <a:rPr lang="en-GB" sz="2400" dirty="0">
                <a:solidFill>
                  <a:schemeClr val="bg1"/>
                </a:solidFill>
                <a:latin typeface="+mj-lt"/>
              </a:rPr>
            </a:br>
            <a:r>
              <a:rPr lang="en-GB" sz="2400" dirty="0">
                <a:solidFill>
                  <a:schemeClr val="bg1"/>
                </a:solidFill>
                <a:latin typeface="+mj-lt"/>
              </a:rPr>
              <a:t>of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652710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23658"/>
          </a:xfrm>
        </p:spPr>
        <p:txBody>
          <a:bodyPr/>
          <a:lstStyle/>
          <a:p>
            <a:r>
              <a:rPr lang="en-GB" sz="4400" dirty="0"/>
              <a:t>Contributions</a:t>
            </a:r>
            <a:r>
              <a:rPr lang="en-GB" dirty="0"/>
              <a:t> should be refutable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41630" y="850597"/>
            <a:ext cx="3970800" cy="120650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cs typeface="Segoe UI Light"/>
              </a:rPr>
              <a:t>No!</a:t>
            </a:r>
            <a:endParaRPr lang="en-US" sz="4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91038" y="850598"/>
            <a:ext cx="3970800" cy="1206504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cs typeface="Segoe UI Light"/>
              </a:rPr>
              <a:t>Yes!</a:t>
            </a:r>
            <a:endParaRPr lang="en-US" sz="4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8026" y="2201118"/>
            <a:ext cx="3688216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5B5B5B"/>
                </a:solidFill>
                <a:latin typeface="+mj-lt"/>
              </a:rPr>
              <a:t>We describe the </a:t>
            </a:r>
            <a:r>
              <a:rPr lang="en-GB" dirty="0" err="1">
                <a:solidFill>
                  <a:srgbClr val="5B5B5B"/>
                </a:solidFill>
                <a:latin typeface="+mj-lt"/>
              </a:rPr>
              <a:t>WizWoz</a:t>
            </a:r>
            <a:r>
              <a:rPr lang="en-GB" dirty="0">
                <a:solidFill>
                  <a:srgbClr val="5B5B5B"/>
                </a:solidFill>
                <a:latin typeface="+mj-lt"/>
              </a:rPr>
              <a:t> system.  It is really cool.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2430" y="2186485"/>
            <a:ext cx="3907028" cy="38933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5B5B5B"/>
                </a:solidFill>
                <a:latin typeface="+mj-lt"/>
              </a:rPr>
              <a:t>We give the syntax and semantics of a language that supports concurrent processes (Section 3).  Its innovative features are...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800" dirty="0">
              <a:solidFill>
                <a:srgbClr val="5B5B5B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5B5B5B"/>
                </a:solidFill>
                <a:latin typeface="+mj-lt"/>
              </a:rPr>
              <a:t>We prove that the type system is sound, and that type checking is decidable (Section 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800" dirty="0">
              <a:solidFill>
                <a:srgbClr val="5B5B5B"/>
              </a:soli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5B5B5B"/>
                </a:solidFill>
                <a:latin typeface="+mj-lt"/>
              </a:rPr>
              <a:t>We have built a GUI toolkit in </a:t>
            </a:r>
            <a:r>
              <a:rPr lang="en-GB" dirty="0" err="1">
                <a:solidFill>
                  <a:srgbClr val="5B5B5B"/>
                </a:solidFill>
                <a:latin typeface="+mj-lt"/>
              </a:rPr>
              <a:t>WizWoz</a:t>
            </a:r>
            <a:r>
              <a:rPr lang="en-GB" dirty="0">
                <a:solidFill>
                  <a:srgbClr val="5B5B5B"/>
                </a:solidFill>
                <a:latin typeface="+mj-lt"/>
              </a:rPr>
              <a:t>, and used it to implement a text editor (Section 5). The result is half the length of the Java version.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rgbClr val="5B5B5B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8026" y="3428082"/>
            <a:ext cx="3688216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5B5B5B"/>
                </a:solidFill>
                <a:latin typeface="+mj-lt"/>
              </a:rPr>
              <a:t>We study its properties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8947" y="4405747"/>
            <a:ext cx="3688216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5B5B5B"/>
                </a:solidFill>
                <a:latin typeface="+mj-lt"/>
              </a:rPr>
              <a:t>We have used </a:t>
            </a:r>
            <a:r>
              <a:rPr lang="en-GB" dirty="0" err="1">
                <a:solidFill>
                  <a:srgbClr val="5B5B5B"/>
                </a:solidFill>
                <a:latin typeface="+mj-lt"/>
              </a:rPr>
              <a:t>WizWoz</a:t>
            </a:r>
            <a:r>
              <a:rPr lang="en-GB" dirty="0">
                <a:solidFill>
                  <a:srgbClr val="5B5B5B"/>
                </a:solidFill>
                <a:latin typeface="+mj-lt"/>
              </a:rPr>
              <a:t> in practice</a:t>
            </a:r>
          </a:p>
        </p:txBody>
      </p:sp>
    </p:spTree>
    <p:extLst>
      <p:ext uri="{BB962C8B-B14F-4D97-AF65-F5344CB8AC3E}">
        <p14:creationId xmlns:p14="http://schemas.microsoft.com/office/powerpoint/2010/main" val="28452600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849463"/>
          </a:xfrm>
        </p:spPr>
        <p:txBody>
          <a:bodyPr/>
          <a:lstStyle/>
          <a:p>
            <a:pPr defTabSz="914400"/>
            <a:r>
              <a:rPr lang="en-GB" dirty="0"/>
              <a:t>Evidence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5010602"/>
          </a:xfrm>
        </p:spPr>
        <p:txBody>
          <a:bodyPr/>
          <a:lstStyle/>
          <a:p>
            <a:r>
              <a:rPr lang="en-GB" dirty="0"/>
              <a:t>Your introduction makes claims</a:t>
            </a:r>
          </a:p>
          <a:p>
            <a:r>
              <a:rPr lang="en-GB" dirty="0"/>
              <a:t>The body of the paper provides </a:t>
            </a:r>
            <a:r>
              <a:rPr lang="en-GB" dirty="0">
                <a:solidFill>
                  <a:srgbClr val="FFB900"/>
                </a:solidFill>
              </a:rPr>
              <a:t>evidence to support each claim</a:t>
            </a:r>
          </a:p>
          <a:p>
            <a:r>
              <a:rPr lang="en-GB" dirty="0"/>
              <a:t>Check each claim in the introduction, identify the evidence, and forward-reference it from the claim</a:t>
            </a:r>
          </a:p>
          <a:p>
            <a:r>
              <a:rPr lang="en-GB" dirty="0"/>
              <a:t>“Evidence” can be: analysis and comparison, theorems, measurements, case studies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7" y="3785294"/>
            <a:ext cx="1730883" cy="26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68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2179058"/>
          </a:xfrm>
        </p:spPr>
        <p:txBody>
          <a:bodyPr/>
          <a:lstStyle/>
          <a:p>
            <a:pPr defTabSz="914400"/>
            <a:r>
              <a:rPr lang="en-GB" dirty="0"/>
              <a:t>No “rest of this paper is...”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62054" y="1079500"/>
            <a:ext cx="7632848" cy="4924425"/>
          </a:xfrm>
        </p:spPr>
        <p:txBody>
          <a:bodyPr/>
          <a:lstStyle/>
          <a:p>
            <a:r>
              <a:rPr lang="en-GB" dirty="0"/>
              <a:t>Not: </a:t>
            </a:r>
            <a:br>
              <a:rPr lang="en-GB" dirty="0"/>
            </a:br>
            <a:r>
              <a:rPr lang="en-GB" sz="2400" dirty="0">
                <a:solidFill>
                  <a:srgbClr val="5B5B5B"/>
                </a:solidFill>
              </a:rPr>
              <a:t>“The rest of this paper is structured as follows.  Section 2 introduces the problem.  Section 3 ...Finally, Section 8 concludes”.</a:t>
            </a:r>
            <a:endParaRPr lang="en-GB" dirty="0"/>
          </a:p>
          <a:p>
            <a:r>
              <a:rPr lang="en-GB" dirty="0"/>
              <a:t>Instead, </a:t>
            </a:r>
            <a:r>
              <a:rPr lang="en-GB" dirty="0">
                <a:solidFill>
                  <a:srgbClr val="FFB900"/>
                </a:solidFill>
              </a:rPr>
              <a:t>use forward references from the narrative in the introduction</a:t>
            </a:r>
            <a:r>
              <a:rPr lang="en-GB" dirty="0"/>
              <a:t>.  The introduction (including the contributions) should survey the whole paper, and therefore forward reference every important part.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883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GB" dirty="0"/>
              <a:t>Related work: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427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849463"/>
          </a:xfrm>
        </p:spPr>
        <p:txBody>
          <a:bodyPr/>
          <a:lstStyle/>
          <a:p>
            <a:pPr defTabSz="914400">
              <a:buClr>
                <a:srgbClr val="0078D7"/>
              </a:buClr>
            </a:pPr>
            <a:r>
              <a:rPr lang="en-GB" dirty="0"/>
              <a:t>Structure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321183"/>
          </a:xfrm>
        </p:spPr>
        <p:txBody>
          <a:bodyPr/>
          <a:lstStyle/>
          <a:p>
            <a:r>
              <a:rPr lang="en-GB" dirty="0"/>
              <a:t>Abstract (4 sentences)</a:t>
            </a:r>
          </a:p>
          <a:p>
            <a:r>
              <a:rPr lang="en-GB" dirty="0"/>
              <a:t>Introduction (1 page)</a:t>
            </a:r>
          </a:p>
          <a:p>
            <a:r>
              <a:rPr lang="en-GB" dirty="0">
                <a:solidFill>
                  <a:srgbClr val="FFB900"/>
                </a:solidFill>
              </a:rPr>
              <a:t>Related work </a:t>
            </a:r>
          </a:p>
          <a:p>
            <a:r>
              <a:rPr lang="en-GB" dirty="0"/>
              <a:t>The problem (1 page)</a:t>
            </a:r>
          </a:p>
          <a:p>
            <a:r>
              <a:rPr lang="en-GB" dirty="0"/>
              <a:t>My idea (2 pages)</a:t>
            </a:r>
          </a:p>
          <a:p>
            <a:r>
              <a:rPr lang="en-GB" dirty="0"/>
              <a:t>The details (5 pages)</a:t>
            </a:r>
          </a:p>
          <a:p>
            <a:r>
              <a:rPr lang="en-GB" dirty="0"/>
              <a:t>Conclusions and further </a:t>
            </a:r>
            <a:br>
              <a:rPr lang="en-GB" dirty="0"/>
            </a:br>
            <a:r>
              <a:rPr lang="en-GB" dirty="0"/>
              <a:t>work (0.5 pages)</a:t>
            </a: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8666509" y="1911704"/>
            <a:ext cx="1944216" cy="1161633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kumimoji="0" lang="en-GB" sz="3200" b="0" i="0" u="none" strike="noStrike" baseline="0" dirty="0">
                <a:solidFill>
                  <a:schemeClr val="bg1"/>
                </a:solidFill>
                <a:effectLst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90878206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849463"/>
          </a:xfrm>
        </p:spPr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862870"/>
          </a:xfrm>
        </p:spPr>
        <p:txBody>
          <a:bodyPr/>
          <a:lstStyle/>
          <a:p>
            <a:r>
              <a:rPr lang="en-GB" dirty="0"/>
              <a:t>Abstract (4 sentences)</a:t>
            </a:r>
          </a:p>
          <a:p>
            <a:r>
              <a:rPr lang="en-GB" dirty="0"/>
              <a:t>Introduction (1 page)</a:t>
            </a:r>
          </a:p>
          <a:p>
            <a:r>
              <a:rPr lang="en-GB" dirty="0"/>
              <a:t>The problem (1 page)</a:t>
            </a:r>
          </a:p>
          <a:p>
            <a:r>
              <a:rPr lang="en-GB" dirty="0"/>
              <a:t>My idea (2 pages)</a:t>
            </a:r>
          </a:p>
          <a:p>
            <a:r>
              <a:rPr lang="en-GB" dirty="0"/>
              <a:t>The details (5 pages)</a:t>
            </a:r>
          </a:p>
          <a:p>
            <a:r>
              <a:rPr lang="en-GB" dirty="0">
                <a:solidFill>
                  <a:srgbClr val="FFB900"/>
                </a:solidFill>
              </a:rPr>
              <a:t>Related work (1-2 pages)</a:t>
            </a:r>
          </a:p>
          <a:p>
            <a:r>
              <a:rPr lang="en-GB" dirty="0"/>
              <a:t>Conclusions and further </a:t>
            </a:r>
            <a:br>
              <a:rPr lang="en-GB" dirty="0"/>
            </a:br>
            <a:r>
              <a:rPr lang="en-GB" dirty="0"/>
              <a:t>work (0.5 pages)</a:t>
            </a:r>
          </a:p>
          <a:p>
            <a:endParaRPr lang="en-GB" dirty="0"/>
          </a:p>
        </p:txBody>
      </p:sp>
      <p:sp>
        <p:nvSpPr>
          <p:cNvPr id="9" name="Right Arrow 8"/>
          <p:cNvSpPr/>
          <p:nvPr/>
        </p:nvSpPr>
        <p:spPr bwMode="auto">
          <a:xfrm flipH="1">
            <a:off x="9530605" y="3497262"/>
            <a:ext cx="2016622" cy="1161633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kumimoji="0" lang="en-GB" sz="3200" b="0" i="0" u="none" strike="noStrike" baseline="0" dirty="0">
                <a:solidFill>
                  <a:schemeClr val="bg1"/>
                </a:solidFill>
                <a:effectLst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83127478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 bwMode="auto">
          <a:xfrm>
            <a:off x="8121245" y="477811"/>
            <a:ext cx="457496" cy="3523507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No related work yet!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061" y="4145334"/>
            <a:ext cx="6984776" cy="20682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200" baseline="-25000" dirty="0">
                <a:solidFill>
                  <a:srgbClr val="5B5B5B"/>
                </a:solidFill>
                <a:latin typeface="+mj-lt"/>
              </a:rPr>
              <a:t>We adopt the notion of transaction from Brown [1], as modified for distributed systems by White [2], using the four-phase interpolation algorithm of Green [3].  Our work differs from White in our advanced revocation protocol, which deals with the case of priority inversion as described by Yellow [4].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939180" y="3269071"/>
            <a:ext cx="2292374" cy="627864"/>
          </a:xfrm>
        </p:spPr>
        <p:txBody>
          <a:bodyPr/>
          <a:lstStyle/>
          <a:p>
            <a:pPr marL="0" indent="0" algn="ctr">
              <a:buClr>
                <a:srgbClr val="0078D7"/>
              </a:buClr>
              <a:buNone/>
            </a:pPr>
            <a:r>
              <a:rPr lang="en-GB" dirty="0"/>
              <a:t>Your reader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637792" y="939042"/>
            <a:ext cx="1355445" cy="2085104"/>
            <a:chOff x="10490957" y="760958"/>
            <a:chExt cx="849313" cy="1306513"/>
          </a:xfrm>
        </p:grpSpPr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10490957" y="760958"/>
              <a:ext cx="849313" cy="1122363"/>
            </a:xfrm>
            <a:custGeom>
              <a:avLst/>
              <a:gdLst>
                <a:gd name="T0" fmla="*/ 416 w 416"/>
                <a:gd name="T1" fmla="*/ 208 h 551"/>
                <a:gd name="T2" fmla="*/ 208 w 416"/>
                <a:gd name="T3" fmla="*/ 0 h 551"/>
                <a:gd name="T4" fmla="*/ 0 w 416"/>
                <a:gd name="T5" fmla="*/ 208 h 551"/>
                <a:gd name="T6" fmla="*/ 92 w 416"/>
                <a:gd name="T7" fmla="*/ 381 h 551"/>
                <a:gd name="T8" fmla="*/ 137 w 416"/>
                <a:gd name="T9" fmla="*/ 522 h 551"/>
                <a:gd name="T10" fmla="*/ 208 w 416"/>
                <a:gd name="T11" fmla="*/ 551 h 551"/>
                <a:gd name="T12" fmla="*/ 208 w 416"/>
                <a:gd name="T13" fmla="*/ 551 h 551"/>
                <a:gd name="T14" fmla="*/ 208 w 416"/>
                <a:gd name="T15" fmla="*/ 551 h 551"/>
                <a:gd name="T16" fmla="*/ 208 w 416"/>
                <a:gd name="T17" fmla="*/ 551 h 551"/>
                <a:gd name="T18" fmla="*/ 208 w 416"/>
                <a:gd name="T19" fmla="*/ 551 h 551"/>
                <a:gd name="T20" fmla="*/ 279 w 416"/>
                <a:gd name="T21" fmla="*/ 522 h 551"/>
                <a:gd name="T22" fmla="*/ 279 w 416"/>
                <a:gd name="T23" fmla="*/ 522 h 551"/>
                <a:gd name="T24" fmla="*/ 279 w 416"/>
                <a:gd name="T25" fmla="*/ 511 h 551"/>
                <a:gd name="T26" fmla="*/ 323 w 416"/>
                <a:gd name="T27" fmla="*/ 381 h 551"/>
                <a:gd name="T28" fmla="*/ 416 w 416"/>
                <a:gd name="T29" fmla="*/ 208 h 551"/>
                <a:gd name="T30" fmla="*/ 208 w 416"/>
                <a:gd name="T31" fmla="*/ 548 h 551"/>
                <a:gd name="T32" fmla="*/ 207 w 416"/>
                <a:gd name="T33" fmla="*/ 522 h 551"/>
                <a:gd name="T34" fmla="*/ 209 w 416"/>
                <a:gd name="T35" fmla="*/ 522 h 551"/>
                <a:gd name="T36" fmla="*/ 208 w 416"/>
                <a:gd name="T37" fmla="*/ 54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6" h="551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280"/>
                    <a:pt x="36" y="344"/>
                    <a:pt x="92" y="381"/>
                  </a:cubicBezTo>
                  <a:cubicBezTo>
                    <a:pt x="92" y="381"/>
                    <a:pt x="137" y="416"/>
                    <a:pt x="137" y="522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08" y="551"/>
                    <a:pt x="208" y="551"/>
                    <a:pt x="208" y="551"/>
                  </a:cubicBezTo>
                  <a:cubicBezTo>
                    <a:pt x="279" y="522"/>
                    <a:pt x="279" y="522"/>
                    <a:pt x="279" y="522"/>
                  </a:cubicBezTo>
                  <a:cubicBezTo>
                    <a:pt x="279" y="522"/>
                    <a:pt x="279" y="522"/>
                    <a:pt x="279" y="522"/>
                  </a:cubicBezTo>
                  <a:cubicBezTo>
                    <a:pt x="279" y="511"/>
                    <a:pt x="279" y="511"/>
                    <a:pt x="279" y="511"/>
                  </a:cubicBezTo>
                  <a:cubicBezTo>
                    <a:pt x="282" y="420"/>
                    <a:pt x="319" y="385"/>
                    <a:pt x="323" y="381"/>
                  </a:cubicBezTo>
                  <a:cubicBezTo>
                    <a:pt x="379" y="344"/>
                    <a:pt x="416" y="280"/>
                    <a:pt x="416" y="208"/>
                  </a:cubicBezTo>
                  <a:moveTo>
                    <a:pt x="208" y="548"/>
                  </a:moveTo>
                  <a:cubicBezTo>
                    <a:pt x="207" y="522"/>
                    <a:pt x="207" y="522"/>
                    <a:pt x="207" y="522"/>
                  </a:cubicBezTo>
                  <a:cubicBezTo>
                    <a:pt x="209" y="522"/>
                    <a:pt x="209" y="522"/>
                    <a:pt x="209" y="522"/>
                  </a:cubicBezTo>
                  <a:lnTo>
                    <a:pt x="208" y="548"/>
                  </a:lnTo>
                  <a:close/>
                </a:path>
              </a:pathLst>
            </a:custGeom>
            <a:solidFill>
              <a:srgbClr val="FFF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0770357" y="1824583"/>
              <a:ext cx="290513" cy="192088"/>
            </a:xfrm>
            <a:prstGeom prst="rect">
              <a:avLst/>
            </a:prstGeom>
            <a:solidFill>
              <a:srgbClr val="4A4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0770357" y="1894433"/>
              <a:ext cx="290513" cy="0"/>
            </a:xfrm>
            <a:prstGeom prst="line">
              <a:avLst/>
            </a:prstGeom>
            <a:noFill/>
            <a:ln w="26988" cap="flat">
              <a:solidFill>
                <a:srgbClr val="9696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0770357" y="1954758"/>
              <a:ext cx="290513" cy="0"/>
            </a:xfrm>
            <a:prstGeom prst="line">
              <a:avLst/>
            </a:prstGeom>
            <a:noFill/>
            <a:ln w="26988" cap="flat">
              <a:solidFill>
                <a:srgbClr val="96969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0840207" y="2015083"/>
              <a:ext cx="150813" cy="52388"/>
            </a:xfrm>
            <a:custGeom>
              <a:avLst/>
              <a:gdLst>
                <a:gd name="T0" fmla="*/ 0 w 95"/>
                <a:gd name="T1" fmla="*/ 0 h 33"/>
                <a:gd name="T2" fmla="*/ 14 w 95"/>
                <a:gd name="T3" fmla="*/ 33 h 33"/>
                <a:gd name="T4" fmla="*/ 79 w 95"/>
                <a:gd name="T5" fmla="*/ 33 h 33"/>
                <a:gd name="T6" fmla="*/ 95 w 95"/>
                <a:gd name="T7" fmla="*/ 0 h 33"/>
                <a:gd name="T8" fmla="*/ 0 w 9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3">
                  <a:moveTo>
                    <a:pt x="0" y="0"/>
                  </a:moveTo>
                  <a:lnTo>
                    <a:pt x="14" y="33"/>
                  </a:lnTo>
                  <a:lnTo>
                    <a:pt x="79" y="33"/>
                  </a:ln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37"/>
          <p:cNvGrpSpPr>
            <a:grpSpLocks noChangeAspect="1"/>
          </p:cNvGrpSpPr>
          <p:nvPr/>
        </p:nvGrpSpPr>
        <p:grpSpPr bwMode="auto">
          <a:xfrm flipH="1">
            <a:off x="4439924" y="859232"/>
            <a:ext cx="3290887" cy="2184400"/>
            <a:chOff x="2919" y="751"/>
            <a:chExt cx="2073" cy="1376"/>
          </a:xfrm>
        </p:grpSpPr>
        <p:sp>
          <p:nvSpPr>
            <p:cNvPr id="42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919" y="751"/>
              <a:ext cx="2073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421" y="1683"/>
              <a:ext cx="46" cy="60"/>
            </a:xfrm>
            <a:prstGeom prst="rect">
              <a:avLst/>
            </a:pr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205" y="1299"/>
              <a:ext cx="301" cy="386"/>
            </a:xfrm>
            <a:custGeom>
              <a:avLst/>
              <a:gdLst>
                <a:gd name="T0" fmla="*/ 0 w 203"/>
                <a:gd name="T1" fmla="*/ 29 h 260"/>
                <a:gd name="T2" fmla="*/ 29 w 203"/>
                <a:gd name="T3" fmla="*/ 0 h 260"/>
                <a:gd name="T4" fmla="*/ 174 w 203"/>
                <a:gd name="T5" fmla="*/ 0 h 260"/>
                <a:gd name="T6" fmla="*/ 203 w 203"/>
                <a:gd name="T7" fmla="*/ 29 h 260"/>
                <a:gd name="T8" fmla="*/ 203 w 203"/>
                <a:gd name="T9" fmla="*/ 231 h 260"/>
                <a:gd name="T10" fmla="*/ 174 w 203"/>
                <a:gd name="T11" fmla="*/ 260 h 260"/>
                <a:gd name="T12" fmla="*/ 29 w 203"/>
                <a:gd name="T13" fmla="*/ 260 h 260"/>
                <a:gd name="T14" fmla="*/ 0 w 203"/>
                <a:gd name="T15" fmla="*/ 231 h 260"/>
                <a:gd name="T16" fmla="*/ 0 w 203"/>
                <a:gd name="T17" fmla="*/ 2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60">
                  <a:moveTo>
                    <a:pt x="0" y="29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90" y="0"/>
                    <a:pt x="203" y="13"/>
                    <a:pt x="203" y="29"/>
                  </a:cubicBezTo>
                  <a:cubicBezTo>
                    <a:pt x="203" y="231"/>
                    <a:pt x="203" y="231"/>
                    <a:pt x="203" y="231"/>
                  </a:cubicBezTo>
                  <a:cubicBezTo>
                    <a:pt x="203" y="247"/>
                    <a:pt x="190" y="260"/>
                    <a:pt x="174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13" y="260"/>
                    <a:pt x="0" y="247"/>
                    <a:pt x="0" y="23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278" y="1615"/>
              <a:ext cx="89" cy="50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278" y="1615"/>
              <a:ext cx="89" cy="68"/>
            </a:xfrm>
            <a:custGeom>
              <a:avLst/>
              <a:gdLst>
                <a:gd name="T0" fmla="*/ 89 w 89"/>
                <a:gd name="T1" fmla="*/ 68 h 68"/>
                <a:gd name="T2" fmla="*/ 0 w 89"/>
                <a:gd name="T3" fmla="*/ 0 h 68"/>
                <a:gd name="T4" fmla="*/ 89 w 89"/>
                <a:gd name="T5" fmla="*/ 0 h 68"/>
                <a:gd name="T6" fmla="*/ 89 w 89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68">
                  <a:moveTo>
                    <a:pt x="89" y="6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245" y="1888"/>
              <a:ext cx="72" cy="137"/>
            </a:xfrm>
            <a:custGeom>
              <a:avLst/>
              <a:gdLst>
                <a:gd name="T0" fmla="*/ 72 w 72"/>
                <a:gd name="T1" fmla="*/ 137 h 137"/>
                <a:gd name="T2" fmla="*/ 0 w 72"/>
                <a:gd name="T3" fmla="*/ 137 h 137"/>
                <a:gd name="T4" fmla="*/ 9 w 72"/>
                <a:gd name="T5" fmla="*/ 0 h 137"/>
                <a:gd name="T6" fmla="*/ 63 w 72"/>
                <a:gd name="T7" fmla="*/ 0 h 137"/>
                <a:gd name="T8" fmla="*/ 72 w 7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7">
                  <a:moveTo>
                    <a:pt x="72" y="137"/>
                  </a:moveTo>
                  <a:lnTo>
                    <a:pt x="0" y="137"/>
                  </a:lnTo>
                  <a:lnTo>
                    <a:pt x="9" y="0"/>
                  </a:lnTo>
                  <a:lnTo>
                    <a:pt x="63" y="0"/>
                  </a:lnTo>
                  <a:lnTo>
                    <a:pt x="72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4261" y="1830"/>
              <a:ext cx="39" cy="58"/>
            </a:xfrm>
            <a:custGeom>
              <a:avLst/>
              <a:gdLst>
                <a:gd name="T0" fmla="*/ 39 w 39"/>
                <a:gd name="T1" fmla="*/ 58 h 58"/>
                <a:gd name="T2" fmla="*/ 0 w 39"/>
                <a:gd name="T3" fmla="*/ 58 h 58"/>
                <a:gd name="T4" fmla="*/ 4 w 39"/>
                <a:gd name="T5" fmla="*/ 0 h 58"/>
                <a:gd name="T6" fmla="*/ 36 w 39"/>
                <a:gd name="T7" fmla="*/ 0 h 58"/>
                <a:gd name="T8" fmla="*/ 39 w 3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58"/>
                  </a:moveTo>
                  <a:lnTo>
                    <a:pt x="0" y="5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4050" y="2045"/>
              <a:ext cx="82" cy="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4424" y="2044"/>
              <a:ext cx="82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4090" y="1980"/>
              <a:ext cx="374" cy="60"/>
            </a:xfrm>
            <a:custGeom>
              <a:avLst/>
              <a:gdLst>
                <a:gd name="T0" fmla="*/ 252 w 252"/>
                <a:gd name="T1" fmla="*/ 40 h 40"/>
                <a:gd name="T2" fmla="*/ 220 w 252"/>
                <a:gd name="T3" fmla="*/ 19 h 40"/>
                <a:gd name="T4" fmla="*/ 126 w 252"/>
                <a:gd name="T5" fmla="*/ 0 h 40"/>
                <a:gd name="T6" fmla="*/ 33 w 252"/>
                <a:gd name="T7" fmla="*/ 19 h 40"/>
                <a:gd name="T8" fmla="*/ 0 w 252"/>
                <a:gd name="T9" fmla="*/ 40 h 40"/>
                <a:gd name="T10" fmla="*/ 252 w 25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40">
                  <a:moveTo>
                    <a:pt x="252" y="40"/>
                  </a:moveTo>
                  <a:cubicBezTo>
                    <a:pt x="247" y="27"/>
                    <a:pt x="236" y="22"/>
                    <a:pt x="220" y="1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9" y="22"/>
                    <a:pt x="6" y="27"/>
                    <a:pt x="0" y="40"/>
                  </a:cubicBezTo>
                  <a:lnTo>
                    <a:pt x="25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090" y="2040"/>
              <a:ext cx="42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424" y="2040"/>
              <a:ext cx="40" cy="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4251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4292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259" y="1988"/>
              <a:ext cx="42" cy="1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4162" y="1803"/>
              <a:ext cx="238" cy="33"/>
            </a:xfrm>
            <a:custGeom>
              <a:avLst/>
              <a:gdLst>
                <a:gd name="T0" fmla="*/ 161 w 161"/>
                <a:gd name="T1" fmla="*/ 11 h 22"/>
                <a:gd name="T2" fmla="*/ 150 w 161"/>
                <a:gd name="T3" fmla="*/ 22 h 22"/>
                <a:gd name="T4" fmla="*/ 10 w 161"/>
                <a:gd name="T5" fmla="*/ 22 h 22"/>
                <a:gd name="T6" fmla="*/ 0 w 161"/>
                <a:gd name="T7" fmla="*/ 11 h 22"/>
                <a:gd name="T8" fmla="*/ 0 w 161"/>
                <a:gd name="T9" fmla="*/ 11 h 22"/>
                <a:gd name="T10" fmla="*/ 10 w 161"/>
                <a:gd name="T11" fmla="*/ 0 h 22"/>
                <a:gd name="T12" fmla="*/ 150 w 161"/>
                <a:gd name="T13" fmla="*/ 0 h 22"/>
                <a:gd name="T14" fmla="*/ 161 w 161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2">
                  <a:moveTo>
                    <a:pt x="161" y="11"/>
                  </a:moveTo>
                  <a:cubicBezTo>
                    <a:pt x="161" y="17"/>
                    <a:pt x="156" y="22"/>
                    <a:pt x="15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6" y="0"/>
                    <a:pt x="161" y="5"/>
                    <a:pt x="161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4053" y="1787"/>
              <a:ext cx="456" cy="33"/>
            </a:xfrm>
            <a:custGeom>
              <a:avLst/>
              <a:gdLst>
                <a:gd name="T0" fmla="*/ 0 w 307"/>
                <a:gd name="T1" fmla="*/ 0 h 22"/>
                <a:gd name="T2" fmla="*/ 0 w 307"/>
                <a:gd name="T3" fmla="*/ 0 h 22"/>
                <a:gd name="T4" fmla="*/ 22 w 307"/>
                <a:gd name="T5" fmla="*/ 22 h 22"/>
                <a:gd name="T6" fmla="*/ 285 w 307"/>
                <a:gd name="T7" fmla="*/ 22 h 22"/>
                <a:gd name="T8" fmla="*/ 307 w 307"/>
                <a:gd name="T9" fmla="*/ 0 h 22"/>
                <a:gd name="T10" fmla="*/ 307 w 307"/>
                <a:gd name="T11" fmla="*/ 0 h 22"/>
                <a:gd name="T12" fmla="*/ 0 w 307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2"/>
                    <a:pt x="22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97" y="22"/>
                    <a:pt x="307" y="12"/>
                    <a:pt x="307" y="0"/>
                  </a:cubicBezTo>
                  <a:cubicBezTo>
                    <a:pt x="307" y="0"/>
                    <a:pt x="307" y="0"/>
                    <a:pt x="3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4053" y="1743"/>
              <a:ext cx="453" cy="44"/>
            </a:xfrm>
            <a:custGeom>
              <a:avLst/>
              <a:gdLst>
                <a:gd name="T0" fmla="*/ 305 w 305"/>
                <a:gd name="T1" fmla="*/ 15 h 30"/>
                <a:gd name="T2" fmla="*/ 290 w 305"/>
                <a:gd name="T3" fmla="*/ 0 h 30"/>
                <a:gd name="T4" fmla="*/ 14 w 305"/>
                <a:gd name="T5" fmla="*/ 0 h 30"/>
                <a:gd name="T6" fmla="*/ 0 w 305"/>
                <a:gd name="T7" fmla="*/ 15 h 30"/>
                <a:gd name="T8" fmla="*/ 0 w 305"/>
                <a:gd name="T9" fmla="*/ 15 h 30"/>
                <a:gd name="T10" fmla="*/ 14 w 305"/>
                <a:gd name="T11" fmla="*/ 30 h 30"/>
                <a:gd name="T12" fmla="*/ 290 w 305"/>
                <a:gd name="T13" fmla="*/ 30 h 30"/>
                <a:gd name="T14" fmla="*/ 305 w 30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30">
                  <a:moveTo>
                    <a:pt x="305" y="15"/>
                  </a:moveTo>
                  <a:cubicBezTo>
                    <a:pt x="305" y="7"/>
                    <a:pt x="298" y="0"/>
                    <a:pt x="2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90" y="30"/>
                    <a:pt x="290" y="30"/>
                    <a:pt x="290" y="30"/>
                  </a:cubicBezTo>
                  <a:cubicBezTo>
                    <a:pt x="298" y="30"/>
                    <a:pt x="305" y="23"/>
                    <a:pt x="30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776" y="1493"/>
              <a:ext cx="409" cy="69"/>
            </a:xfrm>
            <a:custGeom>
              <a:avLst/>
              <a:gdLst>
                <a:gd name="T0" fmla="*/ 91 w 276"/>
                <a:gd name="T1" fmla="*/ 0 h 46"/>
                <a:gd name="T2" fmla="*/ 0 w 276"/>
                <a:gd name="T3" fmla="*/ 46 h 46"/>
                <a:gd name="T4" fmla="*/ 91 w 276"/>
                <a:gd name="T5" fmla="*/ 46 h 46"/>
                <a:gd name="T6" fmla="*/ 276 w 276"/>
                <a:gd name="T7" fmla="*/ 46 h 46"/>
                <a:gd name="T8" fmla="*/ 276 w 276"/>
                <a:gd name="T9" fmla="*/ 0 h 46"/>
                <a:gd name="T10" fmla="*/ 91 w 27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6" y="46"/>
                    <a:pt x="276" y="46"/>
                    <a:pt x="276" y="46"/>
                  </a:cubicBezTo>
                  <a:cubicBezTo>
                    <a:pt x="276" y="0"/>
                    <a:pt x="276" y="0"/>
                    <a:pt x="276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4021" y="1423"/>
              <a:ext cx="135" cy="70"/>
            </a:xfrm>
            <a:custGeom>
              <a:avLst/>
              <a:gdLst>
                <a:gd name="T0" fmla="*/ 0 w 135"/>
                <a:gd name="T1" fmla="*/ 70 h 70"/>
                <a:gd name="T2" fmla="*/ 135 w 135"/>
                <a:gd name="T3" fmla="*/ 70 h 70"/>
                <a:gd name="T4" fmla="*/ 135 w 135"/>
                <a:gd name="T5" fmla="*/ 0 h 70"/>
                <a:gd name="T6" fmla="*/ 64 w 135"/>
                <a:gd name="T7" fmla="*/ 0 h 70"/>
                <a:gd name="T8" fmla="*/ 40 w 135"/>
                <a:gd name="T9" fmla="*/ 30 h 70"/>
                <a:gd name="T10" fmla="*/ 38 w 135"/>
                <a:gd name="T11" fmla="*/ 0 h 70"/>
                <a:gd name="T12" fmla="*/ 0 w 135"/>
                <a:gd name="T13" fmla="*/ 0 h 70"/>
                <a:gd name="T14" fmla="*/ 0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0" y="70"/>
                  </a:moveTo>
                  <a:lnTo>
                    <a:pt x="135" y="70"/>
                  </a:lnTo>
                  <a:lnTo>
                    <a:pt x="135" y="0"/>
                  </a:lnTo>
                  <a:lnTo>
                    <a:pt x="64" y="0"/>
                  </a:lnTo>
                  <a:lnTo>
                    <a:pt x="40" y="3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4176" y="1067"/>
              <a:ext cx="193" cy="1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4171" y="1150"/>
              <a:ext cx="189" cy="222"/>
            </a:xfrm>
            <a:custGeom>
              <a:avLst/>
              <a:gdLst>
                <a:gd name="T0" fmla="*/ 189 w 189"/>
                <a:gd name="T1" fmla="*/ 222 h 222"/>
                <a:gd name="T2" fmla="*/ 0 w 189"/>
                <a:gd name="T3" fmla="*/ 222 h 222"/>
                <a:gd name="T4" fmla="*/ 5 w 189"/>
                <a:gd name="T5" fmla="*/ 0 h 222"/>
                <a:gd name="T6" fmla="*/ 189 w 189"/>
                <a:gd name="T7" fmla="*/ 0 h 222"/>
                <a:gd name="T8" fmla="*/ 189 w 189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22">
                  <a:moveTo>
                    <a:pt x="189" y="222"/>
                  </a:moveTo>
                  <a:lnTo>
                    <a:pt x="0" y="222"/>
                  </a:lnTo>
                  <a:lnTo>
                    <a:pt x="5" y="0"/>
                  </a:lnTo>
                  <a:lnTo>
                    <a:pt x="189" y="0"/>
                  </a:lnTo>
                  <a:lnTo>
                    <a:pt x="189" y="222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4182" y="1039"/>
              <a:ext cx="122" cy="157"/>
            </a:xfrm>
            <a:custGeom>
              <a:avLst/>
              <a:gdLst>
                <a:gd name="T0" fmla="*/ 0 w 122"/>
                <a:gd name="T1" fmla="*/ 157 h 157"/>
                <a:gd name="T2" fmla="*/ 27 w 122"/>
                <a:gd name="T3" fmla="*/ 77 h 157"/>
                <a:gd name="T4" fmla="*/ 27 w 122"/>
                <a:gd name="T5" fmla="*/ 0 h 157"/>
                <a:gd name="T6" fmla="*/ 122 w 122"/>
                <a:gd name="T7" fmla="*/ 0 h 157"/>
                <a:gd name="T8" fmla="*/ 122 w 122"/>
                <a:gd name="T9" fmla="*/ 157 h 157"/>
                <a:gd name="T10" fmla="*/ 0 w 122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57">
                  <a:moveTo>
                    <a:pt x="0" y="157"/>
                  </a:moveTo>
                  <a:lnTo>
                    <a:pt x="27" y="77"/>
                  </a:lnTo>
                  <a:lnTo>
                    <a:pt x="27" y="0"/>
                  </a:lnTo>
                  <a:lnTo>
                    <a:pt x="122" y="0"/>
                  </a:lnTo>
                  <a:lnTo>
                    <a:pt x="122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4209" y="1039"/>
              <a:ext cx="95" cy="83"/>
            </a:xfrm>
            <a:custGeom>
              <a:avLst/>
              <a:gdLst>
                <a:gd name="T0" fmla="*/ 0 w 64"/>
                <a:gd name="T1" fmla="*/ 52 h 56"/>
                <a:gd name="T2" fmla="*/ 32 w 64"/>
                <a:gd name="T3" fmla="*/ 56 h 56"/>
                <a:gd name="T4" fmla="*/ 64 w 64"/>
                <a:gd name="T5" fmla="*/ 52 h 56"/>
                <a:gd name="T6" fmla="*/ 64 w 64"/>
                <a:gd name="T7" fmla="*/ 0 h 56"/>
                <a:gd name="T8" fmla="*/ 0 w 64"/>
                <a:gd name="T9" fmla="*/ 0 h 56"/>
                <a:gd name="T10" fmla="*/ 0 w 64"/>
                <a:gd name="T11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6">
                  <a:moveTo>
                    <a:pt x="0" y="52"/>
                  </a:moveTo>
                  <a:cubicBezTo>
                    <a:pt x="10" y="54"/>
                    <a:pt x="21" y="56"/>
                    <a:pt x="32" y="56"/>
                  </a:cubicBezTo>
                  <a:cubicBezTo>
                    <a:pt x="43" y="56"/>
                    <a:pt x="54" y="54"/>
                    <a:pt x="64" y="5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4145" y="892"/>
              <a:ext cx="224" cy="211"/>
            </a:xfrm>
            <a:custGeom>
              <a:avLst/>
              <a:gdLst>
                <a:gd name="T0" fmla="*/ 0 w 151"/>
                <a:gd name="T1" fmla="*/ 0 h 142"/>
                <a:gd name="T2" fmla="*/ 0 w 151"/>
                <a:gd name="T3" fmla="*/ 118 h 142"/>
                <a:gd name="T4" fmla="*/ 0 w 151"/>
                <a:gd name="T5" fmla="*/ 118 h 142"/>
                <a:gd name="T6" fmla="*/ 75 w 151"/>
                <a:gd name="T7" fmla="*/ 142 h 142"/>
                <a:gd name="T8" fmla="*/ 151 w 151"/>
                <a:gd name="T9" fmla="*/ 118 h 142"/>
                <a:gd name="T10" fmla="*/ 151 w 151"/>
                <a:gd name="T11" fmla="*/ 0 h 142"/>
                <a:gd name="T12" fmla="*/ 0 w 151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42">
                  <a:moveTo>
                    <a:pt x="0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1" y="133"/>
                    <a:pt x="47" y="142"/>
                    <a:pt x="75" y="142"/>
                  </a:cubicBezTo>
                  <a:cubicBezTo>
                    <a:pt x="103" y="142"/>
                    <a:pt x="130" y="133"/>
                    <a:pt x="151" y="118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3855" y="2029"/>
              <a:ext cx="179" cy="92"/>
            </a:xfrm>
            <a:custGeom>
              <a:avLst/>
              <a:gdLst>
                <a:gd name="T0" fmla="*/ 68 w 121"/>
                <a:gd name="T1" fmla="*/ 0 h 62"/>
                <a:gd name="T2" fmla="*/ 0 w 121"/>
                <a:gd name="T3" fmla="*/ 62 h 62"/>
                <a:gd name="T4" fmla="*/ 68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8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8" y="0"/>
                  </a:moveTo>
                  <a:cubicBezTo>
                    <a:pt x="32" y="0"/>
                    <a:pt x="3" y="27"/>
                    <a:pt x="0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3871" y="2029"/>
              <a:ext cx="162" cy="46"/>
            </a:xfrm>
            <a:custGeom>
              <a:avLst/>
              <a:gdLst>
                <a:gd name="T0" fmla="*/ 57 w 109"/>
                <a:gd name="T1" fmla="*/ 0 h 31"/>
                <a:gd name="T2" fmla="*/ 0 w 109"/>
                <a:gd name="T3" fmla="*/ 31 h 31"/>
                <a:gd name="T4" fmla="*/ 74 w 109"/>
                <a:gd name="T5" fmla="*/ 31 h 31"/>
                <a:gd name="T6" fmla="*/ 109 w 109"/>
                <a:gd name="T7" fmla="*/ 0 h 31"/>
                <a:gd name="T8" fmla="*/ 57 w 10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1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2" y="31"/>
                    <a:pt x="107" y="17"/>
                    <a:pt x="109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3886" y="1726"/>
              <a:ext cx="148" cy="303"/>
            </a:xfrm>
            <a:custGeom>
              <a:avLst/>
              <a:gdLst>
                <a:gd name="T0" fmla="*/ 148 w 148"/>
                <a:gd name="T1" fmla="*/ 303 h 303"/>
                <a:gd name="T2" fmla="*/ 0 w 148"/>
                <a:gd name="T3" fmla="*/ 303 h 303"/>
                <a:gd name="T4" fmla="*/ 59 w 148"/>
                <a:gd name="T5" fmla="*/ 0 h 303"/>
                <a:gd name="T6" fmla="*/ 148 w 148"/>
                <a:gd name="T7" fmla="*/ 27 h 303"/>
                <a:gd name="T8" fmla="*/ 148 w 14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3">
                  <a:moveTo>
                    <a:pt x="148" y="303"/>
                  </a:moveTo>
                  <a:lnTo>
                    <a:pt x="0" y="303"/>
                  </a:lnTo>
                  <a:lnTo>
                    <a:pt x="59" y="0"/>
                  </a:lnTo>
                  <a:lnTo>
                    <a:pt x="148" y="27"/>
                  </a:lnTo>
                  <a:lnTo>
                    <a:pt x="148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944" y="1625"/>
              <a:ext cx="304" cy="361"/>
            </a:xfrm>
            <a:custGeom>
              <a:avLst/>
              <a:gdLst>
                <a:gd name="T0" fmla="*/ 60 w 205"/>
                <a:gd name="T1" fmla="*/ 243 h 243"/>
                <a:gd name="T2" fmla="*/ 0 w 205"/>
                <a:gd name="T3" fmla="*/ 243 h 243"/>
                <a:gd name="T4" fmla="*/ 0 w 205"/>
                <a:gd name="T5" fmla="*/ 81 h 243"/>
                <a:gd name="T6" fmla="*/ 81 w 205"/>
                <a:gd name="T7" fmla="*/ 0 h 243"/>
                <a:gd name="T8" fmla="*/ 205 w 205"/>
                <a:gd name="T9" fmla="*/ 0 h 243"/>
                <a:gd name="T10" fmla="*/ 205 w 205"/>
                <a:gd name="T11" fmla="*/ 83 h 243"/>
                <a:gd name="T12" fmla="*/ 81 w 205"/>
                <a:gd name="T13" fmla="*/ 83 h 243"/>
                <a:gd name="T14" fmla="*/ 60 w 205"/>
                <a:gd name="T15" fmla="*/ 104 h 243"/>
                <a:gd name="T16" fmla="*/ 60 w 205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43">
                  <a:moveTo>
                    <a:pt x="60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70" y="83"/>
                    <a:pt x="60" y="92"/>
                    <a:pt x="60" y="104"/>
                  </a:cubicBezTo>
                  <a:lnTo>
                    <a:pt x="60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171" y="1625"/>
              <a:ext cx="200" cy="124"/>
            </a:xfrm>
            <a:custGeom>
              <a:avLst/>
              <a:gdLst>
                <a:gd name="T0" fmla="*/ 52 w 135"/>
                <a:gd name="T1" fmla="*/ 83 h 83"/>
                <a:gd name="T2" fmla="*/ 135 w 135"/>
                <a:gd name="T3" fmla="*/ 0 h 83"/>
                <a:gd name="T4" fmla="*/ 0 w 135"/>
                <a:gd name="T5" fmla="*/ 0 h 83"/>
                <a:gd name="T6" fmla="*/ 52 w 135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3">
                  <a:moveTo>
                    <a:pt x="52" y="83"/>
                  </a:moveTo>
                  <a:cubicBezTo>
                    <a:pt x="98" y="83"/>
                    <a:pt x="135" y="46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2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3665" y="2029"/>
              <a:ext cx="179" cy="92"/>
            </a:xfrm>
            <a:custGeom>
              <a:avLst/>
              <a:gdLst>
                <a:gd name="T0" fmla="*/ 69 w 121"/>
                <a:gd name="T1" fmla="*/ 0 h 62"/>
                <a:gd name="T2" fmla="*/ 0 w 121"/>
                <a:gd name="T3" fmla="*/ 62 h 62"/>
                <a:gd name="T4" fmla="*/ 69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9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9" y="0"/>
                  </a:moveTo>
                  <a:cubicBezTo>
                    <a:pt x="33" y="0"/>
                    <a:pt x="3" y="27"/>
                    <a:pt x="0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3681" y="2029"/>
              <a:ext cx="163" cy="46"/>
            </a:xfrm>
            <a:custGeom>
              <a:avLst/>
              <a:gdLst>
                <a:gd name="T0" fmla="*/ 58 w 110"/>
                <a:gd name="T1" fmla="*/ 0 h 31"/>
                <a:gd name="T2" fmla="*/ 0 w 110"/>
                <a:gd name="T3" fmla="*/ 31 h 31"/>
                <a:gd name="T4" fmla="*/ 74 w 110"/>
                <a:gd name="T5" fmla="*/ 31 h 31"/>
                <a:gd name="T6" fmla="*/ 110 w 110"/>
                <a:gd name="T7" fmla="*/ 0 h 31"/>
                <a:gd name="T8" fmla="*/ 58 w 11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31">
                  <a:moveTo>
                    <a:pt x="58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3" y="31"/>
                    <a:pt x="107" y="17"/>
                    <a:pt x="110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3697" y="1726"/>
              <a:ext cx="147" cy="303"/>
            </a:xfrm>
            <a:custGeom>
              <a:avLst/>
              <a:gdLst>
                <a:gd name="T0" fmla="*/ 147 w 147"/>
                <a:gd name="T1" fmla="*/ 303 h 303"/>
                <a:gd name="T2" fmla="*/ 0 w 147"/>
                <a:gd name="T3" fmla="*/ 303 h 303"/>
                <a:gd name="T4" fmla="*/ 58 w 147"/>
                <a:gd name="T5" fmla="*/ 0 h 303"/>
                <a:gd name="T6" fmla="*/ 147 w 147"/>
                <a:gd name="T7" fmla="*/ 27 h 303"/>
                <a:gd name="T8" fmla="*/ 147 w 147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3">
                  <a:moveTo>
                    <a:pt x="147" y="303"/>
                  </a:moveTo>
                  <a:lnTo>
                    <a:pt x="0" y="303"/>
                  </a:lnTo>
                  <a:lnTo>
                    <a:pt x="58" y="0"/>
                  </a:lnTo>
                  <a:lnTo>
                    <a:pt x="147" y="27"/>
                  </a:lnTo>
                  <a:lnTo>
                    <a:pt x="147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3754" y="1625"/>
              <a:ext cx="305" cy="361"/>
            </a:xfrm>
            <a:custGeom>
              <a:avLst/>
              <a:gdLst>
                <a:gd name="T0" fmla="*/ 61 w 206"/>
                <a:gd name="T1" fmla="*/ 243 h 243"/>
                <a:gd name="T2" fmla="*/ 0 w 206"/>
                <a:gd name="T3" fmla="*/ 243 h 243"/>
                <a:gd name="T4" fmla="*/ 0 w 206"/>
                <a:gd name="T5" fmla="*/ 81 h 243"/>
                <a:gd name="T6" fmla="*/ 82 w 206"/>
                <a:gd name="T7" fmla="*/ 0 h 243"/>
                <a:gd name="T8" fmla="*/ 206 w 206"/>
                <a:gd name="T9" fmla="*/ 0 h 243"/>
                <a:gd name="T10" fmla="*/ 206 w 206"/>
                <a:gd name="T11" fmla="*/ 83 h 243"/>
                <a:gd name="T12" fmla="*/ 82 w 206"/>
                <a:gd name="T13" fmla="*/ 83 h 243"/>
                <a:gd name="T14" fmla="*/ 61 w 206"/>
                <a:gd name="T15" fmla="*/ 104 h 243"/>
                <a:gd name="T16" fmla="*/ 61 w 206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43">
                  <a:moveTo>
                    <a:pt x="61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0" y="83"/>
                    <a:pt x="61" y="92"/>
                    <a:pt x="61" y="104"/>
                  </a:cubicBezTo>
                  <a:lnTo>
                    <a:pt x="61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3981" y="1625"/>
              <a:ext cx="201" cy="124"/>
            </a:xfrm>
            <a:custGeom>
              <a:avLst/>
              <a:gdLst>
                <a:gd name="T0" fmla="*/ 53 w 136"/>
                <a:gd name="T1" fmla="*/ 83 h 83"/>
                <a:gd name="T2" fmla="*/ 136 w 136"/>
                <a:gd name="T3" fmla="*/ 0 h 83"/>
                <a:gd name="T4" fmla="*/ 0 w 136"/>
                <a:gd name="T5" fmla="*/ 0 h 83"/>
                <a:gd name="T6" fmla="*/ 53 w 136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83">
                  <a:moveTo>
                    <a:pt x="53" y="83"/>
                  </a:moveTo>
                  <a:cubicBezTo>
                    <a:pt x="99" y="83"/>
                    <a:pt x="136" y="46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3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4074" y="1590"/>
              <a:ext cx="297" cy="5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48" y="1615"/>
              <a:ext cx="223" cy="177"/>
            </a:xfrm>
            <a:custGeom>
              <a:avLst/>
              <a:gdLst>
                <a:gd name="T0" fmla="*/ 0 w 150"/>
                <a:gd name="T1" fmla="*/ 0 h 119"/>
                <a:gd name="T2" fmla="*/ 150 w 150"/>
                <a:gd name="T3" fmla="*/ 119 h 119"/>
                <a:gd name="T4" fmla="*/ 150 w 150"/>
                <a:gd name="T5" fmla="*/ 0 h 119"/>
                <a:gd name="T6" fmla="*/ 0 w 15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19">
                  <a:moveTo>
                    <a:pt x="0" y="0"/>
                  </a:moveTo>
                  <a:cubicBezTo>
                    <a:pt x="0" y="55"/>
                    <a:pt x="70" y="119"/>
                    <a:pt x="150" y="119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074" y="1150"/>
              <a:ext cx="408" cy="435"/>
            </a:xfrm>
            <a:custGeom>
              <a:avLst/>
              <a:gdLst>
                <a:gd name="T0" fmla="*/ 201 w 275"/>
                <a:gd name="T1" fmla="*/ 0 h 293"/>
                <a:gd name="T2" fmla="*/ 159 w 275"/>
                <a:gd name="T3" fmla="*/ 0 h 293"/>
                <a:gd name="T4" fmla="*/ 66 w 275"/>
                <a:gd name="T5" fmla="*/ 112 h 293"/>
                <a:gd name="T6" fmla="*/ 69 w 275"/>
                <a:gd name="T7" fmla="*/ 0 h 293"/>
                <a:gd name="T8" fmla="*/ 69 w 275"/>
                <a:gd name="T9" fmla="*/ 0 h 293"/>
                <a:gd name="T10" fmla="*/ 0 w 275"/>
                <a:gd name="T11" fmla="*/ 133 h 293"/>
                <a:gd name="T12" fmla="*/ 0 w 275"/>
                <a:gd name="T13" fmla="*/ 293 h 293"/>
                <a:gd name="T14" fmla="*/ 200 w 275"/>
                <a:gd name="T15" fmla="*/ 293 h 293"/>
                <a:gd name="T16" fmla="*/ 201 w 275"/>
                <a:gd name="T17" fmla="*/ 137 h 293"/>
                <a:gd name="T18" fmla="*/ 211 w 275"/>
                <a:gd name="T19" fmla="*/ 137 h 293"/>
                <a:gd name="T20" fmla="*/ 211 w 275"/>
                <a:gd name="T21" fmla="*/ 223 h 293"/>
                <a:gd name="T22" fmla="*/ 275 w 275"/>
                <a:gd name="T23" fmla="*/ 223 h 293"/>
                <a:gd name="T24" fmla="*/ 275 w 275"/>
                <a:gd name="T25" fmla="*/ 75 h 293"/>
                <a:gd name="T26" fmla="*/ 201 w 275"/>
                <a:gd name="T2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93">
                  <a:moveTo>
                    <a:pt x="201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6"/>
                    <a:pt x="0" y="133"/>
                  </a:cubicBezTo>
                  <a:cubicBezTo>
                    <a:pt x="0" y="249"/>
                    <a:pt x="0" y="293"/>
                    <a:pt x="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211" y="137"/>
                    <a:pt x="211" y="137"/>
                    <a:pt x="211" y="137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75"/>
                    <a:pt x="275" y="75"/>
                    <a:pt x="275" y="75"/>
                  </a:cubicBezTo>
                  <a:cubicBezTo>
                    <a:pt x="275" y="34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387" y="1423"/>
              <a:ext cx="135" cy="70"/>
            </a:xfrm>
            <a:custGeom>
              <a:avLst/>
              <a:gdLst>
                <a:gd name="T0" fmla="*/ 135 w 135"/>
                <a:gd name="T1" fmla="*/ 70 h 70"/>
                <a:gd name="T2" fmla="*/ 0 w 135"/>
                <a:gd name="T3" fmla="*/ 70 h 70"/>
                <a:gd name="T4" fmla="*/ 0 w 135"/>
                <a:gd name="T5" fmla="*/ 0 h 70"/>
                <a:gd name="T6" fmla="*/ 71 w 135"/>
                <a:gd name="T7" fmla="*/ 0 h 70"/>
                <a:gd name="T8" fmla="*/ 95 w 135"/>
                <a:gd name="T9" fmla="*/ 30 h 70"/>
                <a:gd name="T10" fmla="*/ 95 w 135"/>
                <a:gd name="T11" fmla="*/ 0 h 70"/>
                <a:gd name="T12" fmla="*/ 135 w 135"/>
                <a:gd name="T13" fmla="*/ 0 h 70"/>
                <a:gd name="T14" fmla="*/ 135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135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1" y="0"/>
                  </a:lnTo>
                  <a:lnTo>
                    <a:pt x="95" y="30"/>
                  </a:lnTo>
                  <a:lnTo>
                    <a:pt x="95" y="0"/>
                  </a:lnTo>
                  <a:lnTo>
                    <a:pt x="135" y="0"/>
                  </a:lnTo>
                  <a:lnTo>
                    <a:pt x="135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72" y="1116"/>
              <a:ext cx="215" cy="201"/>
            </a:xfrm>
            <a:custGeom>
              <a:avLst/>
              <a:gdLst>
                <a:gd name="T0" fmla="*/ 108 w 215"/>
                <a:gd name="T1" fmla="*/ 80 h 201"/>
                <a:gd name="T2" fmla="*/ 133 w 215"/>
                <a:gd name="T3" fmla="*/ 110 h 201"/>
                <a:gd name="T4" fmla="*/ 0 w 215"/>
                <a:gd name="T5" fmla="*/ 201 h 201"/>
                <a:gd name="T6" fmla="*/ 132 w 215"/>
                <a:gd name="T7" fmla="*/ 0 h 201"/>
                <a:gd name="T8" fmla="*/ 215 w 215"/>
                <a:gd name="T9" fmla="*/ 54 h 201"/>
                <a:gd name="T10" fmla="*/ 159 w 215"/>
                <a:gd name="T11" fmla="*/ 92 h 201"/>
                <a:gd name="T12" fmla="*/ 108 w 215"/>
                <a:gd name="T13" fmla="*/ 8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201">
                  <a:moveTo>
                    <a:pt x="108" y="80"/>
                  </a:moveTo>
                  <a:lnTo>
                    <a:pt x="133" y="110"/>
                  </a:lnTo>
                  <a:lnTo>
                    <a:pt x="0" y="201"/>
                  </a:lnTo>
                  <a:lnTo>
                    <a:pt x="132" y="0"/>
                  </a:lnTo>
                  <a:lnTo>
                    <a:pt x="215" y="54"/>
                  </a:lnTo>
                  <a:lnTo>
                    <a:pt x="159" y="92"/>
                  </a:lnTo>
                  <a:lnTo>
                    <a:pt x="108" y="8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4145" y="965"/>
              <a:ext cx="112" cy="138"/>
            </a:xfrm>
            <a:prstGeom prst="rect">
              <a:avLst/>
            </a:pr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145" y="785"/>
              <a:ext cx="224" cy="232"/>
            </a:xfrm>
            <a:custGeom>
              <a:avLst/>
              <a:gdLst>
                <a:gd name="T0" fmla="*/ 151 w 151"/>
                <a:gd name="T1" fmla="*/ 156 h 156"/>
                <a:gd name="T2" fmla="*/ 151 w 151"/>
                <a:gd name="T3" fmla="*/ 76 h 156"/>
                <a:gd name="T4" fmla="*/ 75 w 151"/>
                <a:gd name="T5" fmla="*/ 0 h 156"/>
                <a:gd name="T6" fmla="*/ 0 w 151"/>
                <a:gd name="T7" fmla="*/ 76 h 156"/>
                <a:gd name="T8" fmla="*/ 0 w 151"/>
                <a:gd name="T9" fmla="*/ 156 h 156"/>
                <a:gd name="T10" fmla="*/ 151 w 151"/>
                <a:gd name="T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56">
                  <a:moveTo>
                    <a:pt x="151" y="156"/>
                  </a:move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56"/>
                    <a:pt x="0" y="156"/>
                    <a:pt x="0" y="156"/>
                  </a:cubicBezTo>
                  <a:lnTo>
                    <a:pt x="151" y="156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94" y="751"/>
              <a:ext cx="230" cy="243"/>
            </a:xfrm>
            <a:custGeom>
              <a:avLst/>
              <a:gdLst>
                <a:gd name="T0" fmla="*/ 0 w 155"/>
                <a:gd name="T1" fmla="*/ 10 h 164"/>
                <a:gd name="T2" fmla="*/ 45 w 155"/>
                <a:gd name="T3" fmla="*/ 0 h 164"/>
                <a:gd name="T4" fmla="*/ 155 w 155"/>
                <a:gd name="T5" fmla="*/ 110 h 164"/>
                <a:gd name="T6" fmla="*/ 155 w 155"/>
                <a:gd name="T7" fmla="*/ 164 h 164"/>
                <a:gd name="T8" fmla="*/ 0 w 155"/>
                <a:gd name="T9" fmla="*/ 1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4">
                  <a:moveTo>
                    <a:pt x="0" y="10"/>
                  </a:moveTo>
                  <a:cubicBezTo>
                    <a:pt x="14" y="4"/>
                    <a:pt x="29" y="0"/>
                    <a:pt x="45" y="0"/>
                  </a:cubicBezTo>
                  <a:cubicBezTo>
                    <a:pt x="106" y="0"/>
                    <a:pt x="155" y="49"/>
                    <a:pt x="155" y="110"/>
                  </a:cubicBezTo>
                  <a:cubicBezTo>
                    <a:pt x="155" y="164"/>
                    <a:pt x="155" y="164"/>
                    <a:pt x="155" y="164"/>
                  </a:cubicBezTo>
                  <a:cubicBezTo>
                    <a:pt x="74" y="155"/>
                    <a:pt x="9" y="91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132" y="785"/>
              <a:ext cx="111" cy="119"/>
            </a:xfrm>
            <a:custGeom>
              <a:avLst/>
              <a:gdLst>
                <a:gd name="T0" fmla="*/ 75 w 75"/>
                <a:gd name="T1" fmla="*/ 5 h 80"/>
                <a:gd name="T2" fmla="*/ 53 w 75"/>
                <a:gd name="T3" fmla="*/ 0 h 80"/>
                <a:gd name="T4" fmla="*/ 0 w 75"/>
                <a:gd name="T5" fmla="*/ 54 h 80"/>
                <a:gd name="T6" fmla="*/ 0 w 75"/>
                <a:gd name="T7" fmla="*/ 80 h 80"/>
                <a:gd name="T8" fmla="*/ 75 w 75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0">
                  <a:moveTo>
                    <a:pt x="75" y="5"/>
                  </a:moveTo>
                  <a:cubicBezTo>
                    <a:pt x="69" y="2"/>
                    <a:pt x="61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39" y="76"/>
                    <a:pt x="71" y="44"/>
                    <a:pt x="7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314" y="940"/>
              <a:ext cx="30" cy="56"/>
            </a:xfrm>
            <a:custGeom>
              <a:avLst/>
              <a:gdLst>
                <a:gd name="T0" fmla="*/ 11 w 20"/>
                <a:gd name="T1" fmla="*/ 0 h 38"/>
                <a:gd name="T2" fmla="*/ 0 w 20"/>
                <a:gd name="T3" fmla="*/ 0 h 38"/>
                <a:gd name="T4" fmla="*/ 0 w 20"/>
                <a:gd name="T5" fmla="*/ 38 h 38"/>
                <a:gd name="T6" fmla="*/ 11 w 20"/>
                <a:gd name="T7" fmla="*/ 38 h 38"/>
                <a:gd name="T8" fmla="*/ 20 w 20"/>
                <a:gd name="T9" fmla="*/ 29 h 38"/>
                <a:gd name="T10" fmla="*/ 20 w 20"/>
                <a:gd name="T11" fmla="*/ 9 h 38"/>
                <a:gd name="T12" fmla="*/ 11 w 2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8"/>
                    <a:pt x="20" y="34"/>
                    <a:pt x="20" y="2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Oval 83"/>
            <p:cNvSpPr>
              <a:spLocks noChangeArrowheads="1"/>
            </p:cNvSpPr>
            <p:nvPr/>
          </p:nvSpPr>
          <p:spPr bwMode="auto">
            <a:xfrm>
              <a:off x="4322" y="99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156" y="1118"/>
              <a:ext cx="53" cy="199"/>
            </a:xfrm>
            <a:custGeom>
              <a:avLst/>
              <a:gdLst>
                <a:gd name="T0" fmla="*/ 16 w 53"/>
                <a:gd name="T1" fmla="*/ 199 h 199"/>
                <a:gd name="T2" fmla="*/ 53 w 53"/>
                <a:gd name="T3" fmla="*/ 0 h 199"/>
                <a:gd name="T4" fmla="*/ 0 w 53"/>
                <a:gd name="T5" fmla="*/ 49 h 199"/>
                <a:gd name="T6" fmla="*/ 3 w 53"/>
                <a:gd name="T7" fmla="*/ 78 h 199"/>
                <a:gd name="T8" fmla="*/ 19 w 53"/>
                <a:gd name="T9" fmla="*/ 78 h 199"/>
                <a:gd name="T10" fmla="*/ 6 w 53"/>
                <a:gd name="T11" fmla="*/ 99 h 199"/>
                <a:gd name="T12" fmla="*/ 16 w 53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99">
                  <a:moveTo>
                    <a:pt x="16" y="199"/>
                  </a:moveTo>
                  <a:lnTo>
                    <a:pt x="53" y="0"/>
                  </a:lnTo>
                  <a:lnTo>
                    <a:pt x="0" y="49"/>
                  </a:lnTo>
                  <a:lnTo>
                    <a:pt x="3" y="78"/>
                  </a:lnTo>
                  <a:lnTo>
                    <a:pt x="19" y="78"/>
                  </a:lnTo>
                  <a:lnTo>
                    <a:pt x="6" y="99"/>
                  </a:lnTo>
                  <a:lnTo>
                    <a:pt x="16" y="199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415" y="1493"/>
              <a:ext cx="67" cy="69"/>
            </a:xfrm>
            <a:custGeom>
              <a:avLst/>
              <a:gdLst>
                <a:gd name="T0" fmla="*/ 45 w 45"/>
                <a:gd name="T1" fmla="*/ 0 h 46"/>
                <a:gd name="T2" fmla="*/ 0 w 45"/>
                <a:gd name="T3" fmla="*/ 46 h 46"/>
                <a:gd name="T4" fmla="*/ 0 w 45"/>
                <a:gd name="T5" fmla="*/ 0 h 46"/>
                <a:gd name="T6" fmla="*/ 45 w 45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0"/>
                  </a:moveTo>
                  <a:cubicBezTo>
                    <a:pt x="45" y="26"/>
                    <a:pt x="25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4004" y="1493"/>
              <a:ext cx="411" cy="69"/>
            </a:xfrm>
            <a:custGeom>
              <a:avLst/>
              <a:gdLst>
                <a:gd name="T0" fmla="*/ 91 w 277"/>
                <a:gd name="T1" fmla="*/ 0 h 46"/>
                <a:gd name="T2" fmla="*/ 0 w 277"/>
                <a:gd name="T3" fmla="*/ 46 h 46"/>
                <a:gd name="T4" fmla="*/ 91 w 277"/>
                <a:gd name="T5" fmla="*/ 46 h 46"/>
                <a:gd name="T6" fmla="*/ 277 w 277"/>
                <a:gd name="T7" fmla="*/ 46 h 46"/>
                <a:gd name="T8" fmla="*/ 277 w 277"/>
                <a:gd name="T9" fmla="*/ 0 h 46"/>
                <a:gd name="T10" fmla="*/ 91 w 277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7" y="46"/>
                    <a:pt x="277" y="46"/>
                    <a:pt x="277" y="46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251" y="940"/>
              <a:ext cx="63" cy="22"/>
            </a:xfrm>
            <a:custGeom>
              <a:avLst/>
              <a:gdLst>
                <a:gd name="T0" fmla="*/ 11 w 63"/>
                <a:gd name="T1" fmla="*/ 22 h 22"/>
                <a:gd name="T2" fmla="*/ 63 w 63"/>
                <a:gd name="T3" fmla="*/ 16 h 22"/>
                <a:gd name="T4" fmla="*/ 63 w 63"/>
                <a:gd name="T5" fmla="*/ 0 h 22"/>
                <a:gd name="T6" fmla="*/ 0 w 63"/>
                <a:gd name="T7" fmla="*/ 0 h 22"/>
                <a:gd name="T8" fmla="*/ 11 w 6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">
                  <a:moveTo>
                    <a:pt x="11" y="22"/>
                  </a:moveTo>
                  <a:lnTo>
                    <a:pt x="63" y="16"/>
                  </a:lnTo>
                  <a:lnTo>
                    <a:pt x="63" y="0"/>
                  </a:lnTo>
                  <a:lnTo>
                    <a:pt x="0" y="0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88"/>
            <p:cNvSpPr>
              <a:spLocks noEditPoints="1"/>
            </p:cNvSpPr>
            <p:nvPr/>
          </p:nvSpPr>
          <p:spPr bwMode="auto">
            <a:xfrm>
              <a:off x="4119" y="940"/>
              <a:ext cx="143" cy="47"/>
            </a:xfrm>
            <a:custGeom>
              <a:avLst/>
              <a:gdLst>
                <a:gd name="T0" fmla="*/ 89 w 97"/>
                <a:gd name="T1" fmla="*/ 0 h 32"/>
                <a:gd name="T2" fmla="*/ 64 w 97"/>
                <a:gd name="T3" fmla="*/ 0 h 32"/>
                <a:gd name="T4" fmla="*/ 57 w 97"/>
                <a:gd name="T5" fmla="*/ 5 h 32"/>
                <a:gd name="T6" fmla="*/ 40 w 97"/>
                <a:gd name="T7" fmla="*/ 5 h 32"/>
                <a:gd name="T8" fmla="*/ 33 w 97"/>
                <a:gd name="T9" fmla="*/ 0 h 32"/>
                <a:gd name="T10" fmla="*/ 8 w 97"/>
                <a:gd name="T11" fmla="*/ 0 h 32"/>
                <a:gd name="T12" fmla="*/ 0 w 97"/>
                <a:gd name="T13" fmla="*/ 8 h 32"/>
                <a:gd name="T14" fmla="*/ 0 w 97"/>
                <a:gd name="T15" fmla="*/ 23 h 32"/>
                <a:gd name="T16" fmla="*/ 8 w 97"/>
                <a:gd name="T17" fmla="*/ 32 h 32"/>
                <a:gd name="T18" fmla="*/ 31 w 97"/>
                <a:gd name="T19" fmla="*/ 32 h 32"/>
                <a:gd name="T20" fmla="*/ 40 w 97"/>
                <a:gd name="T21" fmla="*/ 23 h 32"/>
                <a:gd name="T22" fmla="*/ 41 w 97"/>
                <a:gd name="T23" fmla="*/ 10 h 32"/>
                <a:gd name="T24" fmla="*/ 56 w 97"/>
                <a:gd name="T25" fmla="*/ 10 h 32"/>
                <a:gd name="T26" fmla="*/ 58 w 97"/>
                <a:gd name="T27" fmla="*/ 24 h 32"/>
                <a:gd name="T28" fmla="*/ 66 w 97"/>
                <a:gd name="T29" fmla="*/ 32 h 32"/>
                <a:gd name="T30" fmla="*/ 89 w 97"/>
                <a:gd name="T31" fmla="*/ 32 h 32"/>
                <a:gd name="T32" fmla="*/ 97 w 97"/>
                <a:gd name="T33" fmla="*/ 23 h 32"/>
                <a:gd name="T34" fmla="*/ 97 w 97"/>
                <a:gd name="T35" fmla="*/ 8 h 32"/>
                <a:gd name="T36" fmla="*/ 89 w 97"/>
                <a:gd name="T37" fmla="*/ 0 h 32"/>
                <a:gd name="T38" fmla="*/ 35 w 97"/>
                <a:gd name="T39" fmla="*/ 23 h 32"/>
                <a:gd name="T40" fmla="*/ 35 w 97"/>
                <a:gd name="T41" fmla="*/ 23 h 32"/>
                <a:gd name="T42" fmla="*/ 31 w 97"/>
                <a:gd name="T43" fmla="*/ 27 h 32"/>
                <a:gd name="T44" fmla="*/ 8 w 97"/>
                <a:gd name="T45" fmla="*/ 27 h 32"/>
                <a:gd name="T46" fmla="*/ 4 w 97"/>
                <a:gd name="T47" fmla="*/ 23 h 32"/>
                <a:gd name="T48" fmla="*/ 4 w 97"/>
                <a:gd name="T49" fmla="*/ 8 h 32"/>
                <a:gd name="T50" fmla="*/ 8 w 97"/>
                <a:gd name="T51" fmla="*/ 4 h 32"/>
                <a:gd name="T52" fmla="*/ 33 w 97"/>
                <a:gd name="T53" fmla="*/ 4 h 32"/>
                <a:gd name="T54" fmla="*/ 37 w 97"/>
                <a:gd name="T55" fmla="*/ 8 h 32"/>
                <a:gd name="T56" fmla="*/ 35 w 97"/>
                <a:gd name="T57" fmla="*/ 23 h 32"/>
                <a:gd name="T58" fmla="*/ 93 w 97"/>
                <a:gd name="T59" fmla="*/ 23 h 32"/>
                <a:gd name="T60" fmla="*/ 89 w 97"/>
                <a:gd name="T61" fmla="*/ 27 h 32"/>
                <a:gd name="T62" fmla="*/ 66 w 97"/>
                <a:gd name="T63" fmla="*/ 27 h 32"/>
                <a:gd name="T64" fmla="*/ 62 w 97"/>
                <a:gd name="T65" fmla="*/ 23 h 32"/>
                <a:gd name="T66" fmla="*/ 60 w 97"/>
                <a:gd name="T67" fmla="*/ 8 h 32"/>
                <a:gd name="T68" fmla="*/ 64 w 97"/>
                <a:gd name="T69" fmla="*/ 4 h 32"/>
                <a:gd name="T70" fmla="*/ 89 w 97"/>
                <a:gd name="T71" fmla="*/ 4 h 32"/>
                <a:gd name="T72" fmla="*/ 93 w 97"/>
                <a:gd name="T73" fmla="*/ 8 h 32"/>
                <a:gd name="T74" fmla="*/ 93 w 97"/>
                <a:gd name="T75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32">
                  <a:moveTo>
                    <a:pt x="8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2"/>
                    <a:pt x="36" y="0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6" y="32"/>
                    <a:pt x="40" y="28"/>
                    <a:pt x="40" y="2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8"/>
                    <a:pt x="62" y="32"/>
                    <a:pt x="66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4" y="32"/>
                    <a:pt x="97" y="28"/>
                    <a:pt x="97" y="23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4"/>
                    <a:pt x="94" y="0"/>
                    <a:pt x="89" y="0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5" y="26"/>
                    <a:pt x="34" y="27"/>
                    <a:pt x="3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4" y="26"/>
                    <a:pt x="4" y="2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5" y="4"/>
                    <a:pt x="37" y="6"/>
                    <a:pt x="37" y="8"/>
                  </a:cubicBezTo>
                  <a:lnTo>
                    <a:pt x="35" y="23"/>
                  </a:lnTo>
                  <a:close/>
                  <a:moveTo>
                    <a:pt x="93" y="23"/>
                  </a:moveTo>
                  <a:cubicBezTo>
                    <a:pt x="93" y="26"/>
                    <a:pt x="91" y="27"/>
                    <a:pt x="89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4" y="27"/>
                    <a:pt x="62" y="26"/>
                    <a:pt x="62" y="23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2" y="4"/>
                    <a:pt x="64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3" y="6"/>
                    <a:pt x="93" y="8"/>
                  </a:cubicBezTo>
                  <a:lnTo>
                    <a:pt x="9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4525" y="1615"/>
              <a:ext cx="107" cy="51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4525" y="1615"/>
              <a:ext cx="107" cy="82"/>
            </a:xfrm>
            <a:custGeom>
              <a:avLst/>
              <a:gdLst>
                <a:gd name="T0" fmla="*/ 107 w 107"/>
                <a:gd name="T1" fmla="*/ 82 h 82"/>
                <a:gd name="T2" fmla="*/ 0 w 107"/>
                <a:gd name="T3" fmla="*/ 0 h 82"/>
                <a:gd name="T4" fmla="*/ 107 w 107"/>
                <a:gd name="T5" fmla="*/ 0 h 82"/>
                <a:gd name="T6" fmla="*/ 107 w 107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82">
                  <a:moveTo>
                    <a:pt x="107" y="82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8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3191" y="1554"/>
              <a:ext cx="1497" cy="7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239" y="1152"/>
              <a:ext cx="628" cy="340"/>
            </a:xfrm>
            <a:custGeom>
              <a:avLst/>
              <a:gdLst>
                <a:gd name="T0" fmla="*/ 543 w 628"/>
                <a:gd name="T1" fmla="*/ 0 h 340"/>
                <a:gd name="T2" fmla="*/ 0 w 628"/>
                <a:gd name="T3" fmla="*/ 0 h 340"/>
                <a:gd name="T4" fmla="*/ 85 w 628"/>
                <a:gd name="T5" fmla="*/ 340 h 340"/>
                <a:gd name="T6" fmla="*/ 628 w 628"/>
                <a:gd name="T7" fmla="*/ 340 h 340"/>
                <a:gd name="T8" fmla="*/ 543 w 62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40">
                  <a:moveTo>
                    <a:pt x="543" y="0"/>
                  </a:moveTo>
                  <a:lnTo>
                    <a:pt x="0" y="0"/>
                  </a:lnTo>
                  <a:lnTo>
                    <a:pt x="85" y="340"/>
                  </a:lnTo>
                  <a:lnTo>
                    <a:pt x="628" y="34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3324" y="1492"/>
              <a:ext cx="543" cy="6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867" y="1492"/>
              <a:ext cx="158" cy="62"/>
            </a:xfrm>
            <a:custGeom>
              <a:avLst/>
              <a:gdLst>
                <a:gd name="T0" fmla="*/ 0 w 158"/>
                <a:gd name="T1" fmla="*/ 62 h 62"/>
                <a:gd name="T2" fmla="*/ 158 w 158"/>
                <a:gd name="T3" fmla="*/ 62 h 62"/>
                <a:gd name="T4" fmla="*/ 158 w 158"/>
                <a:gd name="T5" fmla="*/ 32 h 62"/>
                <a:gd name="T6" fmla="*/ 0 w 158"/>
                <a:gd name="T7" fmla="*/ 0 h 62"/>
                <a:gd name="T8" fmla="*/ 0 w 15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2">
                  <a:moveTo>
                    <a:pt x="0" y="62"/>
                  </a:moveTo>
                  <a:lnTo>
                    <a:pt x="158" y="62"/>
                  </a:lnTo>
                  <a:lnTo>
                    <a:pt x="158" y="32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4159" y="962"/>
              <a:ext cx="31" cy="65"/>
            </a:xfrm>
            <a:custGeom>
              <a:avLst/>
              <a:gdLst>
                <a:gd name="T0" fmla="*/ 31 w 31"/>
                <a:gd name="T1" fmla="*/ 65 h 65"/>
                <a:gd name="T2" fmla="*/ 0 w 31"/>
                <a:gd name="T3" fmla="*/ 65 h 65"/>
                <a:gd name="T4" fmla="*/ 31 w 31"/>
                <a:gd name="T5" fmla="*/ 0 h 65"/>
                <a:gd name="T6" fmla="*/ 31 w 31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5">
                  <a:moveTo>
                    <a:pt x="31" y="65"/>
                  </a:moveTo>
                  <a:lnTo>
                    <a:pt x="0" y="65"/>
                  </a:lnTo>
                  <a:lnTo>
                    <a:pt x="31" y="0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4166" y="1043"/>
              <a:ext cx="74" cy="27"/>
            </a:xfrm>
            <a:custGeom>
              <a:avLst/>
              <a:gdLst>
                <a:gd name="T0" fmla="*/ 0 w 50"/>
                <a:gd name="T1" fmla="*/ 0 h 18"/>
                <a:gd name="T2" fmla="*/ 25 w 50"/>
                <a:gd name="T3" fmla="*/ 18 h 18"/>
                <a:gd name="T4" fmla="*/ 50 w 50"/>
                <a:gd name="T5" fmla="*/ 0 h 18"/>
                <a:gd name="T6" fmla="*/ 0 w 5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cubicBezTo>
                    <a:pt x="4" y="11"/>
                    <a:pt x="14" y="18"/>
                    <a:pt x="25" y="18"/>
                  </a:cubicBezTo>
                  <a:cubicBezTo>
                    <a:pt x="37" y="18"/>
                    <a:pt x="46" y="11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01"/>
            <p:cNvSpPr>
              <a:spLocks noChangeArrowheads="1"/>
            </p:cNvSpPr>
            <p:nvPr/>
          </p:nvSpPr>
          <p:spPr bwMode="auto">
            <a:xfrm>
              <a:off x="4156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4233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8" name="Text Placeholder 1"/>
          <p:cNvSpPr txBox="1">
            <a:spLocks/>
          </p:cNvSpPr>
          <p:nvPr/>
        </p:nvSpPr>
        <p:spPr>
          <a:xfrm>
            <a:off x="9122237" y="3269071"/>
            <a:ext cx="2292374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solidFill>
                  <a:srgbClr val="0078D7"/>
                </a:soli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8D7"/>
              </a:buClr>
              <a:buFont typeface="Arial" pitchFamily="34" charset="0"/>
              <a:buNone/>
            </a:pPr>
            <a:r>
              <a:rPr lang="en-GB" dirty="0"/>
              <a:t>Your idea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6941018" y="1568035"/>
            <a:ext cx="280831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9914470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GB" dirty="0"/>
              <a:t>Don’t wait: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7715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1514261"/>
          </a:xfrm>
        </p:spPr>
        <p:txBody>
          <a:bodyPr/>
          <a:lstStyle/>
          <a:p>
            <a:pPr defTabSz="914400">
              <a:buClr>
                <a:srgbClr val="0078D7"/>
              </a:buClr>
            </a:pPr>
            <a:r>
              <a:rPr lang="en-GB" dirty="0"/>
              <a:t>No related work yet!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370427"/>
          </a:xfrm>
        </p:spPr>
        <p:txBody>
          <a:bodyPr/>
          <a:lstStyle/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Problem 1</a:t>
            </a:r>
            <a:r>
              <a:rPr lang="en-GB" dirty="0"/>
              <a:t>: the reader knows nothing about the problem yet; so your (highly compressed) description of various technical </a:t>
            </a:r>
            <a:r>
              <a:rPr lang="en-GB" dirty="0" err="1"/>
              <a:t>tradeoffs</a:t>
            </a:r>
            <a:r>
              <a:rPr lang="en-GB" dirty="0"/>
              <a:t> is absolutely incomprehensible 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Problem 2</a:t>
            </a:r>
            <a:r>
              <a:rPr lang="en-GB" dirty="0"/>
              <a:t>: describing alternative approaches gets between the reader and your idea</a:t>
            </a:r>
          </a:p>
          <a:p>
            <a:endParaRPr lang="en-GB" dirty="0"/>
          </a:p>
        </p:txBody>
      </p:sp>
      <p:grpSp>
        <p:nvGrpSpPr>
          <p:cNvPr id="4" name="Group 37"/>
          <p:cNvGrpSpPr>
            <a:grpSpLocks noChangeAspect="1"/>
          </p:cNvGrpSpPr>
          <p:nvPr/>
        </p:nvGrpSpPr>
        <p:grpSpPr bwMode="auto">
          <a:xfrm flipH="1">
            <a:off x="45323" y="4505374"/>
            <a:ext cx="3290887" cy="2184400"/>
            <a:chOff x="2919" y="751"/>
            <a:chExt cx="2073" cy="1376"/>
          </a:xfrm>
        </p:grpSpPr>
        <p:sp>
          <p:nvSpPr>
            <p:cNvPr id="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919" y="751"/>
              <a:ext cx="2073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4421" y="1683"/>
              <a:ext cx="46" cy="60"/>
            </a:xfrm>
            <a:prstGeom prst="rect">
              <a:avLst/>
            </a:pr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205" y="1299"/>
              <a:ext cx="301" cy="386"/>
            </a:xfrm>
            <a:custGeom>
              <a:avLst/>
              <a:gdLst>
                <a:gd name="T0" fmla="*/ 0 w 203"/>
                <a:gd name="T1" fmla="*/ 29 h 260"/>
                <a:gd name="T2" fmla="*/ 29 w 203"/>
                <a:gd name="T3" fmla="*/ 0 h 260"/>
                <a:gd name="T4" fmla="*/ 174 w 203"/>
                <a:gd name="T5" fmla="*/ 0 h 260"/>
                <a:gd name="T6" fmla="*/ 203 w 203"/>
                <a:gd name="T7" fmla="*/ 29 h 260"/>
                <a:gd name="T8" fmla="*/ 203 w 203"/>
                <a:gd name="T9" fmla="*/ 231 h 260"/>
                <a:gd name="T10" fmla="*/ 174 w 203"/>
                <a:gd name="T11" fmla="*/ 260 h 260"/>
                <a:gd name="T12" fmla="*/ 29 w 203"/>
                <a:gd name="T13" fmla="*/ 260 h 260"/>
                <a:gd name="T14" fmla="*/ 0 w 203"/>
                <a:gd name="T15" fmla="*/ 231 h 260"/>
                <a:gd name="T16" fmla="*/ 0 w 203"/>
                <a:gd name="T17" fmla="*/ 2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60">
                  <a:moveTo>
                    <a:pt x="0" y="29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90" y="0"/>
                    <a:pt x="203" y="13"/>
                    <a:pt x="203" y="29"/>
                  </a:cubicBezTo>
                  <a:cubicBezTo>
                    <a:pt x="203" y="231"/>
                    <a:pt x="203" y="231"/>
                    <a:pt x="203" y="231"/>
                  </a:cubicBezTo>
                  <a:cubicBezTo>
                    <a:pt x="203" y="247"/>
                    <a:pt x="190" y="260"/>
                    <a:pt x="174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13" y="260"/>
                    <a:pt x="0" y="247"/>
                    <a:pt x="0" y="23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3278" y="1615"/>
              <a:ext cx="89" cy="50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3278" y="1615"/>
              <a:ext cx="89" cy="68"/>
            </a:xfrm>
            <a:custGeom>
              <a:avLst/>
              <a:gdLst>
                <a:gd name="T0" fmla="*/ 89 w 89"/>
                <a:gd name="T1" fmla="*/ 68 h 68"/>
                <a:gd name="T2" fmla="*/ 0 w 89"/>
                <a:gd name="T3" fmla="*/ 0 h 68"/>
                <a:gd name="T4" fmla="*/ 89 w 89"/>
                <a:gd name="T5" fmla="*/ 0 h 68"/>
                <a:gd name="T6" fmla="*/ 89 w 89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68">
                  <a:moveTo>
                    <a:pt x="89" y="6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68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4245" y="1888"/>
              <a:ext cx="72" cy="137"/>
            </a:xfrm>
            <a:custGeom>
              <a:avLst/>
              <a:gdLst>
                <a:gd name="T0" fmla="*/ 72 w 72"/>
                <a:gd name="T1" fmla="*/ 137 h 137"/>
                <a:gd name="T2" fmla="*/ 0 w 72"/>
                <a:gd name="T3" fmla="*/ 137 h 137"/>
                <a:gd name="T4" fmla="*/ 9 w 72"/>
                <a:gd name="T5" fmla="*/ 0 h 137"/>
                <a:gd name="T6" fmla="*/ 63 w 72"/>
                <a:gd name="T7" fmla="*/ 0 h 137"/>
                <a:gd name="T8" fmla="*/ 72 w 7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7">
                  <a:moveTo>
                    <a:pt x="72" y="137"/>
                  </a:moveTo>
                  <a:lnTo>
                    <a:pt x="0" y="137"/>
                  </a:lnTo>
                  <a:lnTo>
                    <a:pt x="9" y="0"/>
                  </a:lnTo>
                  <a:lnTo>
                    <a:pt x="63" y="0"/>
                  </a:lnTo>
                  <a:lnTo>
                    <a:pt x="72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4261" y="1830"/>
              <a:ext cx="39" cy="58"/>
            </a:xfrm>
            <a:custGeom>
              <a:avLst/>
              <a:gdLst>
                <a:gd name="T0" fmla="*/ 39 w 39"/>
                <a:gd name="T1" fmla="*/ 58 h 58"/>
                <a:gd name="T2" fmla="*/ 0 w 39"/>
                <a:gd name="T3" fmla="*/ 58 h 58"/>
                <a:gd name="T4" fmla="*/ 4 w 39"/>
                <a:gd name="T5" fmla="*/ 0 h 58"/>
                <a:gd name="T6" fmla="*/ 36 w 39"/>
                <a:gd name="T7" fmla="*/ 0 h 58"/>
                <a:gd name="T8" fmla="*/ 39 w 3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58"/>
                  </a:moveTo>
                  <a:lnTo>
                    <a:pt x="0" y="5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3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4050" y="2045"/>
              <a:ext cx="82" cy="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424" y="2044"/>
              <a:ext cx="82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4090" y="1980"/>
              <a:ext cx="374" cy="60"/>
            </a:xfrm>
            <a:custGeom>
              <a:avLst/>
              <a:gdLst>
                <a:gd name="T0" fmla="*/ 252 w 252"/>
                <a:gd name="T1" fmla="*/ 40 h 40"/>
                <a:gd name="T2" fmla="*/ 220 w 252"/>
                <a:gd name="T3" fmla="*/ 19 h 40"/>
                <a:gd name="T4" fmla="*/ 126 w 252"/>
                <a:gd name="T5" fmla="*/ 0 h 40"/>
                <a:gd name="T6" fmla="*/ 33 w 252"/>
                <a:gd name="T7" fmla="*/ 19 h 40"/>
                <a:gd name="T8" fmla="*/ 0 w 252"/>
                <a:gd name="T9" fmla="*/ 40 h 40"/>
                <a:gd name="T10" fmla="*/ 252 w 252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40">
                  <a:moveTo>
                    <a:pt x="252" y="40"/>
                  </a:moveTo>
                  <a:cubicBezTo>
                    <a:pt x="247" y="27"/>
                    <a:pt x="236" y="22"/>
                    <a:pt x="220" y="1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9" y="22"/>
                    <a:pt x="6" y="27"/>
                    <a:pt x="0" y="40"/>
                  </a:cubicBezTo>
                  <a:lnTo>
                    <a:pt x="25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4090" y="2040"/>
              <a:ext cx="42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4424" y="2040"/>
              <a:ext cx="40" cy="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50"/>
            <p:cNvSpPr>
              <a:spLocks/>
            </p:cNvSpPr>
            <p:nvPr/>
          </p:nvSpPr>
          <p:spPr bwMode="auto">
            <a:xfrm>
              <a:off x="4251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51"/>
            <p:cNvSpPr>
              <a:spLocks/>
            </p:cNvSpPr>
            <p:nvPr/>
          </p:nvSpPr>
          <p:spPr bwMode="auto">
            <a:xfrm>
              <a:off x="4292" y="2045"/>
              <a:ext cx="19" cy="82"/>
            </a:xfrm>
            <a:custGeom>
              <a:avLst/>
              <a:gdLst>
                <a:gd name="T0" fmla="*/ 13 w 13"/>
                <a:gd name="T1" fmla="*/ 52 h 55"/>
                <a:gd name="T2" fmla="*/ 10 w 13"/>
                <a:gd name="T3" fmla="*/ 55 h 55"/>
                <a:gd name="T4" fmla="*/ 3 w 13"/>
                <a:gd name="T5" fmla="*/ 55 h 55"/>
                <a:gd name="T6" fmla="*/ 0 w 13"/>
                <a:gd name="T7" fmla="*/ 52 h 55"/>
                <a:gd name="T8" fmla="*/ 0 w 13"/>
                <a:gd name="T9" fmla="*/ 3 h 55"/>
                <a:gd name="T10" fmla="*/ 3 w 13"/>
                <a:gd name="T11" fmla="*/ 0 h 55"/>
                <a:gd name="T12" fmla="*/ 10 w 13"/>
                <a:gd name="T13" fmla="*/ 0 h 55"/>
                <a:gd name="T14" fmla="*/ 13 w 13"/>
                <a:gd name="T15" fmla="*/ 3 h 55"/>
                <a:gd name="T16" fmla="*/ 13 w 13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5">
                  <a:moveTo>
                    <a:pt x="13" y="52"/>
                  </a:moveTo>
                  <a:cubicBezTo>
                    <a:pt x="13" y="54"/>
                    <a:pt x="11" y="55"/>
                    <a:pt x="10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2"/>
                    <a:pt x="13" y="3"/>
                  </a:cubicBezTo>
                  <a:lnTo>
                    <a:pt x="13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4259" y="1988"/>
              <a:ext cx="42" cy="1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53"/>
            <p:cNvSpPr>
              <a:spLocks/>
            </p:cNvSpPr>
            <p:nvPr/>
          </p:nvSpPr>
          <p:spPr bwMode="auto">
            <a:xfrm>
              <a:off x="4162" y="1803"/>
              <a:ext cx="238" cy="33"/>
            </a:xfrm>
            <a:custGeom>
              <a:avLst/>
              <a:gdLst>
                <a:gd name="T0" fmla="*/ 161 w 161"/>
                <a:gd name="T1" fmla="*/ 11 h 22"/>
                <a:gd name="T2" fmla="*/ 150 w 161"/>
                <a:gd name="T3" fmla="*/ 22 h 22"/>
                <a:gd name="T4" fmla="*/ 10 w 161"/>
                <a:gd name="T5" fmla="*/ 22 h 22"/>
                <a:gd name="T6" fmla="*/ 0 w 161"/>
                <a:gd name="T7" fmla="*/ 11 h 22"/>
                <a:gd name="T8" fmla="*/ 0 w 161"/>
                <a:gd name="T9" fmla="*/ 11 h 22"/>
                <a:gd name="T10" fmla="*/ 10 w 161"/>
                <a:gd name="T11" fmla="*/ 0 h 22"/>
                <a:gd name="T12" fmla="*/ 150 w 161"/>
                <a:gd name="T13" fmla="*/ 0 h 22"/>
                <a:gd name="T14" fmla="*/ 161 w 161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2">
                  <a:moveTo>
                    <a:pt x="161" y="11"/>
                  </a:moveTo>
                  <a:cubicBezTo>
                    <a:pt x="161" y="17"/>
                    <a:pt x="156" y="22"/>
                    <a:pt x="15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6" y="0"/>
                    <a:pt x="161" y="5"/>
                    <a:pt x="161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4053" y="1787"/>
              <a:ext cx="456" cy="33"/>
            </a:xfrm>
            <a:custGeom>
              <a:avLst/>
              <a:gdLst>
                <a:gd name="T0" fmla="*/ 0 w 307"/>
                <a:gd name="T1" fmla="*/ 0 h 22"/>
                <a:gd name="T2" fmla="*/ 0 w 307"/>
                <a:gd name="T3" fmla="*/ 0 h 22"/>
                <a:gd name="T4" fmla="*/ 22 w 307"/>
                <a:gd name="T5" fmla="*/ 22 h 22"/>
                <a:gd name="T6" fmla="*/ 285 w 307"/>
                <a:gd name="T7" fmla="*/ 22 h 22"/>
                <a:gd name="T8" fmla="*/ 307 w 307"/>
                <a:gd name="T9" fmla="*/ 0 h 22"/>
                <a:gd name="T10" fmla="*/ 307 w 307"/>
                <a:gd name="T11" fmla="*/ 0 h 22"/>
                <a:gd name="T12" fmla="*/ 0 w 307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2"/>
                    <a:pt x="22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97" y="22"/>
                    <a:pt x="307" y="12"/>
                    <a:pt x="307" y="0"/>
                  </a:cubicBezTo>
                  <a:cubicBezTo>
                    <a:pt x="307" y="0"/>
                    <a:pt x="307" y="0"/>
                    <a:pt x="3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288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4053" y="1743"/>
              <a:ext cx="453" cy="44"/>
            </a:xfrm>
            <a:custGeom>
              <a:avLst/>
              <a:gdLst>
                <a:gd name="T0" fmla="*/ 305 w 305"/>
                <a:gd name="T1" fmla="*/ 15 h 30"/>
                <a:gd name="T2" fmla="*/ 290 w 305"/>
                <a:gd name="T3" fmla="*/ 0 h 30"/>
                <a:gd name="T4" fmla="*/ 14 w 305"/>
                <a:gd name="T5" fmla="*/ 0 h 30"/>
                <a:gd name="T6" fmla="*/ 0 w 305"/>
                <a:gd name="T7" fmla="*/ 15 h 30"/>
                <a:gd name="T8" fmla="*/ 0 w 305"/>
                <a:gd name="T9" fmla="*/ 15 h 30"/>
                <a:gd name="T10" fmla="*/ 14 w 305"/>
                <a:gd name="T11" fmla="*/ 30 h 30"/>
                <a:gd name="T12" fmla="*/ 290 w 305"/>
                <a:gd name="T13" fmla="*/ 30 h 30"/>
                <a:gd name="T14" fmla="*/ 305 w 30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30">
                  <a:moveTo>
                    <a:pt x="305" y="15"/>
                  </a:moveTo>
                  <a:cubicBezTo>
                    <a:pt x="305" y="7"/>
                    <a:pt x="298" y="0"/>
                    <a:pt x="2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cubicBezTo>
                    <a:pt x="290" y="30"/>
                    <a:pt x="290" y="30"/>
                    <a:pt x="290" y="30"/>
                  </a:cubicBezTo>
                  <a:cubicBezTo>
                    <a:pt x="298" y="30"/>
                    <a:pt x="305" y="23"/>
                    <a:pt x="30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3776" y="1493"/>
              <a:ext cx="409" cy="69"/>
            </a:xfrm>
            <a:custGeom>
              <a:avLst/>
              <a:gdLst>
                <a:gd name="T0" fmla="*/ 91 w 276"/>
                <a:gd name="T1" fmla="*/ 0 h 46"/>
                <a:gd name="T2" fmla="*/ 0 w 276"/>
                <a:gd name="T3" fmla="*/ 46 h 46"/>
                <a:gd name="T4" fmla="*/ 91 w 276"/>
                <a:gd name="T5" fmla="*/ 46 h 46"/>
                <a:gd name="T6" fmla="*/ 276 w 276"/>
                <a:gd name="T7" fmla="*/ 46 h 46"/>
                <a:gd name="T8" fmla="*/ 276 w 276"/>
                <a:gd name="T9" fmla="*/ 0 h 46"/>
                <a:gd name="T10" fmla="*/ 91 w 27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6" y="46"/>
                    <a:pt x="276" y="46"/>
                    <a:pt x="276" y="46"/>
                  </a:cubicBezTo>
                  <a:cubicBezTo>
                    <a:pt x="276" y="0"/>
                    <a:pt x="276" y="0"/>
                    <a:pt x="276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4021" y="1423"/>
              <a:ext cx="135" cy="70"/>
            </a:xfrm>
            <a:custGeom>
              <a:avLst/>
              <a:gdLst>
                <a:gd name="T0" fmla="*/ 0 w 135"/>
                <a:gd name="T1" fmla="*/ 70 h 70"/>
                <a:gd name="T2" fmla="*/ 135 w 135"/>
                <a:gd name="T3" fmla="*/ 70 h 70"/>
                <a:gd name="T4" fmla="*/ 135 w 135"/>
                <a:gd name="T5" fmla="*/ 0 h 70"/>
                <a:gd name="T6" fmla="*/ 64 w 135"/>
                <a:gd name="T7" fmla="*/ 0 h 70"/>
                <a:gd name="T8" fmla="*/ 40 w 135"/>
                <a:gd name="T9" fmla="*/ 30 h 70"/>
                <a:gd name="T10" fmla="*/ 38 w 135"/>
                <a:gd name="T11" fmla="*/ 0 h 70"/>
                <a:gd name="T12" fmla="*/ 0 w 135"/>
                <a:gd name="T13" fmla="*/ 0 h 70"/>
                <a:gd name="T14" fmla="*/ 0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0" y="70"/>
                  </a:moveTo>
                  <a:lnTo>
                    <a:pt x="135" y="70"/>
                  </a:lnTo>
                  <a:lnTo>
                    <a:pt x="135" y="0"/>
                  </a:lnTo>
                  <a:lnTo>
                    <a:pt x="64" y="0"/>
                  </a:lnTo>
                  <a:lnTo>
                    <a:pt x="40" y="3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58"/>
            <p:cNvSpPr>
              <a:spLocks noChangeArrowheads="1"/>
            </p:cNvSpPr>
            <p:nvPr/>
          </p:nvSpPr>
          <p:spPr bwMode="auto">
            <a:xfrm>
              <a:off x="4176" y="1067"/>
              <a:ext cx="193" cy="1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auto">
            <a:xfrm>
              <a:off x="4171" y="1150"/>
              <a:ext cx="189" cy="222"/>
            </a:xfrm>
            <a:custGeom>
              <a:avLst/>
              <a:gdLst>
                <a:gd name="T0" fmla="*/ 189 w 189"/>
                <a:gd name="T1" fmla="*/ 222 h 222"/>
                <a:gd name="T2" fmla="*/ 0 w 189"/>
                <a:gd name="T3" fmla="*/ 222 h 222"/>
                <a:gd name="T4" fmla="*/ 5 w 189"/>
                <a:gd name="T5" fmla="*/ 0 h 222"/>
                <a:gd name="T6" fmla="*/ 189 w 189"/>
                <a:gd name="T7" fmla="*/ 0 h 222"/>
                <a:gd name="T8" fmla="*/ 189 w 189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222">
                  <a:moveTo>
                    <a:pt x="189" y="222"/>
                  </a:moveTo>
                  <a:lnTo>
                    <a:pt x="0" y="222"/>
                  </a:lnTo>
                  <a:lnTo>
                    <a:pt x="5" y="0"/>
                  </a:lnTo>
                  <a:lnTo>
                    <a:pt x="189" y="0"/>
                  </a:lnTo>
                  <a:lnTo>
                    <a:pt x="189" y="222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60"/>
            <p:cNvSpPr>
              <a:spLocks/>
            </p:cNvSpPr>
            <p:nvPr/>
          </p:nvSpPr>
          <p:spPr bwMode="auto">
            <a:xfrm>
              <a:off x="4182" y="1039"/>
              <a:ext cx="122" cy="157"/>
            </a:xfrm>
            <a:custGeom>
              <a:avLst/>
              <a:gdLst>
                <a:gd name="T0" fmla="*/ 0 w 122"/>
                <a:gd name="T1" fmla="*/ 157 h 157"/>
                <a:gd name="T2" fmla="*/ 27 w 122"/>
                <a:gd name="T3" fmla="*/ 77 h 157"/>
                <a:gd name="T4" fmla="*/ 27 w 122"/>
                <a:gd name="T5" fmla="*/ 0 h 157"/>
                <a:gd name="T6" fmla="*/ 122 w 122"/>
                <a:gd name="T7" fmla="*/ 0 h 157"/>
                <a:gd name="T8" fmla="*/ 122 w 122"/>
                <a:gd name="T9" fmla="*/ 157 h 157"/>
                <a:gd name="T10" fmla="*/ 0 w 122"/>
                <a:gd name="T1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57">
                  <a:moveTo>
                    <a:pt x="0" y="157"/>
                  </a:moveTo>
                  <a:lnTo>
                    <a:pt x="27" y="77"/>
                  </a:lnTo>
                  <a:lnTo>
                    <a:pt x="27" y="0"/>
                  </a:lnTo>
                  <a:lnTo>
                    <a:pt x="122" y="0"/>
                  </a:lnTo>
                  <a:lnTo>
                    <a:pt x="122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61"/>
            <p:cNvSpPr>
              <a:spLocks/>
            </p:cNvSpPr>
            <p:nvPr/>
          </p:nvSpPr>
          <p:spPr bwMode="auto">
            <a:xfrm>
              <a:off x="4209" y="1039"/>
              <a:ext cx="95" cy="83"/>
            </a:xfrm>
            <a:custGeom>
              <a:avLst/>
              <a:gdLst>
                <a:gd name="T0" fmla="*/ 0 w 64"/>
                <a:gd name="T1" fmla="*/ 52 h 56"/>
                <a:gd name="T2" fmla="*/ 32 w 64"/>
                <a:gd name="T3" fmla="*/ 56 h 56"/>
                <a:gd name="T4" fmla="*/ 64 w 64"/>
                <a:gd name="T5" fmla="*/ 52 h 56"/>
                <a:gd name="T6" fmla="*/ 64 w 64"/>
                <a:gd name="T7" fmla="*/ 0 h 56"/>
                <a:gd name="T8" fmla="*/ 0 w 64"/>
                <a:gd name="T9" fmla="*/ 0 h 56"/>
                <a:gd name="T10" fmla="*/ 0 w 64"/>
                <a:gd name="T11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6">
                  <a:moveTo>
                    <a:pt x="0" y="52"/>
                  </a:moveTo>
                  <a:cubicBezTo>
                    <a:pt x="10" y="54"/>
                    <a:pt x="21" y="56"/>
                    <a:pt x="32" y="56"/>
                  </a:cubicBezTo>
                  <a:cubicBezTo>
                    <a:pt x="43" y="56"/>
                    <a:pt x="54" y="54"/>
                    <a:pt x="64" y="5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4145" y="892"/>
              <a:ext cx="224" cy="211"/>
            </a:xfrm>
            <a:custGeom>
              <a:avLst/>
              <a:gdLst>
                <a:gd name="T0" fmla="*/ 0 w 151"/>
                <a:gd name="T1" fmla="*/ 0 h 142"/>
                <a:gd name="T2" fmla="*/ 0 w 151"/>
                <a:gd name="T3" fmla="*/ 118 h 142"/>
                <a:gd name="T4" fmla="*/ 0 w 151"/>
                <a:gd name="T5" fmla="*/ 118 h 142"/>
                <a:gd name="T6" fmla="*/ 75 w 151"/>
                <a:gd name="T7" fmla="*/ 142 h 142"/>
                <a:gd name="T8" fmla="*/ 151 w 151"/>
                <a:gd name="T9" fmla="*/ 118 h 142"/>
                <a:gd name="T10" fmla="*/ 151 w 151"/>
                <a:gd name="T11" fmla="*/ 0 h 142"/>
                <a:gd name="T12" fmla="*/ 0 w 151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42">
                  <a:moveTo>
                    <a:pt x="0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1" y="133"/>
                    <a:pt x="47" y="142"/>
                    <a:pt x="75" y="142"/>
                  </a:cubicBezTo>
                  <a:cubicBezTo>
                    <a:pt x="103" y="142"/>
                    <a:pt x="130" y="133"/>
                    <a:pt x="151" y="118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63"/>
            <p:cNvSpPr>
              <a:spLocks/>
            </p:cNvSpPr>
            <p:nvPr/>
          </p:nvSpPr>
          <p:spPr bwMode="auto">
            <a:xfrm>
              <a:off x="3855" y="2029"/>
              <a:ext cx="179" cy="92"/>
            </a:xfrm>
            <a:custGeom>
              <a:avLst/>
              <a:gdLst>
                <a:gd name="T0" fmla="*/ 68 w 121"/>
                <a:gd name="T1" fmla="*/ 0 h 62"/>
                <a:gd name="T2" fmla="*/ 0 w 121"/>
                <a:gd name="T3" fmla="*/ 62 h 62"/>
                <a:gd name="T4" fmla="*/ 68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8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8" y="0"/>
                  </a:moveTo>
                  <a:cubicBezTo>
                    <a:pt x="32" y="0"/>
                    <a:pt x="3" y="27"/>
                    <a:pt x="0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auto">
            <a:xfrm>
              <a:off x="3871" y="2029"/>
              <a:ext cx="162" cy="46"/>
            </a:xfrm>
            <a:custGeom>
              <a:avLst/>
              <a:gdLst>
                <a:gd name="T0" fmla="*/ 57 w 109"/>
                <a:gd name="T1" fmla="*/ 0 h 31"/>
                <a:gd name="T2" fmla="*/ 0 w 109"/>
                <a:gd name="T3" fmla="*/ 31 h 31"/>
                <a:gd name="T4" fmla="*/ 74 w 109"/>
                <a:gd name="T5" fmla="*/ 31 h 31"/>
                <a:gd name="T6" fmla="*/ 109 w 109"/>
                <a:gd name="T7" fmla="*/ 0 h 31"/>
                <a:gd name="T8" fmla="*/ 57 w 10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1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2" y="31"/>
                    <a:pt x="107" y="17"/>
                    <a:pt x="109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65"/>
            <p:cNvSpPr>
              <a:spLocks/>
            </p:cNvSpPr>
            <p:nvPr/>
          </p:nvSpPr>
          <p:spPr bwMode="auto">
            <a:xfrm>
              <a:off x="3886" y="1726"/>
              <a:ext cx="148" cy="303"/>
            </a:xfrm>
            <a:custGeom>
              <a:avLst/>
              <a:gdLst>
                <a:gd name="T0" fmla="*/ 148 w 148"/>
                <a:gd name="T1" fmla="*/ 303 h 303"/>
                <a:gd name="T2" fmla="*/ 0 w 148"/>
                <a:gd name="T3" fmla="*/ 303 h 303"/>
                <a:gd name="T4" fmla="*/ 59 w 148"/>
                <a:gd name="T5" fmla="*/ 0 h 303"/>
                <a:gd name="T6" fmla="*/ 148 w 148"/>
                <a:gd name="T7" fmla="*/ 27 h 303"/>
                <a:gd name="T8" fmla="*/ 148 w 14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3">
                  <a:moveTo>
                    <a:pt x="148" y="303"/>
                  </a:moveTo>
                  <a:lnTo>
                    <a:pt x="0" y="303"/>
                  </a:lnTo>
                  <a:lnTo>
                    <a:pt x="59" y="0"/>
                  </a:lnTo>
                  <a:lnTo>
                    <a:pt x="148" y="27"/>
                  </a:lnTo>
                  <a:lnTo>
                    <a:pt x="148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66"/>
            <p:cNvSpPr>
              <a:spLocks/>
            </p:cNvSpPr>
            <p:nvPr/>
          </p:nvSpPr>
          <p:spPr bwMode="auto">
            <a:xfrm>
              <a:off x="3944" y="1625"/>
              <a:ext cx="304" cy="361"/>
            </a:xfrm>
            <a:custGeom>
              <a:avLst/>
              <a:gdLst>
                <a:gd name="T0" fmla="*/ 60 w 205"/>
                <a:gd name="T1" fmla="*/ 243 h 243"/>
                <a:gd name="T2" fmla="*/ 0 w 205"/>
                <a:gd name="T3" fmla="*/ 243 h 243"/>
                <a:gd name="T4" fmla="*/ 0 w 205"/>
                <a:gd name="T5" fmla="*/ 81 h 243"/>
                <a:gd name="T6" fmla="*/ 81 w 205"/>
                <a:gd name="T7" fmla="*/ 0 h 243"/>
                <a:gd name="T8" fmla="*/ 205 w 205"/>
                <a:gd name="T9" fmla="*/ 0 h 243"/>
                <a:gd name="T10" fmla="*/ 205 w 205"/>
                <a:gd name="T11" fmla="*/ 83 h 243"/>
                <a:gd name="T12" fmla="*/ 81 w 205"/>
                <a:gd name="T13" fmla="*/ 83 h 243"/>
                <a:gd name="T14" fmla="*/ 60 w 205"/>
                <a:gd name="T15" fmla="*/ 104 h 243"/>
                <a:gd name="T16" fmla="*/ 60 w 205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43">
                  <a:moveTo>
                    <a:pt x="60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1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70" y="83"/>
                    <a:pt x="60" y="92"/>
                    <a:pt x="60" y="104"/>
                  </a:cubicBezTo>
                  <a:lnTo>
                    <a:pt x="60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67"/>
            <p:cNvSpPr>
              <a:spLocks/>
            </p:cNvSpPr>
            <p:nvPr/>
          </p:nvSpPr>
          <p:spPr bwMode="auto">
            <a:xfrm>
              <a:off x="4171" y="1625"/>
              <a:ext cx="200" cy="124"/>
            </a:xfrm>
            <a:custGeom>
              <a:avLst/>
              <a:gdLst>
                <a:gd name="T0" fmla="*/ 52 w 135"/>
                <a:gd name="T1" fmla="*/ 83 h 83"/>
                <a:gd name="T2" fmla="*/ 135 w 135"/>
                <a:gd name="T3" fmla="*/ 0 h 83"/>
                <a:gd name="T4" fmla="*/ 0 w 135"/>
                <a:gd name="T5" fmla="*/ 0 h 83"/>
                <a:gd name="T6" fmla="*/ 52 w 135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3">
                  <a:moveTo>
                    <a:pt x="52" y="83"/>
                  </a:moveTo>
                  <a:cubicBezTo>
                    <a:pt x="98" y="83"/>
                    <a:pt x="135" y="46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2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68"/>
            <p:cNvSpPr>
              <a:spLocks/>
            </p:cNvSpPr>
            <p:nvPr/>
          </p:nvSpPr>
          <p:spPr bwMode="auto">
            <a:xfrm>
              <a:off x="3665" y="2029"/>
              <a:ext cx="179" cy="92"/>
            </a:xfrm>
            <a:custGeom>
              <a:avLst/>
              <a:gdLst>
                <a:gd name="T0" fmla="*/ 69 w 121"/>
                <a:gd name="T1" fmla="*/ 0 h 62"/>
                <a:gd name="T2" fmla="*/ 0 w 121"/>
                <a:gd name="T3" fmla="*/ 62 h 62"/>
                <a:gd name="T4" fmla="*/ 69 w 121"/>
                <a:gd name="T5" fmla="*/ 62 h 62"/>
                <a:gd name="T6" fmla="*/ 121 w 121"/>
                <a:gd name="T7" fmla="*/ 62 h 62"/>
                <a:gd name="T8" fmla="*/ 121 w 121"/>
                <a:gd name="T9" fmla="*/ 0 h 62"/>
                <a:gd name="T10" fmla="*/ 69 w 12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62">
                  <a:moveTo>
                    <a:pt x="69" y="0"/>
                  </a:moveTo>
                  <a:cubicBezTo>
                    <a:pt x="33" y="0"/>
                    <a:pt x="3" y="27"/>
                    <a:pt x="0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69"/>
            <p:cNvSpPr>
              <a:spLocks/>
            </p:cNvSpPr>
            <p:nvPr/>
          </p:nvSpPr>
          <p:spPr bwMode="auto">
            <a:xfrm>
              <a:off x="3681" y="2029"/>
              <a:ext cx="163" cy="46"/>
            </a:xfrm>
            <a:custGeom>
              <a:avLst/>
              <a:gdLst>
                <a:gd name="T0" fmla="*/ 58 w 110"/>
                <a:gd name="T1" fmla="*/ 0 h 31"/>
                <a:gd name="T2" fmla="*/ 0 w 110"/>
                <a:gd name="T3" fmla="*/ 31 h 31"/>
                <a:gd name="T4" fmla="*/ 74 w 110"/>
                <a:gd name="T5" fmla="*/ 31 h 31"/>
                <a:gd name="T6" fmla="*/ 110 w 110"/>
                <a:gd name="T7" fmla="*/ 0 h 31"/>
                <a:gd name="T8" fmla="*/ 58 w 11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31">
                  <a:moveTo>
                    <a:pt x="58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93" y="31"/>
                    <a:pt x="107" y="17"/>
                    <a:pt x="110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70"/>
            <p:cNvSpPr>
              <a:spLocks/>
            </p:cNvSpPr>
            <p:nvPr/>
          </p:nvSpPr>
          <p:spPr bwMode="auto">
            <a:xfrm>
              <a:off x="3697" y="1726"/>
              <a:ext cx="147" cy="303"/>
            </a:xfrm>
            <a:custGeom>
              <a:avLst/>
              <a:gdLst>
                <a:gd name="T0" fmla="*/ 147 w 147"/>
                <a:gd name="T1" fmla="*/ 303 h 303"/>
                <a:gd name="T2" fmla="*/ 0 w 147"/>
                <a:gd name="T3" fmla="*/ 303 h 303"/>
                <a:gd name="T4" fmla="*/ 58 w 147"/>
                <a:gd name="T5" fmla="*/ 0 h 303"/>
                <a:gd name="T6" fmla="*/ 147 w 147"/>
                <a:gd name="T7" fmla="*/ 27 h 303"/>
                <a:gd name="T8" fmla="*/ 147 w 147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3">
                  <a:moveTo>
                    <a:pt x="147" y="303"/>
                  </a:moveTo>
                  <a:lnTo>
                    <a:pt x="0" y="303"/>
                  </a:lnTo>
                  <a:lnTo>
                    <a:pt x="58" y="0"/>
                  </a:lnTo>
                  <a:lnTo>
                    <a:pt x="147" y="27"/>
                  </a:lnTo>
                  <a:lnTo>
                    <a:pt x="147" y="30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71"/>
            <p:cNvSpPr>
              <a:spLocks/>
            </p:cNvSpPr>
            <p:nvPr/>
          </p:nvSpPr>
          <p:spPr bwMode="auto">
            <a:xfrm>
              <a:off x="3754" y="1625"/>
              <a:ext cx="305" cy="361"/>
            </a:xfrm>
            <a:custGeom>
              <a:avLst/>
              <a:gdLst>
                <a:gd name="T0" fmla="*/ 61 w 206"/>
                <a:gd name="T1" fmla="*/ 243 h 243"/>
                <a:gd name="T2" fmla="*/ 0 w 206"/>
                <a:gd name="T3" fmla="*/ 243 h 243"/>
                <a:gd name="T4" fmla="*/ 0 w 206"/>
                <a:gd name="T5" fmla="*/ 81 h 243"/>
                <a:gd name="T6" fmla="*/ 82 w 206"/>
                <a:gd name="T7" fmla="*/ 0 h 243"/>
                <a:gd name="T8" fmla="*/ 206 w 206"/>
                <a:gd name="T9" fmla="*/ 0 h 243"/>
                <a:gd name="T10" fmla="*/ 206 w 206"/>
                <a:gd name="T11" fmla="*/ 83 h 243"/>
                <a:gd name="T12" fmla="*/ 82 w 206"/>
                <a:gd name="T13" fmla="*/ 83 h 243"/>
                <a:gd name="T14" fmla="*/ 61 w 206"/>
                <a:gd name="T15" fmla="*/ 104 h 243"/>
                <a:gd name="T16" fmla="*/ 61 w 206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43">
                  <a:moveTo>
                    <a:pt x="61" y="243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7" y="0"/>
                    <a:pt x="8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0" y="83"/>
                    <a:pt x="61" y="92"/>
                    <a:pt x="61" y="104"/>
                  </a:cubicBezTo>
                  <a:lnTo>
                    <a:pt x="61" y="243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72"/>
            <p:cNvSpPr>
              <a:spLocks/>
            </p:cNvSpPr>
            <p:nvPr/>
          </p:nvSpPr>
          <p:spPr bwMode="auto">
            <a:xfrm>
              <a:off x="3981" y="1625"/>
              <a:ext cx="201" cy="124"/>
            </a:xfrm>
            <a:custGeom>
              <a:avLst/>
              <a:gdLst>
                <a:gd name="T0" fmla="*/ 53 w 136"/>
                <a:gd name="T1" fmla="*/ 83 h 83"/>
                <a:gd name="T2" fmla="*/ 136 w 136"/>
                <a:gd name="T3" fmla="*/ 0 h 83"/>
                <a:gd name="T4" fmla="*/ 0 w 136"/>
                <a:gd name="T5" fmla="*/ 0 h 83"/>
                <a:gd name="T6" fmla="*/ 53 w 136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83">
                  <a:moveTo>
                    <a:pt x="53" y="83"/>
                  </a:moveTo>
                  <a:cubicBezTo>
                    <a:pt x="99" y="83"/>
                    <a:pt x="136" y="46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7" y="83"/>
                    <a:pt x="53" y="83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4074" y="1590"/>
              <a:ext cx="297" cy="5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4148" y="1615"/>
              <a:ext cx="223" cy="177"/>
            </a:xfrm>
            <a:custGeom>
              <a:avLst/>
              <a:gdLst>
                <a:gd name="T0" fmla="*/ 0 w 150"/>
                <a:gd name="T1" fmla="*/ 0 h 119"/>
                <a:gd name="T2" fmla="*/ 150 w 150"/>
                <a:gd name="T3" fmla="*/ 119 h 119"/>
                <a:gd name="T4" fmla="*/ 150 w 150"/>
                <a:gd name="T5" fmla="*/ 0 h 119"/>
                <a:gd name="T6" fmla="*/ 0 w 150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19">
                  <a:moveTo>
                    <a:pt x="0" y="0"/>
                  </a:moveTo>
                  <a:cubicBezTo>
                    <a:pt x="0" y="55"/>
                    <a:pt x="70" y="119"/>
                    <a:pt x="150" y="119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4074" y="1150"/>
              <a:ext cx="408" cy="435"/>
            </a:xfrm>
            <a:custGeom>
              <a:avLst/>
              <a:gdLst>
                <a:gd name="T0" fmla="*/ 201 w 275"/>
                <a:gd name="T1" fmla="*/ 0 h 293"/>
                <a:gd name="T2" fmla="*/ 159 w 275"/>
                <a:gd name="T3" fmla="*/ 0 h 293"/>
                <a:gd name="T4" fmla="*/ 66 w 275"/>
                <a:gd name="T5" fmla="*/ 112 h 293"/>
                <a:gd name="T6" fmla="*/ 69 w 275"/>
                <a:gd name="T7" fmla="*/ 0 h 293"/>
                <a:gd name="T8" fmla="*/ 69 w 275"/>
                <a:gd name="T9" fmla="*/ 0 h 293"/>
                <a:gd name="T10" fmla="*/ 0 w 275"/>
                <a:gd name="T11" fmla="*/ 133 h 293"/>
                <a:gd name="T12" fmla="*/ 0 w 275"/>
                <a:gd name="T13" fmla="*/ 293 h 293"/>
                <a:gd name="T14" fmla="*/ 200 w 275"/>
                <a:gd name="T15" fmla="*/ 293 h 293"/>
                <a:gd name="T16" fmla="*/ 201 w 275"/>
                <a:gd name="T17" fmla="*/ 137 h 293"/>
                <a:gd name="T18" fmla="*/ 211 w 275"/>
                <a:gd name="T19" fmla="*/ 137 h 293"/>
                <a:gd name="T20" fmla="*/ 211 w 275"/>
                <a:gd name="T21" fmla="*/ 223 h 293"/>
                <a:gd name="T22" fmla="*/ 275 w 275"/>
                <a:gd name="T23" fmla="*/ 223 h 293"/>
                <a:gd name="T24" fmla="*/ 275 w 275"/>
                <a:gd name="T25" fmla="*/ 75 h 293"/>
                <a:gd name="T26" fmla="*/ 201 w 275"/>
                <a:gd name="T2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93">
                  <a:moveTo>
                    <a:pt x="201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6"/>
                    <a:pt x="0" y="133"/>
                  </a:cubicBezTo>
                  <a:cubicBezTo>
                    <a:pt x="0" y="249"/>
                    <a:pt x="0" y="293"/>
                    <a:pt x="0" y="293"/>
                  </a:cubicBezTo>
                  <a:cubicBezTo>
                    <a:pt x="200" y="293"/>
                    <a:pt x="200" y="293"/>
                    <a:pt x="200" y="293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211" y="137"/>
                    <a:pt x="211" y="137"/>
                    <a:pt x="211" y="137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75"/>
                    <a:pt x="275" y="75"/>
                    <a:pt x="275" y="75"/>
                  </a:cubicBezTo>
                  <a:cubicBezTo>
                    <a:pt x="275" y="34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6DC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76"/>
            <p:cNvSpPr>
              <a:spLocks/>
            </p:cNvSpPr>
            <p:nvPr/>
          </p:nvSpPr>
          <p:spPr bwMode="auto">
            <a:xfrm>
              <a:off x="4387" y="1423"/>
              <a:ext cx="135" cy="70"/>
            </a:xfrm>
            <a:custGeom>
              <a:avLst/>
              <a:gdLst>
                <a:gd name="T0" fmla="*/ 135 w 135"/>
                <a:gd name="T1" fmla="*/ 70 h 70"/>
                <a:gd name="T2" fmla="*/ 0 w 135"/>
                <a:gd name="T3" fmla="*/ 70 h 70"/>
                <a:gd name="T4" fmla="*/ 0 w 135"/>
                <a:gd name="T5" fmla="*/ 0 h 70"/>
                <a:gd name="T6" fmla="*/ 71 w 135"/>
                <a:gd name="T7" fmla="*/ 0 h 70"/>
                <a:gd name="T8" fmla="*/ 95 w 135"/>
                <a:gd name="T9" fmla="*/ 30 h 70"/>
                <a:gd name="T10" fmla="*/ 95 w 135"/>
                <a:gd name="T11" fmla="*/ 0 h 70"/>
                <a:gd name="T12" fmla="*/ 135 w 135"/>
                <a:gd name="T13" fmla="*/ 0 h 70"/>
                <a:gd name="T14" fmla="*/ 135 w 13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70">
                  <a:moveTo>
                    <a:pt x="135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1" y="0"/>
                  </a:lnTo>
                  <a:lnTo>
                    <a:pt x="95" y="30"/>
                  </a:lnTo>
                  <a:lnTo>
                    <a:pt x="95" y="0"/>
                  </a:lnTo>
                  <a:lnTo>
                    <a:pt x="135" y="0"/>
                  </a:lnTo>
                  <a:lnTo>
                    <a:pt x="135" y="7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7"/>
            <p:cNvSpPr>
              <a:spLocks/>
            </p:cNvSpPr>
            <p:nvPr/>
          </p:nvSpPr>
          <p:spPr bwMode="auto">
            <a:xfrm>
              <a:off x="4172" y="1116"/>
              <a:ext cx="215" cy="201"/>
            </a:xfrm>
            <a:custGeom>
              <a:avLst/>
              <a:gdLst>
                <a:gd name="T0" fmla="*/ 108 w 215"/>
                <a:gd name="T1" fmla="*/ 80 h 201"/>
                <a:gd name="T2" fmla="*/ 133 w 215"/>
                <a:gd name="T3" fmla="*/ 110 h 201"/>
                <a:gd name="T4" fmla="*/ 0 w 215"/>
                <a:gd name="T5" fmla="*/ 201 h 201"/>
                <a:gd name="T6" fmla="*/ 132 w 215"/>
                <a:gd name="T7" fmla="*/ 0 h 201"/>
                <a:gd name="T8" fmla="*/ 215 w 215"/>
                <a:gd name="T9" fmla="*/ 54 h 201"/>
                <a:gd name="T10" fmla="*/ 159 w 215"/>
                <a:gd name="T11" fmla="*/ 92 h 201"/>
                <a:gd name="T12" fmla="*/ 108 w 215"/>
                <a:gd name="T13" fmla="*/ 8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201">
                  <a:moveTo>
                    <a:pt x="108" y="80"/>
                  </a:moveTo>
                  <a:lnTo>
                    <a:pt x="133" y="110"/>
                  </a:lnTo>
                  <a:lnTo>
                    <a:pt x="0" y="201"/>
                  </a:lnTo>
                  <a:lnTo>
                    <a:pt x="132" y="0"/>
                  </a:lnTo>
                  <a:lnTo>
                    <a:pt x="215" y="54"/>
                  </a:lnTo>
                  <a:lnTo>
                    <a:pt x="159" y="92"/>
                  </a:lnTo>
                  <a:lnTo>
                    <a:pt x="108" y="8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Rectangle 78"/>
            <p:cNvSpPr>
              <a:spLocks noChangeArrowheads="1"/>
            </p:cNvSpPr>
            <p:nvPr/>
          </p:nvSpPr>
          <p:spPr bwMode="auto">
            <a:xfrm>
              <a:off x="4145" y="965"/>
              <a:ext cx="112" cy="138"/>
            </a:xfrm>
            <a:prstGeom prst="rect">
              <a:avLst/>
            </a:pr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auto">
            <a:xfrm>
              <a:off x="4145" y="785"/>
              <a:ext cx="224" cy="232"/>
            </a:xfrm>
            <a:custGeom>
              <a:avLst/>
              <a:gdLst>
                <a:gd name="T0" fmla="*/ 151 w 151"/>
                <a:gd name="T1" fmla="*/ 156 h 156"/>
                <a:gd name="T2" fmla="*/ 151 w 151"/>
                <a:gd name="T3" fmla="*/ 76 h 156"/>
                <a:gd name="T4" fmla="*/ 75 w 151"/>
                <a:gd name="T5" fmla="*/ 0 h 156"/>
                <a:gd name="T6" fmla="*/ 0 w 151"/>
                <a:gd name="T7" fmla="*/ 76 h 156"/>
                <a:gd name="T8" fmla="*/ 0 w 151"/>
                <a:gd name="T9" fmla="*/ 156 h 156"/>
                <a:gd name="T10" fmla="*/ 151 w 151"/>
                <a:gd name="T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56">
                  <a:moveTo>
                    <a:pt x="151" y="156"/>
                  </a:move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56"/>
                    <a:pt x="0" y="156"/>
                    <a:pt x="0" y="156"/>
                  </a:cubicBezTo>
                  <a:lnTo>
                    <a:pt x="151" y="156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auto">
            <a:xfrm>
              <a:off x="4194" y="751"/>
              <a:ext cx="230" cy="243"/>
            </a:xfrm>
            <a:custGeom>
              <a:avLst/>
              <a:gdLst>
                <a:gd name="T0" fmla="*/ 0 w 155"/>
                <a:gd name="T1" fmla="*/ 10 h 164"/>
                <a:gd name="T2" fmla="*/ 45 w 155"/>
                <a:gd name="T3" fmla="*/ 0 h 164"/>
                <a:gd name="T4" fmla="*/ 155 w 155"/>
                <a:gd name="T5" fmla="*/ 110 h 164"/>
                <a:gd name="T6" fmla="*/ 155 w 155"/>
                <a:gd name="T7" fmla="*/ 164 h 164"/>
                <a:gd name="T8" fmla="*/ 0 w 155"/>
                <a:gd name="T9" fmla="*/ 1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4">
                  <a:moveTo>
                    <a:pt x="0" y="10"/>
                  </a:moveTo>
                  <a:cubicBezTo>
                    <a:pt x="14" y="4"/>
                    <a:pt x="29" y="0"/>
                    <a:pt x="45" y="0"/>
                  </a:cubicBezTo>
                  <a:cubicBezTo>
                    <a:pt x="106" y="0"/>
                    <a:pt x="155" y="49"/>
                    <a:pt x="155" y="110"/>
                  </a:cubicBezTo>
                  <a:cubicBezTo>
                    <a:pt x="155" y="164"/>
                    <a:pt x="155" y="164"/>
                    <a:pt x="155" y="164"/>
                  </a:cubicBezTo>
                  <a:cubicBezTo>
                    <a:pt x="74" y="155"/>
                    <a:pt x="9" y="91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4132" y="785"/>
              <a:ext cx="111" cy="119"/>
            </a:xfrm>
            <a:custGeom>
              <a:avLst/>
              <a:gdLst>
                <a:gd name="T0" fmla="*/ 75 w 75"/>
                <a:gd name="T1" fmla="*/ 5 h 80"/>
                <a:gd name="T2" fmla="*/ 53 w 75"/>
                <a:gd name="T3" fmla="*/ 0 h 80"/>
                <a:gd name="T4" fmla="*/ 0 w 75"/>
                <a:gd name="T5" fmla="*/ 54 h 80"/>
                <a:gd name="T6" fmla="*/ 0 w 75"/>
                <a:gd name="T7" fmla="*/ 80 h 80"/>
                <a:gd name="T8" fmla="*/ 75 w 75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0">
                  <a:moveTo>
                    <a:pt x="75" y="5"/>
                  </a:moveTo>
                  <a:cubicBezTo>
                    <a:pt x="69" y="2"/>
                    <a:pt x="61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39" y="76"/>
                    <a:pt x="71" y="44"/>
                    <a:pt x="7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82"/>
            <p:cNvSpPr>
              <a:spLocks/>
            </p:cNvSpPr>
            <p:nvPr/>
          </p:nvSpPr>
          <p:spPr bwMode="auto">
            <a:xfrm>
              <a:off x="4314" y="940"/>
              <a:ext cx="30" cy="56"/>
            </a:xfrm>
            <a:custGeom>
              <a:avLst/>
              <a:gdLst>
                <a:gd name="T0" fmla="*/ 11 w 20"/>
                <a:gd name="T1" fmla="*/ 0 h 38"/>
                <a:gd name="T2" fmla="*/ 0 w 20"/>
                <a:gd name="T3" fmla="*/ 0 h 38"/>
                <a:gd name="T4" fmla="*/ 0 w 20"/>
                <a:gd name="T5" fmla="*/ 38 h 38"/>
                <a:gd name="T6" fmla="*/ 11 w 20"/>
                <a:gd name="T7" fmla="*/ 38 h 38"/>
                <a:gd name="T8" fmla="*/ 20 w 20"/>
                <a:gd name="T9" fmla="*/ 29 h 38"/>
                <a:gd name="T10" fmla="*/ 20 w 20"/>
                <a:gd name="T11" fmla="*/ 9 h 38"/>
                <a:gd name="T12" fmla="*/ 11 w 2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" y="38"/>
                    <a:pt x="20" y="34"/>
                    <a:pt x="20" y="2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Oval 83"/>
            <p:cNvSpPr>
              <a:spLocks noChangeArrowheads="1"/>
            </p:cNvSpPr>
            <p:nvPr/>
          </p:nvSpPr>
          <p:spPr bwMode="auto">
            <a:xfrm>
              <a:off x="4322" y="99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4156" y="1118"/>
              <a:ext cx="53" cy="199"/>
            </a:xfrm>
            <a:custGeom>
              <a:avLst/>
              <a:gdLst>
                <a:gd name="T0" fmla="*/ 16 w 53"/>
                <a:gd name="T1" fmla="*/ 199 h 199"/>
                <a:gd name="T2" fmla="*/ 53 w 53"/>
                <a:gd name="T3" fmla="*/ 0 h 199"/>
                <a:gd name="T4" fmla="*/ 0 w 53"/>
                <a:gd name="T5" fmla="*/ 49 h 199"/>
                <a:gd name="T6" fmla="*/ 3 w 53"/>
                <a:gd name="T7" fmla="*/ 78 h 199"/>
                <a:gd name="T8" fmla="*/ 19 w 53"/>
                <a:gd name="T9" fmla="*/ 78 h 199"/>
                <a:gd name="T10" fmla="*/ 6 w 53"/>
                <a:gd name="T11" fmla="*/ 99 h 199"/>
                <a:gd name="T12" fmla="*/ 16 w 53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99">
                  <a:moveTo>
                    <a:pt x="16" y="199"/>
                  </a:moveTo>
                  <a:lnTo>
                    <a:pt x="53" y="0"/>
                  </a:lnTo>
                  <a:lnTo>
                    <a:pt x="0" y="49"/>
                  </a:lnTo>
                  <a:lnTo>
                    <a:pt x="3" y="78"/>
                  </a:lnTo>
                  <a:lnTo>
                    <a:pt x="19" y="78"/>
                  </a:lnTo>
                  <a:lnTo>
                    <a:pt x="6" y="99"/>
                  </a:lnTo>
                  <a:lnTo>
                    <a:pt x="16" y="199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85"/>
            <p:cNvSpPr>
              <a:spLocks/>
            </p:cNvSpPr>
            <p:nvPr/>
          </p:nvSpPr>
          <p:spPr bwMode="auto">
            <a:xfrm>
              <a:off x="4415" y="1493"/>
              <a:ext cx="67" cy="69"/>
            </a:xfrm>
            <a:custGeom>
              <a:avLst/>
              <a:gdLst>
                <a:gd name="T0" fmla="*/ 45 w 45"/>
                <a:gd name="T1" fmla="*/ 0 h 46"/>
                <a:gd name="T2" fmla="*/ 0 w 45"/>
                <a:gd name="T3" fmla="*/ 46 h 46"/>
                <a:gd name="T4" fmla="*/ 0 w 45"/>
                <a:gd name="T5" fmla="*/ 0 h 46"/>
                <a:gd name="T6" fmla="*/ 45 w 45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0"/>
                  </a:moveTo>
                  <a:cubicBezTo>
                    <a:pt x="45" y="26"/>
                    <a:pt x="25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86"/>
            <p:cNvSpPr>
              <a:spLocks/>
            </p:cNvSpPr>
            <p:nvPr/>
          </p:nvSpPr>
          <p:spPr bwMode="auto">
            <a:xfrm>
              <a:off x="4004" y="1493"/>
              <a:ext cx="411" cy="69"/>
            </a:xfrm>
            <a:custGeom>
              <a:avLst/>
              <a:gdLst>
                <a:gd name="T0" fmla="*/ 91 w 277"/>
                <a:gd name="T1" fmla="*/ 0 h 46"/>
                <a:gd name="T2" fmla="*/ 0 w 277"/>
                <a:gd name="T3" fmla="*/ 46 h 46"/>
                <a:gd name="T4" fmla="*/ 91 w 277"/>
                <a:gd name="T5" fmla="*/ 46 h 46"/>
                <a:gd name="T6" fmla="*/ 277 w 277"/>
                <a:gd name="T7" fmla="*/ 46 h 46"/>
                <a:gd name="T8" fmla="*/ 277 w 277"/>
                <a:gd name="T9" fmla="*/ 0 h 46"/>
                <a:gd name="T10" fmla="*/ 91 w 277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46">
                  <a:moveTo>
                    <a:pt x="91" y="0"/>
                  </a:moveTo>
                  <a:cubicBezTo>
                    <a:pt x="5" y="0"/>
                    <a:pt x="0" y="46"/>
                    <a:pt x="0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277" y="46"/>
                    <a:pt x="277" y="46"/>
                    <a:pt x="277" y="46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B9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87"/>
            <p:cNvSpPr>
              <a:spLocks/>
            </p:cNvSpPr>
            <p:nvPr/>
          </p:nvSpPr>
          <p:spPr bwMode="auto">
            <a:xfrm>
              <a:off x="4251" y="940"/>
              <a:ext cx="63" cy="22"/>
            </a:xfrm>
            <a:custGeom>
              <a:avLst/>
              <a:gdLst>
                <a:gd name="T0" fmla="*/ 11 w 63"/>
                <a:gd name="T1" fmla="*/ 22 h 22"/>
                <a:gd name="T2" fmla="*/ 63 w 63"/>
                <a:gd name="T3" fmla="*/ 16 h 22"/>
                <a:gd name="T4" fmla="*/ 63 w 63"/>
                <a:gd name="T5" fmla="*/ 0 h 22"/>
                <a:gd name="T6" fmla="*/ 0 w 63"/>
                <a:gd name="T7" fmla="*/ 0 h 22"/>
                <a:gd name="T8" fmla="*/ 11 w 6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">
                  <a:moveTo>
                    <a:pt x="11" y="22"/>
                  </a:moveTo>
                  <a:lnTo>
                    <a:pt x="63" y="16"/>
                  </a:lnTo>
                  <a:lnTo>
                    <a:pt x="63" y="0"/>
                  </a:lnTo>
                  <a:lnTo>
                    <a:pt x="0" y="0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88"/>
            <p:cNvSpPr>
              <a:spLocks noEditPoints="1"/>
            </p:cNvSpPr>
            <p:nvPr/>
          </p:nvSpPr>
          <p:spPr bwMode="auto">
            <a:xfrm>
              <a:off x="4119" y="940"/>
              <a:ext cx="143" cy="47"/>
            </a:xfrm>
            <a:custGeom>
              <a:avLst/>
              <a:gdLst>
                <a:gd name="T0" fmla="*/ 89 w 97"/>
                <a:gd name="T1" fmla="*/ 0 h 32"/>
                <a:gd name="T2" fmla="*/ 64 w 97"/>
                <a:gd name="T3" fmla="*/ 0 h 32"/>
                <a:gd name="T4" fmla="*/ 57 w 97"/>
                <a:gd name="T5" fmla="*/ 5 h 32"/>
                <a:gd name="T6" fmla="*/ 40 w 97"/>
                <a:gd name="T7" fmla="*/ 5 h 32"/>
                <a:gd name="T8" fmla="*/ 33 w 97"/>
                <a:gd name="T9" fmla="*/ 0 h 32"/>
                <a:gd name="T10" fmla="*/ 8 w 97"/>
                <a:gd name="T11" fmla="*/ 0 h 32"/>
                <a:gd name="T12" fmla="*/ 0 w 97"/>
                <a:gd name="T13" fmla="*/ 8 h 32"/>
                <a:gd name="T14" fmla="*/ 0 w 97"/>
                <a:gd name="T15" fmla="*/ 23 h 32"/>
                <a:gd name="T16" fmla="*/ 8 w 97"/>
                <a:gd name="T17" fmla="*/ 32 h 32"/>
                <a:gd name="T18" fmla="*/ 31 w 97"/>
                <a:gd name="T19" fmla="*/ 32 h 32"/>
                <a:gd name="T20" fmla="*/ 40 w 97"/>
                <a:gd name="T21" fmla="*/ 23 h 32"/>
                <a:gd name="T22" fmla="*/ 41 w 97"/>
                <a:gd name="T23" fmla="*/ 10 h 32"/>
                <a:gd name="T24" fmla="*/ 56 w 97"/>
                <a:gd name="T25" fmla="*/ 10 h 32"/>
                <a:gd name="T26" fmla="*/ 58 w 97"/>
                <a:gd name="T27" fmla="*/ 24 h 32"/>
                <a:gd name="T28" fmla="*/ 66 w 97"/>
                <a:gd name="T29" fmla="*/ 32 h 32"/>
                <a:gd name="T30" fmla="*/ 89 w 97"/>
                <a:gd name="T31" fmla="*/ 32 h 32"/>
                <a:gd name="T32" fmla="*/ 97 w 97"/>
                <a:gd name="T33" fmla="*/ 23 h 32"/>
                <a:gd name="T34" fmla="*/ 97 w 97"/>
                <a:gd name="T35" fmla="*/ 8 h 32"/>
                <a:gd name="T36" fmla="*/ 89 w 97"/>
                <a:gd name="T37" fmla="*/ 0 h 32"/>
                <a:gd name="T38" fmla="*/ 35 w 97"/>
                <a:gd name="T39" fmla="*/ 23 h 32"/>
                <a:gd name="T40" fmla="*/ 35 w 97"/>
                <a:gd name="T41" fmla="*/ 23 h 32"/>
                <a:gd name="T42" fmla="*/ 31 w 97"/>
                <a:gd name="T43" fmla="*/ 27 h 32"/>
                <a:gd name="T44" fmla="*/ 8 w 97"/>
                <a:gd name="T45" fmla="*/ 27 h 32"/>
                <a:gd name="T46" fmla="*/ 4 w 97"/>
                <a:gd name="T47" fmla="*/ 23 h 32"/>
                <a:gd name="T48" fmla="*/ 4 w 97"/>
                <a:gd name="T49" fmla="*/ 8 h 32"/>
                <a:gd name="T50" fmla="*/ 8 w 97"/>
                <a:gd name="T51" fmla="*/ 4 h 32"/>
                <a:gd name="T52" fmla="*/ 33 w 97"/>
                <a:gd name="T53" fmla="*/ 4 h 32"/>
                <a:gd name="T54" fmla="*/ 37 w 97"/>
                <a:gd name="T55" fmla="*/ 8 h 32"/>
                <a:gd name="T56" fmla="*/ 35 w 97"/>
                <a:gd name="T57" fmla="*/ 23 h 32"/>
                <a:gd name="T58" fmla="*/ 93 w 97"/>
                <a:gd name="T59" fmla="*/ 23 h 32"/>
                <a:gd name="T60" fmla="*/ 89 w 97"/>
                <a:gd name="T61" fmla="*/ 27 h 32"/>
                <a:gd name="T62" fmla="*/ 66 w 97"/>
                <a:gd name="T63" fmla="*/ 27 h 32"/>
                <a:gd name="T64" fmla="*/ 62 w 97"/>
                <a:gd name="T65" fmla="*/ 23 h 32"/>
                <a:gd name="T66" fmla="*/ 60 w 97"/>
                <a:gd name="T67" fmla="*/ 8 h 32"/>
                <a:gd name="T68" fmla="*/ 64 w 97"/>
                <a:gd name="T69" fmla="*/ 4 h 32"/>
                <a:gd name="T70" fmla="*/ 89 w 97"/>
                <a:gd name="T71" fmla="*/ 4 h 32"/>
                <a:gd name="T72" fmla="*/ 93 w 97"/>
                <a:gd name="T73" fmla="*/ 8 h 32"/>
                <a:gd name="T74" fmla="*/ 93 w 97"/>
                <a:gd name="T75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32">
                  <a:moveTo>
                    <a:pt x="8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2"/>
                    <a:pt x="36" y="0"/>
                    <a:pt x="3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6" y="32"/>
                    <a:pt x="40" y="28"/>
                    <a:pt x="40" y="2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8"/>
                    <a:pt x="62" y="32"/>
                    <a:pt x="66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4" y="32"/>
                    <a:pt x="97" y="28"/>
                    <a:pt x="97" y="23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4"/>
                    <a:pt x="94" y="0"/>
                    <a:pt x="89" y="0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5" y="26"/>
                    <a:pt x="34" y="27"/>
                    <a:pt x="3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4" y="26"/>
                    <a:pt x="4" y="2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5" y="4"/>
                    <a:pt x="37" y="6"/>
                    <a:pt x="37" y="8"/>
                  </a:cubicBezTo>
                  <a:lnTo>
                    <a:pt x="35" y="23"/>
                  </a:lnTo>
                  <a:close/>
                  <a:moveTo>
                    <a:pt x="93" y="23"/>
                  </a:moveTo>
                  <a:cubicBezTo>
                    <a:pt x="93" y="26"/>
                    <a:pt x="91" y="27"/>
                    <a:pt x="89" y="27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4" y="27"/>
                    <a:pt x="62" y="26"/>
                    <a:pt x="62" y="23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2" y="4"/>
                    <a:pt x="64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3" y="6"/>
                    <a:pt x="93" y="8"/>
                  </a:cubicBezTo>
                  <a:lnTo>
                    <a:pt x="9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Rectangle 92"/>
            <p:cNvSpPr>
              <a:spLocks noChangeArrowheads="1"/>
            </p:cNvSpPr>
            <p:nvPr/>
          </p:nvSpPr>
          <p:spPr bwMode="auto">
            <a:xfrm>
              <a:off x="4525" y="1615"/>
              <a:ext cx="107" cy="51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93"/>
            <p:cNvSpPr>
              <a:spLocks/>
            </p:cNvSpPr>
            <p:nvPr/>
          </p:nvSpPr>
          <p:spPr bwMode="auto">
            <a:xfrm>
              <a:off x="4525" y="1615"/>
              <a:ext cx="107" cy="82"/>
            </a:xfrm>
            <a:custGeom>
              <a:avLst/>
              <a:gdLst>
                <a:gd name="T0" fmla="*/ 107 w 107"/>
                <a:gd name="T1" fmla="*/ 82 h 82"/>
                <a:gd name="T2" fmla="*/ 0 w 107"/>
                <a:gd name="T3" fmla="*/ 0 h 82"/>
                <a:gd name="T4" fmla="*/ 107 w 107"/>
                <a:gd name="T5" fmla="*/ 0 h 82"/>
                <a:gd name="T6" fmla="*/ 107 w 107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82">
                  <a:moveTo>
                    <a:pt x="107" y="82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8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Rectangle 94"/>
            <p:cNvSpPr>
              <a:spLocks noChangeArrowheads="1"/>
            </p:cNvSpPr>
            <p:nvPr/>
          </p:nvSpPr>
          <p:spPr bwMode="auto">
            <a:xfrm>
              <a:off x="3191" y="1554"/>
              <a:ext cx="1497" cy="7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96"/>
            <p:cNvSpPr>
              <a:spLocks/>
            </p:cNvSpPr>
            <p:nvPr/>
          </p:nvSpPr>
          <p:spPr bwMode="auto">
            <a:xfrm>
              <a:off x="3239" y="1152"/>
              <a:ext cx="628" cy="340"/>
            </a:xfrm>
            <a:custGeom>
              <a:avLst/>
              <a:gdLst>
                <a:gd name="T0" fmla="*/ 543 w 628"/>
                <a:gd name="T1" fmla="*/ 0 h 340"/>
                <a:gd name="T2" fmla="*/ 0 w 628"/>
                <a:gd name="T3" fmla="*/ 0 h 340"/>
                <a:gd name="T4" fmla="*/ 85 w 628"/>
                <a:gd name="T5" fmla="*/ 340 h 340"/>
                <a:gd name="T6" fmla="*/ 628 w 628"/>
                <a:gd name="T7" fmla="*/ 340 h 340"/>
                <a:gd name="T8" fmla="*/ 543 w 628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40">
                  <a:moveTo>
                    <a:pt x="543" y="0"/>
                  </a:moveTo>
                  <a:lnTo>
                    <a:pt x="0" y="0"/>
                  </a:lnTo>
                  <a:lnTo>
                    <a:pt x="85" y="340"/>
                  </a:lnTo>
                  <a:lnTo>
                    <a:pt x="628" y="34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Rectangle 97"/>
            <p:cNvSpPr>
              <a:spLocks noChangeArrowheads="1"/>
            </p:cNvSpPr>
            <p:nvPr/>
          </p:nvSpPr>
          <p:spPr bwMode="auto">
            <a:xfrm>
              <a:off x="3324" y="1492"/>
              <a:ext cx="543" cy="62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98"/>
            <p:cNvSpPr>
              <a:spLocks/>
            </p:cNvSpPr>
            <p:nvPr/>
          </p:nvSpPr>
          <p:spPr bwMode="auto">
            <a:xfrm>
              <a:off x="3867" y="1492"/>
              <a:ext cx="158" cy="62"/>
            </a:xfrm>
            <a:custGeom>
              <a:avLst/>
              <a:gdLst>
                <a:gd name="T0" fmla="*/ 0 w 158"/>
                <a:gd name="T1" fmla="*/ 62 h 62"/>
                <a:gd name="T2" fmla="*/ 158 w 158"/>
                <a:gd name="T3" fmla="*/ 62 h 62"/>
                <a:gd name="T4" fmla="*/ 158 w 158"/>
                <a:gd name="T5" fmla="*/ 32 h 62"/>
                <a:gd name="T6" fmla="*/ 0 w 158"/>
                <a:gd name="T7" fmla="*/ 0 h 62"/>
                <a:gd name="T8" fmla="*/ 0 w 15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2">
                  <a:moveTo>
                    <a:pt x="0" y="62"/>
                  </a:moveTo>
                  <a:lnTo>
                    <a:pt x="158" y="62"/>
                  </a:lnTo>
                  <a:lnTo>
                    <a:pt x="158" y="32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99"/>
            <p:cNvSpPr>
              <a:spLocks/>
            </p:cNvSpPr>
            <p:nvPr/>
          </p:nvSpPr>
          <p:spPr bwMode="auto">
            <a:xfrm>
              <a:off x="4159" y="962"/>
              <a:ext cx="31" cy="65"/>
            </a:xfrm>
            <a:custGeom>
              <a:avLst/>
              <a:gdLst>
                <a:gd name="T0" fmla="*/ 31 w 31"/>
                <a:gd name="T1" fmla="*/ 65 h 65"/>
                <a:gd name="T2" fmla="*/ 0 w 31"/>
                <a:gd name="T3" fmla="*/ 65 h 65"/>
                <a:gd name="T4" fmla="*/ 31 w 31"/>
                <a:gd name="T5" fmla="*/ 0 h 65"/>
                <a:gd name="T6" fmla="*/ 31 w 31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5">
                  <a:moveTo>
                    <a:pt x="31" y="65"/>
                  </a:moveTo>
                  <a:lnTo>
                    <a:pt x="0" y="65"/>
                  </a:lnTo>
                  <a:lnTo>
                    <a:pt x="31" y="0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rgbClr val="92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00"/>
            <p:cNvSpPr>
              <a:spLocks/>
            </p:cNvSpPr>
            <p:nvPr/>
          </p:nvSpPr>
          <p:spPr bwMode="auto">
            <a:xfrm>
              <a:off x="4166" y="1043"/>
              <a:ext cx="74" cy="27"/>
            </a:xfrm>
            <a:custGeom>
              <a:avLst/>
              <a:gdLst>
                <a:gd name="T0" fmla="*/ 0 w 50"/>
                <a:gd name="T1" fmla="*/ 0 h 18"/>
                <a:gd name="T2" fmla="*/ 25 w 50"/>
                <a:gd name="T3" fmla="*/ 18 h 18"/>
                <a:gd name="T4" fmla="*/ 50 w 50"/>
                <a:gd name="T5" fmla="*/ 0 h 18"/>
                <a:gd name="T6" fmla="*/ 0 w 5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cubicBezTo>
                    <a:pt x="4" y="11"/>
                    <a:pt x="14" y="18"/>
                    <a:pt x="25" y="18"/>
                  </a:cubicBezTo>
                  <a:cubicBezTo>
                    <a:pt x="37" y="18"/>
                    <a:pt x="46" y="11"/>
                    <a:pt x="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01"/>
            <p:cNvSpPr>
              <a:spLocks noChangeArrowheads="1"/>
            </p:cNvSpPr>
            <p:nvPr/>
          </p:nvSpPr>
          <p:spPr bwMode="auto">
            <a:xfrm>
              <a:off x="4156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02"/>
            <p:cNvSpPr>
              <a:spLocks noChangeArrowheads="1"/>
            </p:cNvSpPr>
            <p:nvPr/>
          </p:nvSpPr>
          <p:spPr bwMode="auto">
            <a:xfrm>
              <a:off x="4233" y="959"/>
              <a:ext cx="15" cy="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6939" y="4996465"/>
            <a:ext cx="3040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61082" y="4820253"/>
            <a:ext cx="30400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62198" y="4657252"/>
            <a:ext cx="3040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z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334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849463"/>
          </a:xfrm>
        </p:spPr>
        <p:txBody>
          <a:bodyPr/>
          <a:lstStyle/>
          <a:p>
            <a:r>
              <a:rPr lang="en-GB" dirty="0"/>
              <a:t>Credit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249914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B900"/>
                </a:solidFill>
              </a:rPr>
              <a:t>Fallacy</a:t>
            </a:r>
            <a:r>
              <a:rPr lang="en-GB" dirty="0"/>
              <a:t>	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To make my work look good, I have to make other people’s work look bad.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33676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3139321"/>
          </a:xfrm>
        </p:spPr>
        <p:txBody>
          <a:bodyPr/>
          <a:lstStyle/>
          <a:p>
            <a:r>
              <a:rPr lang="en-GB" dirty="0"/>
              <a:t>Warmly acknowledge people who have helped you</a:t>
            </a:r>
          </a:p>
          <a:p>
            <a:r>
              <a:rPr lang="en-GB" dirty="0"/>
              <a:t>Be generous to the competition. </a:t>
            </a:r>
          </a:p>
          <a:p>
            <a:endParaRPr lang="en-GB" dirty="0"/>
          </a:p>
          <a:p>
            <a:r>
              <a:rPr lang="en-GB" dirty="0"/>
              <a:t>Acknowledge weaknesses in your approach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52000" y="5328000"/>
            <a:ext cx="7227275" cy="1071062"/>
          </a:xfrm>
        </p:spPr>
        <p:txBody>
          <a:bodyPr/>
          <a:lstStyle/>
          <a:p>
            <a:r>
              <a:rPr lang="en-GB" dirty="0"/>
              <a:t>Giving credit to others does not diminish the credit you get from your paper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The truth: credit is not like money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6109" y="2354902"/>
            <a:ext cx="6400800" cy="8863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200" baseline="-25000" dirty="0">
                <a:solidFill>
                  <a:srgbClr val="5B5B5B"/>
                </a:solidFill>
                <a:latin typeface="+mj-lt"/>
              </a:rPr>
              <a:t>“In his inspiring paper [Foo98] </a:t>
            </a:r>
            <a:r>
              <a:rPr lang="en-GB" sz="3200" baseline="-25000" dirty="0" err="1">
                <a:solidFill>
                  <a:srgbClr val="5B5B5B"/>
                </a:solidFill>
                <a:latin typeface="+mj-lt"/>
              </a:rPr>
              <a:t>Foogle</a:t>
            </a:r>
            <a:r>
              <a:rPr lang="en-GB" sz="3200" baseline="-25000" dirty="0">
                <a:solidFill>
                  <a:srgbClr val="5B5B5B"/>
                </a:solidFill>
                <a:latin typeface="+mj-lt"/>
              </a:rPr>
              <a:t> shows....  We develop his foundation in the following ways...”</a:t>
            </a:r>
          </a:p>
        </p:txBody>
      </p:sp>
    </p:spTree>
    <p:extLst>
      <p:ext uri="{BB962C8B-B14F-4D97-AF65-F5344CB8AC3E}">
        <p14:creationId xmlns:p14="http://schemas.microsoft.com/office/powerpoint/2010/main" val="2374045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GB" dirty="0"/>
              <a:t>Put your readers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2108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849463"/>
          </a:xfrm>
        </p:spPr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862870"/>
          </a:xfrm>
        </p:spPr>
        <p:txBody>
          <a:bodyPr/>
          <a:lstStyle/>
          <a:p>
            <a:r>
              <a:rPr lang="en-GB" dirty="0"/>
              <a:t>Abstract (4 sentences)</a:t>
            </a:r>
          </a:p>
          <a:p>
            <a:r>
              <a:rPr lang="en-GB" dirty="0"/>
              <a:t>Introduction (1 page)</a:t>
            </a:r>
          </a:p>
          <a:p>
            <a:r>
              <a:rPr lang="en-GB" dirty="0">
                <a:solidFill>
                  <a:srgbClr val="FFB900"/>
                </a:solidFill>
              </a:rPr>
              <a:t>The problem (1 page)</a:t>
            </a:r>
          </a:p>
          <a:p>
            <a:r>
              <a:rPr lang="en-GB" dirty="0">
                <a:solidFill>
                  <a:srgbClr val="FFB900"/>
                </a:solidFill>
              </a:rPr>
              <a:t>My idea (2 pages)</a:t>
            </a:r>
          </a:p>
          <a:p>
            <a:r>
              <a:rPr lang="en-GB" dirty="0">
                <a:solidFill>
                  <a:srgbClr val="FFB900"/>
                </a:solidFill>
              </a:rPr>
              <a:t>The details (5 pages)</a:t>
            </a:r>
          </a:p>
          <a:p>
            <a:r>
              <a:rPr lang="en-GB" dirty="0"/>
              <a:t>Related work (1-2 pages)</a:t>
            </a:r>
          </a:p>
          <a:p>
            <a:r>
              <a:rPr lang="en-GB" dirty="0"/>
              <a:t>Conclusions and further work (0.5 pages)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7681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272009" cy="849463"/>
          </a:xfrm>
        </p:spPr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05350" y="2993206"/>
            <a:ext cx="7273925" cy="2154436"/>
          </a:xfrm>
        </p:spPr>
        <p:txBody>
          <a:bodyPr/>
          <a:lstStyle/>
          <a:p>
            <a:r>
              <a:rPr lang="en-GB" dirty="0"/>
              <a:t>Sounds impressive...but</a:t>
            </a:r>
          </a:p>
          <a:p>
            <a:r>
              <a:rPr lang="en-GB" dirty="0"/>
              <a:t>Sends readers to sleep, and/or makes them feel stupid</a:t>
            </a: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634061" y="945686"/>
            <a:ext cx="7416824" cy="1926681"/>
            <a:chOff x="4634061" y="945686"/>
            <a:chExt cx="7416824" cy="1926681"/>
          </a:xfrm>
        </p:grpSpPr>
        <p:sp>
          <p:nvSpPr>
            <p:cNvPr id="5" name="TextBox 4"/>
            <p:cNvSpPr txBox="1"/>
            <p:nvPr/>
          </p:nvSpPr>
          <p:spPr>
            <a:xfrm>
              <a:off x="4634061" y="945686"/>
              <a:ext cx="7416824" cy="192668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200" baseline="-25000" dirty="0">
                  <a:solidFill>
                    <a:srgbClr val="5B5B5B"/>
                  </a:solidFill>
                  <a:latin typeface="+mj-lt"/>
                </a:rPr>
                <a:t>3. The idea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3200" baseline="-25000" dirty="0">
                  <a:solidFill>
                    <a:srgbClr val="5B5B5B"/>
                  </a:solidFill>
                  <a:latin typeface="+mj-lt"/>
                </a:rPr>
                <a:t>Consider a </a:t>
              </a:r>
              <a:r>
                <a:rPr lang="en-GB" sz="3200" baseline="-25000" dirty="0" err="1">
                  <a:solidFill>
                    <a:srgbClr val="5B5B5B"/>
                  </a:solidFill>
                  <a:latin typeface="+mj-lt"/>
                </a:rPr>
                <a:t>bifircuated</a:t>
              </a:r>
              <a:r>
                <a:rPr lang="en-GB" sz="3200" baseline="-25000" dirty="0">
                  <a:solidFill>
                    <a:srgbClr val="5B5B5B"/>
                  </a:solidFill>
                  <a:latin typeface="+mj-lt"/>
                </a:rPr>
                <a:t> semi-lattice D, over a hyper-modulated signature S.  Suppose pi  is an element of D.  Then we know for every such pi there is an epi-modulus j, such that p &lt; p 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3200" baseline="-25000" dirty="0">
                <a:solidFill>
                  <a:srgbClr val="5B5B5B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898757" y="2121556"/>
              <a:ext cx="216024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j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366809" y="2121555"/>
              <a:ext cx="216024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i</a:t>
              </a:r>
              <a:endPara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9323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Presenting the idea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5010602"/>
          </a:xfrm>
        </p:spPr>
        <p:txBody>
          <a:bodyPr/>
          <a:lstStyle/>
          <a:p>
            <a:r>
              <a:rPr lang="en-GB" dirty="0"/>
              <a:t>Explain it as if you were speaking to someone using a whiteboard</a:t>
            </a:r>
          </a:p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Conveying the intuition is primary</a:t>
            </a:r>
            <a:r>
              <a:rPr lang="en-GB" dirty="0"/>
              <a:t>, not secondary</a:t>
            </a:r>
          </a:p>
          <a:p>
            <a:r>
              <a:rPr lang="en-GB" dirty="0"/>
              <a:t>Once your reader has the intuition, she can follow the details (but not vice versa)</a:t>
            </a:r>
          </a:p>
          <a:p>
            <a:r>
              <a:rPr lang="en-GB" dirty="0"/>
              <a:t>Even if she skips the details, she still takes away something valuable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73303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Conveying the intuition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705350" y="3785294"/>
            <a:ext cx="7273925" cy="2055947"/>
          </a:xfrm>
        </p:spPr>
        <p:txBody>
          <a:bodyPr/>
          <a:lstStyle/>
          <a:p>
            <a:r>
              <a:rPr lang="en-GB" dirty="0"/>
              <a:t>Remember: explain it as if you were speaking to someone using a whiteboard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50085" y="1193006"/>
            <a:ext cx="7586390" cy="2304256"/>
          </a:xfrm>
          <a:prstGeom prst="rect">
            <a:avLst/>
          </a:prstGeom>
          <a:solidFill>
            <a:srgbClr val="00BCF2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6109" y="1265015"/>
            <a:ext cx="7200800" cy="19574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 dirty="0">
                <a:solidFill>
                  <a:schemeClr val="bg1"/>
                </a:solidFill>
                <a:latin typeface="+mj-lt"/>
              </a:rPr>
              <a:t>Introduce the problem, and your idea, using </a:t>
            </a:r>
            <a:r>
              <a:rPr lang="en-GB" sz="3600" dirty="0">
                <a:solidFill>
                  <a:srgbClr val="FFB900"/>
                </a:solidFill>
              </a:rPr>
              <a:t>EXAMPLES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 and only then present the general case</a:t>
            </a:r>
          </a:p>
        </p:txBody>
      </p:sp>
    </p:spTree>
    <p:extLst>
      <p:ext uri="{BB962C8B-B14F-4D97-AF65-F5344CB8AC3E}">
        <p14:creationId xmlns:p14="http://schemas.microsoft.com/office/powerpoint/2010/main" val="318031738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ctangle 2027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1543" y="1062241"/>
            <a:ext cx="5268509" cy="365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6000" y="2941200"/>
            <a:ext cx="3319949" cy="1994392"/>
          </a:xfrm>
        </p:spPr>
        <p:txBody>
          <a:bodyPr/>
          <a:lstStyle/>
          <a:p>
            <a:r>
              <a:rPr lang="en-GB" dirty="0"/>
              <a:t>The Simon PJ question: is there any typewriter font?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326791"/>
          </a:xfrm>
        </p:spPr>
        <p:txBody>
          <a:bodyPr/>
          <a:lstStyle/>
          <a:p>
            <a:r>
              <a:rPr lang="en-GB" dirty="0"/>
              <a:t>Using examples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922093" y="2777182"/>
            <a:ext cx="4896543" cy="468000"/>
          </a:xfrm>
          <a:prstGeom prst="rect">
            <a:avLst/>
          </a:prstGeom>
          <a:noFill/>
          <a:ln w="38100"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118825" y="2129110"/>
            <a:ext cx="2061938" cy="204137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8306" y="2171972"/>
            <a:ext cx="2036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Example right away</a:t>
            </a:r>
          </a:p>
        </p:txBody>
      </p:sp>
    </p:spTree>
    <p:extLst>
      <p:ext uri="{BB962C8B-B14F-4D97-AF65-F5344CB8AC3E}">
        <p14:creationId xmlns:p14="http://schemas.microsoft.com/office/powerpoint/2010/main" val="19474991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Putting the reader first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3927229"/>
          </a:xfrm>
        </p:spPr>
        <p:txBody>
          <a:bodyPr/>
          <a:lstStyle/>
          <a:p>
            <a:pPr>
              <a:buClr>
                <a:srgbClr val="0078D7"/>
              </a:buClr>
            </a:pPr>
            <a:r>
              <a:rPr lang="en-GB" dirty="0">
                <a:solidFill>
                  <a:srgbClr val="FFB900"/>
                </a:solidFill>
              </a:rPr>
              <a:t>Do not </a:t>
            </a:r>
            <a:r>
              <a:rPr lang="en-GB" dirty="0"/>
              <a:t>recapitulate your personal journey of discovery.  This route may be soaked with your blood, but that is not interesting to the reader.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Instead, choose the most direct route to the idea.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1397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Writing papers: model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6638" y="1214346"/>
            <a:ext cx="1827669" cy="18094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30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90697" y="1211263"/>
            <a:ext cx="1827669" cy="18094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34756" y="1211263"/>
            <a:ext cx="1827669" cy="180944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3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3" name="Freeform 99"/>
          <p:cNvSpPr>
            <a:spLocks/>
          </p:cNvSpPr>
          <p:nvPr/>
        </p:nvSpPr>
        <p:spPr bwMode="black">
          <a:xfrm>
            <a:off x="6518280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99"/>
          <p:cNvSpPr>
            <a:spLocks/>
          </p:cNvSpPr>
          <p:nvPr/>
        </p:nvSpPr>
        <p:spPr bwMode="black">
          <a:xfrm>
            <a:off x="8861595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3081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7. </a:t>
            </a:r>
            <a:r>
              <a:rPr lang="en-GB" dirty="0"/>
              <a:t>Listen to your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8875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Experts are good</a:t>
            </a:r>
          </a:p>
          <a:p>
            <a:r>
              <a:rPr lang="en-GB" dirty="0"/>
              <a:t>Non-experts are also very good</a:t>
            </a:r>
          </a:p>
          <a:p>
            <a:r>
              <a:rPr lang="en-GB" dirty="0"/>
              <a:t>Each reader can only read your paper for the first time once!  So use them carefully</a:t>
            </a:r>
          </a:p>
          <a:p>
            <a:r>
              <a:rPr lang="en-GB" dirty="0"/>
              <a:t>Explain carefully what you want (“I got lost here” is much more important than “</a:t>
            </a:r>
            <a:r>
              <a:rPr lang="en-GB" dirty="0" err="1"/>
              <a:t>Jarva</a:t>
            </a:r>
            <a:r>
              <a:rPr lang="en-GB" dirty="0"/>
              <a:t> is </a:t>
            </a:r>
            <a:r>
              <a:rPr lang="en-GB" dirty="0" err="1"/>
              <a:t>mis</a:t>
            </a:r>
            <a:r>
              <a:rPr lang="en-GB" dirty="0"/>
              <a:t>-spelt”.)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Get your paper read by as many friendly guinea pigs as possible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184236679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Getting expert help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good plan: when you think you are done, send the draft to the competition saying “could you help me ensure that I describe your work fairly?”.  </a:t>
            </a:r>
          </a:p>
          <a:p>
            <a:r>
              <a:rPr lang="en-GB" dirty="0"/>
              <a:t>Often they will respond with helpful critique (they are interested in the area)</a:t>
            </a:r>
          </a:p>
          <a:p>
            <a:r>
              <a:rPr lang="en-GB" dirty="0"/>
              <a:t>They are likely to be your referees anyway, so getting their comments or criticism up front is Jolly Good.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862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Listening </a:t>
            </a:r>
            <a:br>
              <a:rPr lang="en-GB" dirty="0"/>
            </a:br>
            <a:r>
              <a:rPr lang="en-GB" dirty="0"/>
              <a:t>to your reviewers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705350" y="3785294"/>
            <a:ext cx="7273925" cy="215443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is </a:t>
            </a:r>
            <a:r>
              <a:rPr lang="en-GB" dirty="0">
                <a:solidFill>
                  <a:srgbClr val="FFB900"/>
                </a:solidFill>
              </a:rPr>
              <a:t>really, really, really </a:t>
            </a:r>
            <a:r>
              <a:rPr lang="en-GB" dirty="0"/>
              <a:t>hard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But it’s </a:t>
            </a:r>
            <a:r>
              <a:rPr lang="en-GB" dirty="0">
                <a:solidFill>
                  <a:srgbClr val="FFB900"/>
                </a:solidFill>
              </a:rPr>
              <a:t>really, really, really, really, really, really, really, really, really, really </a:t>
            </a:r>
            <a:r>
              <a:rPr lang="en-GB" dirty="0"/>
              <a:t>important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50085" y="1193006"/>
            <a:ext cx="7586390" cy="2304256"/>
          </a:xfrm>
          <a:prstGeom prst="rect">
            <a:avLst/>
          </a:prstGeom>
          <a:solidFill>
            <a:srgbClr val="00BCF2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6109" y="1265015"/>
            <a:ext cx="7200800" cy="20344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 dirty="0">
                <a:solidFill>
                  <a:srgbClr val="FFB900"/>
                </a:solidFill>
                <a:latin typeface="+mj-lt"/>
              </a:rPr>
              <a:t>Treat every review like gold dust</a:t>
            </a:r>
          </a:p>
          <a:p>
            <a:pPr>
              <a:spcAft>
                <a:spcPts val="600"/>
              </a:spcAft>
            </a:pPr>
            <a:r>
              <a:rPr lang="en-GB" sz="3600" dirty="0">
                <a:solidFill>
                  <a:schemeClr val="bg1"/>
                </a:solidFill>
                <a:latin typeface="+mj-lt"/>
              </a:rPr>
              <a:t>Be (truly) grateful for criticism as well as praise</a:t>
            </a:r>
          </a:p>
        </p:txBody>
      </p:sp>
    </p:spTree>
    <p:extLst>
      <p:ext uri="{BB962C8B-B14F-4D97-AF65-F5344CB8AC3E}">
        <p14:creationId xmlns:p14="http://schemas.microsoft.com/office/powerpoint/2010/main" val="251592293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Listening </a:t>
            </a:r>
            <a:br>
              <a:rPr lang="en-GB" dirty="0"/>
            </a:br>
            <a:r>
              <a:rPr lang="en-GB" dirty="0"/>
              <a:t>to your reviewers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5010602"/>
          </a:xfrm>
        </p:spPr>
        <p:txBody>
          <a:bodyPr/>
          <a:lstStyle/>
          <a:p>
            <a:r>
              <a:rPr lang="en-GB" dirty="0"/>
              <a:t>Read every criticism as a positive suggestion for something you could explain more clearly</a:t>
            </a:r>
          </a:p>
          <a:p>
            <a:r>
              <a:rPr lang="en-GB" dirty="0"/>
              <a:t>DO NOT respond “</a:t>
            </a:r>
            <a:r>
              <a:rPr lang="en-GB" dirty="0">
                <a:solidFill>
                  <a:srgbClr val="FFB900"/>
                </a:solidFill>
              </a:rPr>
              <a:t>you stupid person, I meant X</a:t>
            </a:r>
            <a:r>
              <a:rPr lang="en-GB" dirty="0"/>
              <a:t>”.  </a:t>
            </a:r>
          </a:p>
          <a:p>
            <a:r>
              <a:rPr lang="en-GB" dirty="0"/>
              <a:t>INSTEAD: fix the paper so that X is apparent even to the stupidest reader.</a:t>
            </a:r>
          </a:p>
          <a:p>
            <a:r>
              <a:rPr lang="en-GB" dirty="0"/>
              <a:t>Thank them warmly.  They have given up their time for you.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94756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849463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489551" cy="62417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Don’t wait: write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Identify your key idea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Tell a story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Nail your contributions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Related work: later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Put your readers first (examples)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Listen to your readers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latin typeface="+mn-lt"/>
              </a:rPr>
              <a:t>More:  www.microsoft.com/research/people/simonpj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611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and Style</a:t>
            </a:r>
          </a:p>
        </p:txBody>
      </p:sp>
    </p:spTree>
    <p:extLst>
      <p:ext uri="{BB962C8B-B14F-4D97-AF65-F5344CB8AC3E}">
        <p14:creationId xmlns:p14="http://schemas.microsoft.com/office/powerpoint/2010/main" val="28656644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849463"/>
          </a:xfrm>
        </p:spPr>
        <p:txBody>
          <a:bodyPr/>
          <a:lstStyle/>
          <a:p>
            <a:r>
              <a:rPr lang="en-GB" dirty="0"/>
              <a:t>Basic stuff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136517"/>
          </a:xfrm>
        </p:spPr>
        <p:txBody>
          <a:bodyPr/>
          <a:lstStyle/>
          <a:p>
            <a:r>
              <a:rPr lang="en-GB" dirty="0"/>
              <a:t>Submit by the deadline</a:t>
            </a:r>
          </a:p>
          <a:p>
            <a:r>
              <a:rPr lang="en-GB" dirty="0"/>
              <a:t>Keep to the length restrictions</a:t>
            </a:r>
          </a:p>
          <a:p>
            <a:pPr lvl="1"/>
            <a:r>
              <a:rPr lang="en-GB" dirty="0"/>
              <a:t>Do not narrow the margins</a:t>
            </a:r>
          </a:p>
          <a:p>
            <a:pPr lvl="1"/>
            <a:r>
              <a:rPr lang="en-GB" dirty="0"/>
              <a:t>Do not </a:t>
            </a:r>
            <a:r>
              <a:rPr lang="en-GB" sz="600" dirty="0"/>
              <a:t>use 6pt font</a:t>
            </a:r>
          </a:p>
          <a:p>
            <a:pPr lvl="1"/>
            <a:r>
              <a:rPr lang="en-GB" dirty="0"/>
              <a:t>On occasion, supply supporting evidence (e.g. experimental data, or a written-out proof) in an appendix</a:t>
            </a:r>
          </a:p>
          <a:p>
            <a:r>
              <a:rPr lang="en-GB" dirty="0"/>
              <a:t>Always use a spell checker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4572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Visual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4222694"/>
          </a:xfrm>
        </p:spPr>
        <p:txBody>
          <a:bodyPr/>
          <a:lstStyle/>
          <a:p>
            <a:r>
              <a:rPr lang="en-GB" dirty="0"/>
              <a:t>Give strong visual structure to your paper using </a:t>
            </a:r>
          </a:p>
          <a:p>
            <a:pPr lvl="1"/>
            <a:r>
              <a:rPr lang="en-GB" dirty="0"/>
              <a:t>sections and sub-sections</a:t>
            </a:r>
          </a:p>
          <a:p>
            <a:pPr lvl="1"/>
            <a:r>
              <a:rPr lang="en-GB" dirty="0"/>
              <a:t>bullets</a:t>
            </a:r>
          </a:p>
          <a:p>
            <a:pPr lvl="1"/>
            <a:r>
              <a:rPr lang="en-GB" dirty="0"/>
              <a:t>italics</a:t>
            </a:r>
          </a:p>
          <a:p>
            <a:pPr lvl="1"/>
            <a:r>
              <a:rPr lang="en-GB" dirty="0"/>
              <a:t>laid-out code</a:t>
            </a:r>
          </a:p>
          <a:p>
            <a:r>
              <a:rPr lang="en-GB" dirty="0"/>
              <a:t>Find out how to draw pictures, and use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84875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ctangle 2078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1" y="1120998"/>
            <a:ext cx="741911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Visual structure</a:t>
            </a:r>
          </a:p>
        </p:txBody>
      </p:sp>
    </p:spTree>
    <p:extLst>
      <p:ext uri="{BB962C8B-B14F-4D97-AF65-F5344CB8AC3E}">
        <p14:creationId xmlns:p14="http://schemas.microsoft.com/office/powerpoint/2010/main" val="2665614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Writing papers: model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6638" y="1214346"/>
            <a:ext cx="1827669" cy="18094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30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90697" y="1211263"/>
            <a:ext cx="1827669" cy="18094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34756" y="1211263"/>
            <a:ext cx="1827669" cy="180944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3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3" name="Freeform 99"/>
          <p:cNvSpPr>
            <a:spLocks/>
          </p:cNvSpPr>
          <p:nvPr/>
        </p:nvSpPr>
        <p:spPr bwMode="black">
          <a:xfrm>
            <a:off x="6518280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99"/>
          <p:cNvSpPr>
            <a:spLocks/>
          </p:cNvSpPr>
          <p:nvPr/>
        </p:nvSpPr>
        <p:spPr bwMode="black">
          <a:xfrm>
            <a:off x="8861595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46638" y="3356329"/>
            <a:ext cx="1827669" cy="18094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30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90697" y="3353246"/>
            <a:ext cx="1827669" cy="180944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34756" y="3353246"/>
            <a:ext cx="1827669" cy="180944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3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5" name="Freeform 99"/>
          <p:cNvSpPr>
            <a:spLocks/>
          </p:cNvSpPr>
          <p:nvPr/>
        </p:nvSpPr>
        <p:spPr bwMode="black">
          <a:xfrm>
            <a:off x="6518280" y="4030817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reeform 99"/>
          <p:cNvSpPr>
            <a:spLocks/>
          </p:cNvSpPr>
          <p:nvPr/>
        </p:nvSpPr>
        <p:spPr bwMode="black">
          <a:xfrm>
            <a:off x="8861595" y="4030817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18037" y="1120998"/>
            <a:ext cx="7272808" cy="2016224"/>
          </a:xfrm>
          <a:prstGeom prst="line">
            <a:avLst/>
          </a:prstGeom>
          <a:ln w="76200">
            <a:solidFill>
              <a:srgbClr val="E81123"/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0045" y="1120998"/>
            <a:ext cx="7272808" cy="2009330"/>
          </a:xfrm>
          <a:prstGeom prst="line">
            <a:avLst/>
          </a:prstGeom>
          <a:ln w="76200">
            <a:solidFill>
              <a:srgbClr val="E81123"/>
            </a:solidFill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4043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6000" y="2941200"/>
            <a:ext cx="3319949" cy="1514261"/>
          </a:xfrm>
        </p:spPr>
        <p:txBody>
          <a:bodyPr/>
          <a:lstStyle/>
          <a:p>
            <a:r>
              <a:rPr lang="en-GB" dirty="0"/>
              <a:t>The passive voice is “respectable” but it </a:t>
            </a:r>
            <a:r>
              <a:rPr lang="en-GB" dirty="0">
                <a:solidFill>
                  <a:srgbClr val="FFB900"/>
                </a:solidFill>
              </a:rPr>
              <a:t>deadens</a:t>
            </a:r>
            <a:r>
              <a:rPr lang="en-GB" dirty="0"/>
              <a:t> your paper.  Avoid it at all costs.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4400" dirty="0"/>
              <a:t>Use the active voice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41630" y="1072331"/>
            <a:ext cx="3970800" cy="120650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cs typeface="Segoe UI Light"/>
              </a:rPr>
              <a:t>No!</a:t>
            </a:r>
            <a:endParaRPr lang="en-US" sz="4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91038" y="1072332"/>
            <a:ext cx="3970800" cy="1206504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cs typeface="Segoe UI Light"/>
              </a:rPr>
              <a:t>Yes!</a:t>
            </a:r>
            <a:endParaRPr lang="en-US" sz="4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8026" y="2408219"/>
            <a:ext cx="3688216" cy="27884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fontAlgn="base"/>
            <a:r>
              <a:rPr lang="en-GB" dirty="0">
                <a:latin typeface="+mj-lt"/>
              </a:rPr>
              <a:t>It can be seen that...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34 tests were run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These properties were thought desirable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It might be thought that this would be a type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2430" y="2408219"/>
            <a:ext cx="3907028" cy="27884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fontAlgn="base"/>
            <a:r>
              <a:rPr lang="en-GB" dirty="0">
                <a:latin typeface="+mj-lt"/>
              </a:rPr>
              <a:t>We can see that...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We ran 34 tests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We wanted to retain these properties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You might think this would be a type error</a:t>
            </a:r>
          </a:p>
        </p:txBody>
      </p:sp>
    </p:spTree>
    <p:extLst>
      <p:ext uri="{BB962C8B-B14F-4D97-AF65-F5344CB8AC3E}">
        <p14:creationId xmlns:p14="http://schemas.microsoft.com/office/powerpoint/2010/main" val="160108906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4400" dirty="0"/>
              <a:t>Use simple, direct language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 bwMode="auto">
          <a:xfrm>
            <a:off x="4241630" y="1072331"/>
            <a:ext cx="3970800" cy="120650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cs typeface="Segoe UI Light"/>
              </a:rPr>
              <a:t>No!</a:t>
            </a:r>
            <a:endParaRPr lang="en-US" sz="4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91038" y="1072332"/>
            <a:ext cx="3970800" cy="1206504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cs typeface="Segoe UI Light"/>
              </a:rPr>
              <a:t>Yes!</a:t>
            </a:r>
            <a:endParaRPr lang="en-US" sz="4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8026" y="2408219"/>
            <a:ext cx="3688216" cy="30654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fontAlgn="base"/>
            <a:r>
              <a:rPr lang="en-GB" dirty="0">
                <a:latin typeface="+mj-lt"/>
              </a:rPr>
              <a:t>The object under study was displaced horizontally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On an annual basis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Endeavour to ascertain</a:t>
            </a:r>
          </a:p>
          <a:p>
            <a:pPr fontAlgn="base"/>
            <a:r>
              <a:rPr lang="en-GB" dirty="0">
                <a:latin typeface="+mj-lt"/>
              </a:rPr>
              <a:t> </a:t>
            </a:r>
          </a:p>
          <a:p>
            <a:pPr fontAlgn="base"/>
            <a:r>
              <a:rPr lang="en-GB" dirty="0">
                <a:latin typeface="+mj-lt"/>
              </a:rPr>
              <a:t>It could be considered that the speed of storage reclamation left something to be desired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2430" y="2408219"/>
            <a:ext cx="3907028" cy="27884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fontAlgn="base"/>
            <a:r>
              <a:rPr lang="en-GB" dirty="0">
                <a:latin typeface="+mj-lt"/>
              </a:rPr>
              <a:t>The ball moved sideways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Yearly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Find out</a:t>
            </a:r>
          </a:p>
          <a:p>
            <a:pPr fontAlgn="base"/>
            <a:endParaRPr lang="en-GB" dirty="0">
              <a:latin typeface="+mj-lt"/>
            </a:endParaRPr>
          </a:p>
          <a:p>
            <a:pPr fontAlgn="base"/>
            <a:r>
              <a:rPr lang="en-GB" dirty="0">
                <a:latin typeface="+mj-lt"/>
              </a:rPr>
              <a:t>The garbage collector was really slow</a:t>
            </a:r>
          </a:p>
        </p:txBody>
      </p:sp>
    </p:spTree>
    <p:extLst>
      <p:ext uri="{BB962C8B-B14F-4D97-AF65-F5344CB8AC3E}">
        <p14:creationId xmlns:p14="http://schemas.microsoft.com/office/powerpoint/2010/main" val="38648933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3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846638" y="1214346"/>
            <a:ext cx="1827669" cy="18094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30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90697" y="1211263"/>
            <a:ext cx="1827669" cy="180944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34756" y="1211263"/>
            <a:ext cx="1827669" cy="180944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3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5" name="Freeform 99"/>
          <p:cNvSpPr>
            <a:spLocks/>
          </p:cNvSpPr>
          <p:nvPr/>
        </p:nvSpPr>
        <p:spPr bwMode="black">
          <a:xfrm>
            <a:off x="6518280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reeform 99"/>
          <p:cNvSpPr>
            <a:spLocks/>
          </p:cNvSpPr>
          <p:nvPr/>
        </p:nvSpPr>
        <p:spPr bwMode="black">
          <a:xfrm>
            <a:off x="8861595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1573" y="1062241"/>
            <a:ext cx="3456384" cy="2179058"/>
          </a:xfrm>
        </p:spPr>
        <p:txBody>
          <a:bodyPr/>
          <a:lstStyle/>
          <a:p>
            <a:r>
              <a:rPr lang="en-GB" dirty="0"/>
              <a:t>Writing papers: model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6638" y="1214346"/>
            <a:ext cx="1827669" cy="18094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30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99"/>
          <p:cNvSpPr>
            <a:spLocks/>
          </p:cNvSpPr>
          <p:nvPr/>
        </p:nvSpPr>
        <p:spPr bwMode="black">
          <a:xfrm>
            <a:off x="6518280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05350" y="3281238"/>
            <a:ext cx="7273925" cy="3139321"/>
          </a:xfrm>
        </p:spPr>
        <p:txBody>
          <a:bodyPr/>
          <a:lstStyle/>
          <a:p>
            <a:r>
              <a:rPr lang="en-GB" dirty="0"/>
              <a:t>Forces us to be clear, focused</a:t>
            </a:r>
          </a:p>
          <a:p>
            <a:r>
              <a:rPr lang="en-GB" dirty="0"/>
              <a:t>Crystallises what we don’t understand</a:t>
            </a:r>
          </a:p>
          <a:p>
            <a:r>
              <a:rPr lang="en-GB" dirty="0"/>
              <a:t>Opens the way to dialogue with others: reality check, critique, and collaboration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8789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846638" y="1214346"/>
            <a:ext cx="1827669" cy="18094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30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90697" y="1211263"/>
            <a:ext cx="1827669" cy="180944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Write paper</a:t>
            </a:r>
            <a:endParaRPr lang="en-US" sz="3000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34756" y="1211263"/>
            <a:ext cx="1827669" cy="180944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cs typeface="Segoe UI Light"/>
              </a:rPr>
              <a:t>Do research</a:t>
            </a:r>
            <a:endParaRPr lang="en-US" sz="3000" dirty="0">
              <a:solidFill>
                <a:srgbClr val="FFFFFF"/>
              </a:solidFill>
              <a:latin typeface="+mj-lt"/>
              <a:ea typeface="Segoe UI" pitchFamily="34" charset="0"/>
              <a:cs typeface="Segoe UI Light"/>
            </a:endParaRPr>
          </a:p>
        </p:txBody>
      </p:sp>
      <p:sp>
        <p:nvSpPr>
          <p:cNvPr id="15" name="Freeform 99"/>
          <p:cNvSpPr>
            <a:spLocks/>
          </p:cNvSpPr>
          <p:nvPr/>
        </p:nvSpPr>
        <p:spPr bwMode="black">
          <a:xfrm>
            <a:off x="6518280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reeform 99"/>
          <p:cNvSpPr>
            <a:spLocks/>
          </p:cNvSpPr>
          <p:nvPr/>
        </p:nvSpPr>
        <p:spPr bwMode="black">
          <a:xfrm>
            <a:off x="8861595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3932238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99908" y="4937422"/>
            <a:ext cx="7633246" cy="1514261"/>
          </a:xfrm>
        </p:spPr>
        <p:txBody>
          <a:bodyPr/>
          <a:lstStyle/>
          <a:p>
            <a:r>
              <a:rPr lang="en-GB" dirty="0"/>
              <a:t>Writing papers is a primary mechanism for doing research (not just for reporting it)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papers: model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6638" y="1214346"/>
            <a:ext cx="1827669" cy="180944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</a:rPr>
              <a:t>Your idea</a:t>
            </a:r>
            <a:endParaRPr lang="en-US" sz="30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99"/>
          <p:cNvSpPr>
            <a:spLocks/>
          </p:cNvSpPr>
          <p:nvPr/>
        </p:nvSpPr>
        <p:spPr bwMode="black">
          <a:xfrm>
            <a:off x="6518280" y="1888834"/>
            <a:ext cx="646348" cy="473658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FFB900"/>
          </a:solidFill>
          <a:ln>
            <a:noFill/>
          </a:ln>
          <a:ex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543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Identify your key idea</a:t>
            </a:r>
          </a:p>
        </p:txBody>
      </p:sp>
    </p:spTree>
    <p:extLst>
      <p:ext uri="{BB962C8B-B14F-4D97-AF65-F5344CB8AC3E}">
        <p14:creationId xmlns:p14="http://schemas.microsoft.com/office/powerpoint/2010/main" val="9837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5350" y="1079500"/>
            <a:ext cx="7273925" cy="2597634"/>
          </a:xfrm>
        </p:spPr>
        <p:txBody>
          <a:bodyPr/>
          <a:lstStyle/>
          <a:p>
            <a:r>
              <a:rPr lang="en-GB" dirty="0"/>
              <a:t>You want to infect the mind of your reader with </a:t>
            </a:r>
            <a:r>
              <a:rPr lang="en-GB" dirty="0">
                <a:solidFill>
                  <a:srgbClr val="FFB900"/>
                </a:solidFill>
              </a:rPr>
              <a:t>your idea</a:t>
            </a:r>
            <a:r>
              <a:rPr lang="en-GB" dirty="0"/>
              <a:t>, like a virus</a:t>
            </a:r>
          </a:p>
          <a:p>
            <a:r>
              <a:rPr lang="en-GB" dirty="0"/>
              <a:t>Papers are far more durable than programs (think Mozart)</a:t>
            </a:r>
          </a:p>
          <a:p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752000" y="5328000"/>
            <a:ext cx="7227275" cy="1612749"/>
          </a:xfrm>
        </p:spPr>
        <p:txBody>
          <a:bodyPr/>
          <a:lstStyle/>
          <a:p>
            <a:r>
              <a:rPr lang="en-GB" dirty="0"/>
              <a:t>The greatest ideas are (literally) worthless if you keep them to yourself</a:t>
            </a:r>
          </a:p>
          <a:p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Your goal: to convey a </a:t>
            </a:r>
            <a:r>
              <a:rPr lang="en-GB" dirty="0">
                <a:solidFill>
                  <a:srgbClr val="FFB900"/>
                </a:solidFill>
              </a:rPr>
              <a:t>useful</a:t>
            </a:r>
            <a:r>
              <a:rPr lang="en-GB" dirty="0"/>
              <a:t> and </a:t>
            </a:r>
            <a:r>
              <a:rPr lang="en-GB" dirty="0">
                <a:solidFill>
                  <a:srgbClr val="FFB900"/>
                </a:solidFill>
              </a:rPr>
              <a:t>re-usable idea</a:t>
            </a:r>
          </a:p>
        </p:txBody>
      </p:sp>
    </p:spTree>
    <p:extLst>
      <p:ext uri="{BB962C8B-B14F-4D97-AF65-F5344CB8AC3E}">
        <p14:creationId xmlns:p14="http://schemas.microsoft.com/office/powerpoint/2010/main" val="17906632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1790-DA4D-4818-AE1B-3BB087789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Brand_template_16-9_Business_BLUE_2016_1</Template>
  <TotalTime>2188</TotalTime>
  <Words>1860</Words>
  <Application>Microsoft Office PowerPoint</Application>
  <PresentationFormat>Custom</PresentationFormat>
  <Paragraphs>298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Segoe UI</vt:lpstr>
      <vt:lpstr>Segoe UI Light</vt:lpstr>
      <vt:lpstr>Wingdings</vt:lpstr>
      <vt:lpstr>WHITE TEMPLATE</vt:lpstr>
      <vt:lpstr>How to write a great research paper</vt:lpstr>
      <vt:lpstr>Seven simple, actionable suggestions  that will make your papers better.</vt:lpstr>
      <vt:lpstr>1. Don’t wait: write</vt:lpstr>
      <vt:lpstr>PowerPoint Presentation</vt:lpstr>
      <vt:lpstr>PowerPoint Presentation</vt:lpstr>
      <vt:lpstr>PowerPoint Presentation</vt:lpstr>
      <vt:lpstr>PowerPoint Presentation</vt:lpstr>
      <vt:lpstr>2. Identify your key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Tell a story</vt:lpstr>
      <vt:lpstr>PowerPoint Presentation</vt:lpstr>
      <vt:lpstr>PowerPoint Presentation</vt:lpstr>
      <vt:lpstr>4. Nail your contributions   to the mast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Related work: later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Put your readers first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Listen to your readers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and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give a great research talk</dc:title>
  <dc:subject>&lt;Speech title here&gt;</dc:subject>
  <dc:creator>Neeltje Berger (STR Limited)</dc:creator>
  <cp:keywords/>
  <dc:description>Template: Maryfj_x000d_
Formatting:_x000d_
Audience Type:</dc:description>
  <cp:lastModifiedBy>Simon Peyton Jones</cp:lastModifiedBy>
  <cp:revision>85</cp:revision>
  <dcterms:created xsi:type="dcterms:W3CDTF">2016-06-16T09:25:34Z</dcterms:created>
  <dcterms:modified xsi:type="dcterms:W3CDTF">2016-07-08T08:53:20Z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