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8712" y="242996"/>
            <a:ext cx="7106575" cy="488841"/>
          </a:xfrm>
        </p:spPr>
        <p:txBody>
          <a:bodyPr>
            <a:normAutofit fontScale="90000"/>
          </a:bodyPr>
          <a:lstStyle/>
          <a:p>
            <a:r>
              <a:rPr sz="3200" dirty="0" err="1"/>
              <a:t>Архитектура</a:t>
            </a:r>
            <a:r>
              <a:rPr sz="3200" dirty="0"/>
              <a:t> </a:t>
            </a:r>
            <a:r>
              <a:rPr sz="3200" dirty="0" err="1"/>
              <a:t>аналитической</a:t>
            </a:r>
            <a:r>
              <a:rPr sz="3200" dirty="0"/>
              <a:t> </a:t>
            </a:r>
            <a:r>
              <a:rPr sz="3200" dirty="0" err="1"/>
              <a:t>платформы</a:t>
            </a:r>
            <a:endParaRPr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2585622"/>
            <a:ext cx="8229600" cy="2758736"/>
          </a:xfrm>
        </p:spPr>
        <p:txBody>
          <a:bodyPr>
            <a:normAutofit/>
          </a:bodyPr>
          <a:lstStyle/>
          <a:p>
            <a:r>
              <a:rPr lang="en-US" sz="2000" b="1" dirty="0"/>
              <a:t>HDFS</a:t>
            </a:r>
            <a:r>
              <a:rPr lang="en-US" sz="2000" dirty="0"/>
              <a:t> </a:t>
            </a:r>
            <a:r>
              <a:rPr lang="ru-RU" sz="2000" dirty="0"/>
              <a:t>— Хранилище «сырых»</a:t>
            </a:r>
            <a:r>
              <a:rPr lang="en-US" sz="2000" dirty="0"/>
              <a:t> </a:t>
            </a:r>
            <a:r>
              <a:rPr lang="ru-RU" sz="2000" dirty="0"/>
              <a:t>и очищенных данных</a:t>
            </a:r>
            <a:r>
              <a:rPr lang="en-US" sz="2000" dirty="0"/>
              <a:t> </a:t>
            </a:r>
            <a:r>
              <a:rPr lang="ru-RU" sz="2000" dirty="0"/>
              <a:t>в виде </a:t>
            </a:r>
            <a:r>
              <a:rPr lang="ru-RU" sz="2000" dirty="0" err="1"/>
              <a:t>Parquet</a:t>
            </a:r>
            <a:r>
              <a:rPr lang="ru-RU" sz="2000" dirty="0"/>
              <a:t> и CSV</a:t>
            </a:r>
            <a:endParaRPr sz="2000" dirty="0"/>
          </a:p>
          <a:p>
            <a:r>
              <a:rPr lang="ru-RU" sz="2000" b="1" dirty="0" err="1"/>
              <a:t>Hive</a:t>
            </a:r>
            <a:r>
              <a:rPr lang="ru-RU" sz="2000" dirty="0"/>
              <a:t> — Каталогизация данных, создание таблиц с поддержкой </a:t>
            </a:r>
            <a:r>
              <a:rPr lang="ru-RU" sz="2000" dirty="0" err="1"/>
              <a:t>партиционирования</a:t>
            </a:r>
            <a:r>
              <a:rPr lang="ru-RU" sz="2000" dirty="0"/>
              <a:t> и </a:t>
            </a:r>
            <a:r>
              <a:rPr lang="ru-RU" sz="2000" dirty="0" err="1"/>
              <a:t>бакетирования</a:t>
            </a:r>
            <a:endParaRPr lang="en-US" sz="2000" dirty="0"/>
          </a:p>
          <a:p>
            <a:r>
              <a:rPr lang="ru-RU" sz="2000" b="1" dirty="0" err="1"/>
              <a:t>Spark</a:t>
            </a:r>
            <a:r>
              <a:rPr lang="ru-RU" sz="2000" dirty="0"/>
              <a:t> — Основной инструмент обработки данных, подготовки признаков, запуска ML и SQL-запросов</a:t>
            </a:r>
            <a:endParaRPr lang="en-US" sz="2000" dirty="0"/>
          </a:p>
          <a:p>
            <a:r>
              <a:rPr lang="ru-RU" sz="2000" b="1" dirty="0"/>
              <a:t>Визуализация (</a:t>
            </a:r>
            <a:r>
              <a:rPr lang="ru-RU" sz="2000" b="1" dirty="0" err="1"/>
              <a:t>Matplotlib</a:t>
            </a:r>
            <a:r>
              <a:rPr lang="ru-RU" sz="2000" b="1" dirty="0"/>
              <a:t>)</a:t>
            </a:r>
            <a:r>
              <a:rPr lang="ru-RU" sz="2000" dirty="0"/>
              <a:t> — Локальная визуализация ключевых эпидемиологических показателей и демографии пациентов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B6CC520A-8EFD-424C-841F-EAE281CD469E}"/>
              </a:ext>
            </a:extLst>
          </p:cNvPr>
          <p:cNvSpPr txBox="1">
            <a:spLocks/>
          </p:cNvSpPr>
          <p:nvPr/>
        </p:nvSpPr>
        <p:spPr>
          <a:xfrm>
            <a:off x="457201" y="1640690"/>
            <a:ext cx="2383654" cy="488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2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3200" dirty="0"/>
              <a:t>Схема работы</a:t>
            </a:r>
            <a:r>
              <a:rPr lang="en-US" sz="3200" dirty="0"/>
              <a:t>:</a:t>
            </a:r>
            <a:endParaRPr lang="ru-RU" sz="3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6895" y="300701"/>
            <a:ext cx="5990208" cy="457199"/>
          </a:xfrm>
        </p:spPr>
        <p:txBody>
          <a:bodyPr>
            <a:noAutofit/>
          </a:bodyPr>
          <a:lstStyle/>
          <a:p>
            <a:r>
              <a:rPr sz="2900" dirty="0" err="1"/>
              <a:t>Оптимизация</a:t>
            </a:r>
            <a:r>
              <a:rPr sz="2900" dirty="0"/>
              <a:t> </a:t>
            </a:r>
            <a:r>
              <a:rPr sz="2900" dirty="0" err="1"/>
              <a:t>структуры</a:t>
            </a:r>
            <a:r>
              <a:rPr sz="2900" dirty="0"/>
              <a:t> </a:t>
            </a:r>
            <a:r>
              <a:rPr sz="2900" dirty="0" err="1"/>
              <a:t>данных</a:t>
            </a:r>
            <a:endParaRPr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2370368"/>
            <a:ext cx="8229600" cy="4252374"/>
          </a:xfrm>
        </p:spPr>
        <p:txBody>
          <a:bodyPr>
            <a:noAutofit/>
          </a:bodyPr>
          <a:lstStyle/>
          <a:p>
            <a:r>
              <a:rPr lang="ru-RU" sz="2000" dirty="0"/>
              <a:t>Удалены дубликаты в данных</a:t>
            </a:r>
            <a:endParaRPr lang="en-US" sz="2000" dirty="0"/>
          </a:p>
          <a:p>
            <a:r>
              <a:rPr lang="ru-RU" sz="2000" dirty="0"/>
              <a:t>Обработаны пропуски в данных</a:t>
            </a:r>
            <a:endParaRPr lang="en-US" sz="2000" dirty="0"/>
          </a:p>
          <a:p>
            <a:r>
              <a:rPr lang="ru-RU" sz="2000" dirty="0"/>
              <a:t>Удалены неинформативные и сильно разреженные поля, снижена нагрузка на память и диск</a:t>
            </a:r>
            <a:endParaRPr lang="en-US" sz="2000" dirty="0"/>
          </a:p>
          <a:p>
            <a:r>
              <a:rPr lang="ru-RU" sz="2000" dirty="0"/>
              <a:t>Выявлены и обработаны аномальные значения в данных</a:t>
            </a:r>
            <a:endParaRPr lang="en-US" sz="2000" dirty="0"/>
          </a:p>
          <a:p>
            <a:r>
              <a:rPr lang="ru-RU" sz="2000" dirty="0"/>
              <a:t>Унифицированы диагнозы, созданы возрастные группы, сделана нормализация дат</a:t>
            </a:r>
            <a:endParaRPr lang="en-US" sz="2000" dirty="0"/>
          </a:p>
          <a:p>
            <a:r>
              <a:rPr lang="ru-RU" sz="2000" dirty="0"/>
              <a:t>Реализовано </a:t>
            </a:r>
            <a:r>
              <a:rPr lang="ru-RU" sz="2000" dirty="0" err="1"/>
              <a:t>партиционирование</a:t>
            </a:r>
            <a:r>
              <a:rPr lang="ru-RU" sz="2000" dirty="0"/>
              <a:t> по полю</a:t>
            </a:r>
            <a:r>
              <a:rPr lang="en-US" sz="2000" dirty="0"/>
              <a:t> finding </a:t>
            </a:r>
            <a:r>
              <a:rPr lang="en-US" sz="2000" b="1" dirty="0"/>
              <a:t>- </a:t>
            </a:r>
            <a:r>
              <a:rPr lang="ru-RU" sz="2000" dirty="0"/>
              <a:t>это ускоряет отбор подмножества по диагнозам</a:t>
            </a:r>
            <a:endParaRPr lang="en-US" sz="2000" dirty="0"/>
          </a:p>
          <a:p>
            <a:r>
              <a:rPr lang="ru-RU" sz="2000" dirty="0"/>
              <a:t>Реализовано</a:t>
            </a:r>
            <a:r>
              <a:rPr lang="en-US" sz="2000" dirty="0"/>
              <a:t> </a:t>
            </a:r>
            <a:r>
              <a:rPr lang="ru-RU" sz="2000" dirty="0" err="1"/>
              <a:t>бакетирование</a:t>
            </a:r>
            <a:r>
              <a:rPr lang="ru-RU" sz="2000" dirty="0"/>
              <a:t> по возрасту</a:t>
            </a:r>
            <a:r>
              <a:rPr lang="en-US" sz="2000" dirty="0"/>
              <a:t> age </a:t>
            </a:r>
            <a:r>
              <a:rPr lang="en-US" sz="2000" b="1" dirty="0"/>
              <a:t>- </a:t>
            </a:r>
            <a:r>
              <a:rPr lang="ru-RU" sz="2000" dirty="0"/>
              <a:t>помогает ускорить агрегации и поиск по возрастным группам</a:t>
            </a:r>
            <a:endParaRPr lang="en-US" sz="20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F4EB8D3-BBB8-4557-888A-7BA0E514E585}"/>
              </a:ext>
            </a:extLst>
          </p:cNvPr>
          <p:cNvSpPr txBox="1">
            <a:spLocks/>
          </p:cNvSpPr>
          <p:nvPr/>
        </p:nvSpPr>
        <p:spPr>
          <a:xfrm>
            <a:off x="457199" y="1122454"/>
            <a:ext cx="8229601" cy="8450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600" dirty="0"/>
              <a:t>Проведены следующие работы </a:t>
            </a:r>
            <a:r>
              <a:rPr lang="ru-RU" sz="2600" dirty="0" err="1"/>
              <a:t>работы</a:t>
            </a:r>
            <a:r>
              <a:rPr lang="ru-RU" sz="2600" dirty="0"/>
              <a:t> по оптимизации данных</a:t>
            </a:r>
            <a:r>
              <a:rPr lang="en-US" sz="2600" dirty="0"/>
              <a:t>:</a:t>
            </a:r>
            <a:endParaRPr lang="ru-RU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171411"/>
            <a:ext cx="5060272" cy="542108"/>
          </a:xfrm>
        </p:spPr>
        <p:txBody>
          <a:bodyPr>
            <a:noAutofit/>
          </a:bodyPr>
          <a:lstStyle/>
          <a:p>
            <a:r>
              <a:rPr lang="ru-RU" sz="2900" dirty="0"/>
              <a:t>Примеры визуализаций</a:t>
            </a:r>
            <a:endParaRPr sz="29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0087E2-D762-4F1A-87E5-21F77B3E0B9C}"/>
              </a:ext>
            </a:extLst>
          </p:cNvPr>
          <p:cNvSpPr txBox="1">
            <a:spLocks/>
          </p:cNvSpPr>
          <p:nvPr/>
        </p:nvSpPr>
        <p:spPr>
          <a:xfrm>
            <a:off x="545977" y="784365"/>
            <a:ext cx="8229600" cy="545333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/>
              <a:t>Диаграмма, показывающая распределение диагнозов среди пациентов.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2000" dirty="0"/>
              <a:t>Большая часть пациентов с диагнозом – </a:t>
            </a:r>
            <a:r>
              <a:rPr lang="en-US" sz="2000" b="1" dirty="0"/>
              <a:t>COVID-19</a:t>
            </a:r>
            <a:endParaRPr lang="ru-RU" sz="2000" b="1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endParaRPr lang="ru-RU" sz="2000" dirty="0"/>
          </a:p>
          <a:p>
            <a:pPr marL="0" indent="0">
              <a:buNone/>
            </a:pPr>
            <a:endParaRPr lang="ru-RU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AA71A8DE-11CD-480A-9946-80ADA1F14A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809" y="1429764"/>
            <a:ext cx="7084381" cy="416277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2332" y="330694"/>
            <a:ext cx="7559336" cy="6407458"/>
          </a:xfrm>
        </p:spPr>
        <p:txBody>
          <a:bodyPr>
            <a:normAutofit/>
          </a:bodyPr>
          <a:lstStyle/>
          <a:p>
            <a:r>
              <a:rPr lang="ru-RU" sz="2000" dirty="0"/>
              <a:t>Д</a:t>
            </a:r>
            <a:r>
              <a:rPr sz="2000" dirty="0" err="1"/>
              <a:t>иаграмма</a:t>
            </a:r>
            <a:r>
              <a:rPr sz="2000" dirty="0"/>
              <a:t>, </a:t>
            </a:r>
            <a:r>
              <a:rPr sz="2000" dirty="0" err="1"/>
              <a:t>показывающая</a:t>
            </a:r>
            <a:r>
              <a:rPr sz="2000" dirty="0"/>
              <a:t> </a:t>
            </a:r>
            <a:r>
              <a:rPr sz="2000" dirty="0" err="1"/>
              <a:t>распределение</a:t>
            </a:r>
            <a:r>
              <a:rPr sz="2000" dirty="0"/>
              <a:t> </a:t>
            </a:r>
            <a:r>
              <a:rPr lang="ru-RU" sz="2000" dirty="0"/>
              <a:t>возраста</a:t>
            </a:r>
            <a:r>
              <a:rPr sz="2000" dirty="0"/>
              <a:t> </a:t>
            </a:r>
            <a:r>
              <a:rPr sz="2000" dirty="0" err="1"/>
              <a:t>среди</a:t>
            </a:r>
            <a:r>
              <a:rPr sz="2000" dirty="0"/>
              <a:t> </a:t>
            </a:r>
            <a:r>
              <a:rPr sz="2000" dirty="0" err="1"/>
              <a:t>пациентов</a:t>
            </a:r>
            <a:r>
              <a:rPr sz="2000" dirty="0"/>
              <a:t>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ru-RU" sz="2000" dirty="0"/>
          </a:p>
          <a:p>
            <a:pPr marL="0" indent="0" algn="ctr">
              <a:buNone/>
            </a:pPr>
            <a:r>
              <a:rPr lang="ru-RU" sz="2000" dirty="0"/>
              <a:t>Возраст основной части пациентов – </a:t>
            </a:r>
            <a:r>
              <a:rPr lang="en-US" sz="2000" dirty="0"/>
              <a:t>50+ </a:t>
            </a:r>
            <a:r>
              <a:rPr lang="ru-RU" sz="2000" dirty="0"/>
              <a:t>лет</a:t>
            </a:r>
            <a:endParaRPr lang="en-US" sz="2000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C80EE55-6DE1-4E6A-9EA3-B0B9AF8E3F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175" y="1118666"/>
            <a:ext cx="6529649" cy="4010398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5648" y="158688"/>
            <a:ext cx="7532703" cy="6540623"/>
          </a:xfrm>
        </p:spPr>
        <p:txBody>
          <a:bodyPr>
            <a:normAutofit/>
          </a:bodyPr>
          <a:lstStyle/>
          <a:p>
            <a:r>
              <a:rPr lang="ru-RU" sz="2000" dirty="0"/>
              <a:t>Диаграмма, показывающая распределение диагнозов по полу.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pPr marL="0" indent="0">
              <a:buNone/>
            </a:pPr>
            <a:endParaRPr lang="en-US" sz="2000" dirty="0"/>
          </a:p>
          <a:p>
            <a:pPr marL="0" indent="0" algn="ctr">
              <a:buNone/>
            </a:pPr>
            <a:r>
              <a:rPr lang="ru-RU" sz="2000" dirty="0"/>
              <a:t>Большая часть пациентов - </a:t>
            </a:r>
            <a:r>
              <a:rPr lang="ru-RU" sz="2000" b="1" dirty="0"/>
              <a:t>мужчины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DA7740F-E7BD-4F06-9BF7-969E55776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5470" y="816857"/>
            <a:ext cx="7253058" cy="408758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15383" y="326195"/>
            <a:ext cx="7113233" cy="666395"/>
          </a:xfrm>
        </p:spPr>
        <p:txBody>
          <a:bodyPr>
            <a:normAutofit fontScale="90000"/>
          </a:bodyPr>
          <a:lstStyle/>
          <a:p>
            <a:r>
              <a:rPr lang="ru-RU" sz="3200" dirty="0"/>
              <a:t>Интерпретации аналитики и визуализаций</a:t>
            </a:r>
            <a:endParaRPr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089220"/>
            <a:ext cx="8229600" cy="2115619"/>
          </a:xfrm>
        </p:spPr>
        <p:txBody>
          <a:bodyPr>
            <a:normAutofit/>
          </a:bodyPr>
          <a:lstStyle/>
          <a:p>
            <a:r>
              <a:rPr lang="ru-RU" sz="2000" dirty="0"/>
              <a:t>COVID</a:t>
            </a:r>
            <a:r>
              <a:rPr lang="en-US" sz="2000" dirty="0"/>
              <a:t>-19 </a:t>
            </a:r>
            <a:r>
              <a:rPr lang="ru-RU" sz="2000" dirty="0"/>
              <a:t>— доминирующие заболевания в </a:t>
            </a:r>
            <a:r>
              <a:rPr lang="ru-RU" sz="2000" dirty="0" err="1"/>
              <a:t>датасете</a:t>
            </a:r>
            <a:r>
              <a:rPr lang="en-US" sz="2000" dirty="0"/>
              <a:t>. </a:t>
            </a:r>
            <a:r>
              <a:rPr lang="ru-RU" sz="2000" dirty="0"/>
              <a:t>Остальные диагнозы представлены существенно реже</a:t>
            </a:r>
            <a:endParaRPr lang="en-US" sz="2000" dirty="0"/>
          </a:p>
          <a:p>
            <a:r>
              <a:rPr lang="ru-RU" sz="2000" dirty="0"/>
              <a:t>Основной контингент — люди 50+ лет</a:t>
            </a:r>
            <a:r>
              <a:rPr lang="en-US" sz="2000" dirty="0"/>
              <a:t>. </a:t>
            </a:r>
            <a:r>
              <a:rPr lang="ru-RU" sz="2000" dirty="0"/>
              <a:t>Это согласуется с известными эпидемиологическими рисками по COVID</a:t>
            </a:r>
            <a:endParaRPr lang="en-US" sz="2000" dirty="0"/>
          </a:p>
          <a:p>
            <a:r>
              <a:rPr lang="ru-RU" sz="2000" dirty="0"/>
              <a:t>У COVID-19 и других болезней</a:t>
            </a:r>
            <a:r>
              <a:rPr lang="en-US" sz="2000" dirty="0"/>
              <a:t> </a:t>
            </a:r>
            <a:r>
              <a:rPr lang="ru-RU" sz="2000" dirty="0"/>
              <a:t>наблюдаются различия по полу</a:t>
            </a:r>
            <a:r>
              <a:rPr lang="en-US" sz="2000" dirty="0"/>
              <a:t>. </a:t>
            </a:r>
            <a:r>
              <a:rPr lang="ru-RU" sz="2000" dirty="0"/>
              <a:t>Мужчины чаще представлены в категории тяжёлых случаев</a:t>
            </a:r>
            <a:endParaRPr lang="en-US" sz="2000" dirty="0"/>
          </a:p>
          <a:p>
            <a:endParaRPr sz="20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078226C-5C86-4FFC-AF9C-B9E3E5E9CE7A}"/>
              </a:ext>
            </a:extLst>
          </p:cNvPr>
          <p:cNvSpPr txBox="1">
            <a:spLocks/>
          </p:cNvSpPr>
          <p:nvPr/>
        </p:nvSpPr>
        <p:spPr>
          <a:xfrm>
            <a:off x="457199" y="3429000"/>
            <a:ext cx="4967057" cy="4682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Ещё дополнительные графики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0B3DDFF-8D0B-41C6-B093-75E058386A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963" y="3924280"/>
            <a:ext cx="3803851" cy="26075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CE3F0FE-8AA5-4CCE-85B7-138F495E1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261" y="3924280"/>
            <a:ext cx="4769476" cy="223308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6496"/>
          </a:xfrm>
        </p:spPr>
        <p:txBody>
          <a:bodyPr>
            <a:normAutofit/>
          </a:bodyPr>
          <a:lstStyle/>
          <a:p>
            <a:r>
              <a:rPr sz="2900" dirty="0" err="1"/>
              <a:t>Рекомендации</a:t>
            </a:r>
            <a:r>
              <a:rPr sz="2900" dirty="0"/>
              <a:t> и </a:t>
            </a:r>
            <a:r>
              <a:rPr sz="2900" dirty="0" err="1"/>
              <a:t>улучшения</a:t>
            </a:r>
            <a:endParaRPr sz="29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63354"/>
            <a:ext cx="8229600" cy="3744158"/>
          </a:xfrm>
        </p:spPr>
        <p:txBody>
          <a:bodyPr>
            <a:normAutofit/>
          </a:bodyPr>
          <a:lstStyle/>
          <a:p>
            <a:r>
              <a:rPr lang="ru-RU" sz="2000" dirty="0"/>
              <a:t>Снизить долю пропусков в критически важных полях: </a:t>
            </a:r>
            <a:r>
              <a:rPr lang="en-US" sz="2000" dirty="0"/>
              <a:t>intubated, </a:t>
            </a:r>
            <a:r>
              <a:rPr lang="en-US" sz="2000" dirty="0" err="1"/>
              <a:t>intubation_present</a:t>
            </a:r>
            <a:r>
              <a:rPr lang="en-US" sz="2000" dirty="0"/>
              <a:t>, </a:t>
            </a:r>
            <a:r>
              <a:rPr lang="en-US" sz="2000" dirty="0" err="1"/>
              <a:t>went_icu</a:t>
            </a:r>
            <a:r>
              <a:rPr lang="en-US" sz="2000" dirty="0"/>
              <a:t>, </a:t>
            </a:r>
            <a:r>
              <a:rPr lang="en-US" sz="2000" dirty="0" err="1"/>
              <a:t>in_icu</a:t>
            </a:r>
            <a:r>
              <a:rPr lang="en-US" sz="2000" dirty="0"/>
              <a:t>, needed_supplemental_O2, extubated, temperature, pO2_saturation, </a:t>
            </a:r>
            <a:r>
              <a:rPr lang="en-US" sz="2000" dirty="0" err="1"/>
              <a:t>leukocyte_count</a:t>
            </a:r>
            <a:r>
              <a:rPr lang="en-US" sz="2000" dirty="0"/>
              <a:t>, </a:t>
            </a:r>
            <a:r>
              <a:rPr lang="en-US" sz="2000" dirty="0" err="1"/>
              <a:t>neutrophil_count</a:t>
            </a:r>
            <a:r>
              <a:rPr lang="en-US" sz="2000" dirty="0"/>
              <a:t>, </a:t>
            </a:r>
            <a:r>
              <a:rPr lang="en-US" sz="2000" dirty="0" err="1"/>
              <a:t>lymphocyte_count</a:t>
            </a:r>
            <a:r>
              <a:rPr lang="en-US" sz="2000" dirty="0"/>
              <a:t>.</a:t>
            </a:r>
          </a:p>
          <a:p>
            <a:r>
              <a:rPr lang="ru-RU" sz="2000" dirty="0"/>
              <a:t>Устранить неоднозначности в датах</a:t>
            </a:r>
            <a:endParaRPr lang="en-US" sz="2000" dirty="0"/>
          </a:p>
          <a:p>
            <a:r>
              <a:rPr lang="ru-RU" sz="2000" dirty="0"/>
              <a:t>Добавить больше примеров для малых классов диагнозов (например, SARS, MERS)</a:t>
            </a:r>
            <a:endParaRPr lang="en-US" sz="2000" dirty="0"/>
          </a:p>
          <a:p>
            <a:r>
              <a:rPr lang="ru-RU" sz="2000" dirty="0"/>
              <a:t>Интеграция с медицинскими изображениями — связывание метаданных с результатами компьютерного зрения.</a:t>
            </a:r>
            <a:endParaRPr lang="en-US" sz="2000" dirty="0"/>
          </a:p>
          <a:p>
            <a:r>
              <a:rPr lang="ru-RU" sz="2000" dirty="0"/>
              <a:t>Расширение проекта до прогнозной аналитики (например, вероятность госпитализации/выживания)</a:t>
            </a:r>
            <a:endParaRPr lang="en-US" sz="20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82FA4F-B7DA-4C9A-9117-EE19801472C0}"/>
              </a:ext>
            </a:extLst>
          </p:cNvPr>
          <p:cNvSpPr txBox="1">
            <a:spLocks/>
          </p:cNvSpPr>
          <p:nvPr/>
        </p:nvSpPr>
        <p:spPr>
          <a:xfrm>
            <a:off x="457200" y="4674086"/>
            <a:ext cx="8229600" cy="5864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sz="2900" dirty="0"/>
              <a:t>Итог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2976446-1871-42C5-B425-35308A8827F6}"/>
              </a:ext>
            </a:extLst>
          </p:cNvPr>
          <p:cNvSpPr txBox="1">
            <a:spLocks/>
          </p:cNvSpPr>
          <p:nvPr/>
        </p:nvSpPr>
        <p:spPr>
          <a:xfrm>
            <a:off x="520822" y="5221552"/>
            <a:ext cx="7235301" cy="11437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endParaRPr lang="ru-RU" sz="2000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6C97E1-09C3-4F87-80AB-BD812EFBCA5A}"/>
              </a:ext>
            </a:extLst>
          </p:cNvPr>
          <p:cNvSpPr txBox="1">
            <a:spLocks/>
          </p:cNvSpPr>
          <p:nvPr/>
        </p:nvSpPr>
        <p:spPr>
          <a:xfrm>
            <a:off x="520823" y="5221552"/>
            <a:ext cx="8229600" cy="141747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ru-RU" sz="2000" dirty="0"/>
              <a:t>Получена гибкая, масштабируемая архитектура (HDFS → </a:t>
            </a:r>
            <a:r>
              <a:rPr lang="ru-RU" sz="2000" dirty="0" err="1"/>
              <a:t>Hive</a:t>
            </a:r>
            <a:r>
              <a:rPr lang="ru-RU" sz="2000" dirty="0"/>
              <a:t> → </a:t>
            </a:r>
            <a:r>
              <a:rPr lang="ru-RU" sz="2000" dirty="0" err="1"/>
              <a:t>Spark</a:t>
            </a:r>
            <a:r>
              <a:rPr lang="ru-RU" sz="2000" dirty="0"/>
              <a:t> → ML/визуализация), которая может быть расширена до прогностических моделей и полноценных </a:t>
            </a:r>
            <a:r>
              <a:rPr lang="ru-RU" sz="2000" dirty="0" err="1"/>
              <a:t>дашбордов</a:t>
            </a:r>
            <a:r>
              <a:rPr lang="ru-RU" sz="2000" dirty="0"/>
              <a:t> для поддержки принятия решений в здравоохранении.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91</TotalTime>
  <Words>362</Words>
  <Application>Microsoft Office PowerPoint</Application>
  <PresentationFormat>Экран (4:3)</PresentationFormat>
  <Paragraphs>76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2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Архитектура аналитической платформы</vt:lpstr>
      <vt:lpstr>Оптимизация структуры данных</vt:lpstr>
      <vt:lpstr>Примеры визуализаций</vt:lpstr>
      <vt:lpstr>Презентация PowerPoint</vt:lpstr>
      <vt:lpstr>Презентация PowerPoint</vt:lpstr>
      <vt:lpstr>Интерпретации аналитики и визуализаций</vt:lpstr>
      <vt:lpstr>Рекомендации и улучшения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Архитектура аналитической платформы</dc:title>
  <dc:subject/>
  <dc:creator/>
  <cp:keywords/>
  <dc:description>generated using python-pptx</dc:description>
  <cp:lastModifiedBy>nizelskiy.artem@gmail.com</cp:lastModifiedBy>
  <cp:revision>23</cp:revision>
  <dcterms:created xsi:type="dcterms:W3CDTF">2013-01-27T09:14:16Z</dcterms:created>
  <dcterms:modified xsi:type="dcterms:W3CDTF">2025-07-08T17:20:54Z</dcterms:modified>
  <cp:category/>
</cp:coreProperties>
</file>