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FD26-53A7-449F-B6A7-C1B1BB3B9CFF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F8A-B362-4819-B3F0-B0E34A363C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770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FD26-53A7-449F-B6A7-C1B1BB3B9CFF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F8A-B362-4819-B3F0-B0E34A363C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11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FD26-53A7-449F-B6A7-C1B1BB3B9CFF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F8A-B362-4819-B3F0-B0E34A363C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15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FD26-53A7-449F-B6A7-C1B1BB3B9CFF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F8A-B362-4819-B3F0-B0E34A363C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7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FD26-53A7-449F-B6A7-C1B1BB3B9CFF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F8A-B362-4819-B3F0-B0E34A363C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339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FD26-53A7-449F-B6A7-C1B1BB3B9CFF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F8A-B362-4819-B3F0-B0E34A363C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90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FD26-53A7-449F-B6A7-C1B1BB3B9CFF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F8A-B362-4819-B3F0-B0E34A363C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76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FD26-53A7-449F-B6A7-C1B1BB3B9CFF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F8A-B362-4819-B3F0-B0E34A363C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67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FD26-53A7-449F-B6A7-C1B1BB3B9CFF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F8A-B362-4819-B3F0-B0E34A363C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08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FD26-53A7-449F-B6A7-C1B1BB3B9CFF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F8A-B362-4819-B3F0-B0E34A363C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19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FD26-53A7-449F-B6A7-C1B1BB3B9CFF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AF8A-B362-4819-B3F0-B0E34A363C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91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BFD26-53A7-449F-B6A7-C1B1BB3B9CFF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0AF8A-B362-4819-B3F0-B0E34A363C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44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899592" y="5278594"/>
            <a:ext cx="7398569" cy="45719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lang="zh-TW" altLang="en-US" sz="3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179512" y="513259"/>
            <a:ext cx="8715375" cy="4464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20000"/>
              </a:spcBef>
              <a:defRPr/>
            </a:pPr>
            <a:r>
              <a:rPr lang="en-US" altLang="zh-TW" sz="49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zh-TW" sz="49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  <a:ea typeface="+mn-ea"/>
              </a:rPr>
            </a:br>
            <a:r>
              <a:rPr lang="en-US" altLang="zh-TW" b="1" dirty="0" smtClean="0">
                <a:solidFill>
                  <a:srgbClr val="005FA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 Programing</a:t>
            </a:r>
            <a:r>
              <a:rPr lang="en-US" altLang="zh-TW" dirty="0" smtClean="0">
                <a:solidFill>
                  <a:srgbClr val="005FA9"/>
                </a:solidFill>
                <a:latin typeface="+mn-ea"/>
                <a:ea typeface="+mn-ea"/>
              </a:rPr>
              <a:t/>
            </a:r>
            <a:br>
              <a:rPr lang="en-US" altLang="zh-TW" dirty="0" smtClean="0">
                <a:solidFill>
                  <a:srgbClr val="005FA9"/>
                </a:solidFill>
                <a:latin typeface="+mn-ea"/>
                <a:ea typeface="+mn-ea"/>
              </a:rPr>
            </a:br>
            <a:r>
              <a:rPr lang="en-US" altLang="zh-TW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zh-TW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  <a:ea typeface="+mn-ea"/>
              </a:rPr>
            </a:br>
            <a:r>
              <a:rPr lang="en-US" altLang="zh-TW" sz="3200" b="1" dirty="0" smtClean="0"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Header</a:t>
            </a:r>
            <a:endParaRPr lang="zh-TW" altLang="en-US" sz="3200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2887" y1="47018" x2="52887" y2="47018"/>
                        <a14:foregroundMark x1="57423" y1="48266" x2="57423" y2="48266"/>
                        <a14:foregroundMark x1="60000" y1="48266" x2="60000" y2="48266"/>
                        <a14:foregroundMark x1="58247" y1="47157" x2="58247" y2="47157"/>
                        <a14:foregroundMark x1="64330" y1="48266" x2="64330" y2="48266"/>
                        <a14:foregroundMark x1="62062" y1="47573" x2="62062" y2="47573"/>
                        <a14:foregroundMark x1="80825" y1="54924" x2="75155" y2="68100"/>
                        <a14:foregroundMark x1="67423" y1="46602" x2="72062" y2="51456"/>
                        <a14:foregroundMark x1="6701" y1="58669" x2="8969" y2="65603"/>
                        <a14:foregroundMark x1="31340" y1="4716" x2="37320" y2="4993"/>
                        <a14:foregroundMark x1="75567" y1="25243" x2="78763" y2="37171"/>
                        <a14:foregroundMark x1="81134" y1="45076" x2="80206" y2="50902"/>
                        <a14:foregroundMark x1="77526" y1="48682" x2="77526" y2="48682"/>
                        <a14:foregroundMark x1="34615" y1="63430" x2="28606" y2="82524"/>
                        <a14:foregroundMark x1="28606" y1="58576" x2="16346" y2="75728"/>
                        <a14:foregroundMark x1="8413" y1="61812" x2="25240" y2="53074"/>
                        <a14:foregroundMark x1="4808" y1="47573" x2="24760" y2="45955"/>
                        <a14:foregroundMark x1="6490" y1="30097" x2="24279" y2="38835"/>
                        <a14:foregroundMark x1="13702" y1="16181" x2="28125" y2="32039"/>
                        <a14:foregroundMark x1="25481" y1="6796" x2="34135" y2="27508"/>
                        <a14:foregroundMark x1="72356" y1="21036" x2="81010" y2="36893"/>
                        <a14:foregroundMark x1="88942" y1="4854" x2="89663" y2="6472"/>
                        <a14:foregroundMark x1="89663" y1="7120" x2="90144" y2="10356"/>
                        <a14:foregroundMark x1="84375" y1="17476" x2="86538" y2="16828"/>
                        <a14:foregroundMark x1="37981" y1="5178" x2="43510" y2="6796"/>
                        <a14:foregroundMark x1="44231" y1="7120" x2="50962" y2="11974"/>
                        <a14:foregroundMark x1="31010" y1="4854" x2="25240" y2="6149"/>
                        <a14:foregroundMark x1="25240" y1="6149" x2="19712" y2="9385"/>
                        <a14:foregroundMark x1="19712" y1="9385" x2="16106" y2="12945"/>
                        <a14:foregroundMark x1="15865" y1="12945" x2="12019" y2="17799"/>
                        <a14:foregroundMark x1="12019" y1="17799" x2="8894" y2="22977"/>
                        <a14:foregroundMark x1="8894" y1="22977" x2="6010" y2="31392"/>
                        <a14:foregroundMark x1="5529" y1="32362" x2="5529" y2="32362"/>
                        <a14:foregroundMark x1="6010" y1="32686" x2="5048" y2="38188"/>
                        <a14:foregroundMark x1="4808" y1="38835" x2="4808" y2="47896"/>
                        <a14:foregroundMark x1="4808" y1="47896" x2="6490" y2="57929"/>
                        <a14:foregroundMark x1="9375" y1="65696" x2="12019" y2="70550"/>
                        <a14:foregroundMark x1="12019" y1="71197" x2="15625" y2="74434"/>
                        <a14:foregroundMark x1="47356" y1="78964" x2="44471" y2="80583"/>
                        <a14:foregroundMark x1="44231" y1="81230" x2="40385" y2="82524"/>
                        <a14:foregroundMark x1="40385" y1="82524" x2="35096" y2="83495"/>
                        <a14:foregroundMark x1="29327" y1="82848" x2="34615" y2="83495"/>
                        <a14:foregroundMark x1="16587" y1="75728" x2="21154" y2="79288"/>
                        <a14:foregroundMark x1="21635" y1="79935" x2="26202" y2="82201"/>
                        <a14:foregroundMark x1="26442" y1="82524" x2="29327" y2="83495"/>
                        <a14:foregroundMark x1="72356" y1="27832" x2="72356" y2="27832"/>
                        <a14:foregroundMark x1="72356" y1="22977" x2="70673" y2="29450"/>
                        <a14:foregroundMark x1="71154" y1="34951" x2="76442" y2="36246"/>
                        <a14:foregroundMark x1="78125" y1="23301" x2="80769" y2="27508"/>
                        <a14:foregroundMark x1="76442" y1="20712" x2="78125" y2="24919"/>
                        <a14:foregroundMark x1="72356" y1="28155" x2="74038" y2="33981"/>
                        <a14:foregroundMark x1="70433" y1="32362" x2="73798" y2="33010"/>
                        <a14:foregroundMark x1="34135" y1="36570" x2="42067" y2="41424"/>
                        <a14:foregroundMark x1="36779" y1="46602" x2="44471" y2="46602"/>
                        <a14:foregroundMark x1="36538" y1="52751" x2="42548" y2="54045"/>
                        <a14:foregroundMark x1="76220" y1="50137" x2="77033" y2="50411"/>
                        <a14:foregroundMark x1="72967" y1="47397" x2="72967" y2="47397"/>
                        <a14:foregroundMark x1="72967" y1="50411" x2="72967" y2="50411"/>
                        <a14:foregroundMark x1="74797" y1="49315" x2="74797" y2="49315"/>
                        <a14:foregroundMark x1="73357" y1="46778" x2="74423" y2="46778"/>
                        <a14:foregroundMark x1="77620" y1="46539" x2="78686" y2="47255"/>
                        <a14:backgroundMark x1="61237" y1="48682" x2="61237" y2="48682"/>
                        <a14:backgroundMark x1="83814" y1="49653" x2="83814" y2="49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3296"/>
            <a:ext cx="106563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800" y="4149080"/>
            <a:ext cx="9184368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字方塊 13"/>
          <p:cNvSpPr txBox="1"/>
          <p:nvPr/>
        </p:nvSpPr>
        <p:spPr>
          <a:xfrm>
            <a:off x="1609657" y="4221088"/>
            <a:ext cx="5929453" cy="15388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Prof. John </a:t>
            </a:r>
            <a:r>
              <a:rPr lang="en-US" altLang="zh-TW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Y. </a:t>
            </a:r>
            <a:r>
              <a:rPr lang="en-US" altLang="zh-TW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Chiang</a:t>
            </a:r>
          </a:p>
          <a:p>
            <a:pPr algn="ctr">
              <a:lnSpc>
                <a:spcPct val="10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Dept. of Computer Science &amp; </a:t>
            </a:r>
            <a:r>
              <a:rPr lang="en-US" altLang="zh-TW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Engineering</a:t>
            </a:r>
          </a:p>
          <a:p>
            <a:pPr algn="ctr">
              <a:lnSpc>
                <a:spcPct val="10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National Sun </a:t>
            </a:r>
            <a:r>
              <a:rPr lang="en-US" altLang="zh-TW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Yat-sen</a:t>
            </a:r>
            <a:r>
              <a:rPr lang="en-US" altLang="zh-TW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University</a:t>
            </a:r>
          </a:p>
          <a:p>
            <a:pPr algn="ctr">
              <a:lnSpc>
                <a:spcPct val="10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chiang@cse.nsysu.edu.tw</a:t>
            </a:r>
            <a:r>
              <a:rPr lang="en-US" altLang="zh-TW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zh-TW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http://image.cse.nsysu.edu.tw</a:t>
            </a:r>
            <a:endParaRPr lang="zh-TW" alt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82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594817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>
                <a:solidFill>
                  <a:srgbClr val="005FA9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什麼是標頭檔</a:t>
            </a:r>
            <a:endParaRPr lang="zh-TW" altLang="en-US" sz="4000" dirty="0">
              <a:solidFill>
                <a:srgbClr val="005FA9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Clr>
                <a:srgbClr val="005FA9"/>
              </a:buClr>
            </a:pP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包含著一些功能說明</a:t>
            </a:r>
            <a:endParaRPr lang="en-US" altLang="zh-TW" sz="2800" dirty="0" smtClean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eaLnBrk="1" hangingPunct="1">
              <a:buClr>
                <a:srgbClr val="005FA9"/>
              </a:buClr>
            </a:pPr>
            <a:endParaRPr lang="en-US" altLang="zh-TW" sz="28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eaLnBrk="1" hangingPunct="1">
              <a:buClr>
                <a:srgbClr val="005FA9"/>
              </a:buClr>
            </a:pP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可以知道這個檔案中主要是在做什麼</a:t>
            </a:r>
            <a:endParaRPr lang="en-US" altLang="zh-TW" sz="2800" dirty="0" smtClean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eaLnBrk="1" hangingPunct="1">
              <a:buClr>
                <a:srgbClr val="005FA9"/>
              </a:buClr>
            </a:pPr>
            <a:endParaRPr lang="en-US" altLang="zh-TW" sz="28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eaLnBrk="1" hangingPunct="1">
              <a:buClr>
                <a:srgbClr val="005FA9"/>
              </a:buClr>
            </a:pPr>
            <a:r>
              <a:rPr lang="zh-TW" altLang="en-US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在</a:t>
            </a: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標頭檔中可以再</a:t>
            </a:r>
            <a:r>
              <a:rPr lang="en-US" altLang="zh-TW" sz="28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include</a:t>
            </a: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其他的標頭檔</a:t>
            </a:r>
            <a:endParaRPr lang="en-US" altLang="zh-TW" sz="2800" dirty="0" smtClean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eaLnBrk="1" hangingPunct="1">
              <a:buClr>
                <a:srgbClr val="005FA9"/>
              </a:buClr>
            </a:pPr>
            <a:endParaRPr lang="en-US" altLang="zh-TW" sz="28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eaLnBrk="1" hangingPunct="1">
              <a:buClr>
                <a:srgbClr val="005FA9"/>
              </a:buClr>
            </a:pPr>
            <a:r>
              <a:rPr lang="en-US" altLang="zh-TW" sz="2800" dirty="0" err="1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stdio.h</a:t>
            </a:r>
            <a:r>
              <a:rPr lang="zh-TW" altLang="en-US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2800" dirty="0" err="1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stdlib.h</a:t>
            </a: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2800" dirty="0" err="1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string.h</a:t>
            </a:r>
            <a:r>
              <a:rPr lang="en-US" altLang="zh-TW" sz="28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...</a:t>
            </a:r>
          </a:p>
          <a:p>
            <a:pPr marL="0" indent="0" eaLnBrk="1" hangingPunct="1">
              <a:buNone/>
            </a:pPr>
            <a:endParaRPr lang="en-US" altLang="zh-TW" sz="2800" dirty="0" smtClean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2887" y1="47018" x2="52887" y2="47018"/>
                        <a14:foregroundMark x1="57423" y1="48266" x2="57423" y2="48266"/>
                        <a14:foregroundMark x1="60000" y1="48266" x2="60000" y2="48266"/>
                        <a14:foregroundMark x1="58247" y1="47157" x2="58247" y2="47157"/>
                        <a14:foregroundMark x1="64330" y1="48266" x2="64330" y2="48266"/>
                        <a14:foregroundMark x1="62062" y1="47573" x2="62062" y2="47573"/>
                        <a14:foregroundMark x1="80825" y1="54924" x2="75155" y2="68100"/>
                        <a14:foregroundMark x1="67423" y1="46602" x2="72062" y2="51456"/>
                        <a14:foregroundMark x1="6701" y1="58669" x2="8969" y2="65603"/>
                        <a14:foregroundMark x1="31340" y1="4716" x2="37320" y2="4993"/>
                        <a14:foregroundMark x1="75567" y1="25243" x2="78763" y2="37171"/>
                        <a14:foregroundMark x1="81134" y1="45076" x2="80206" y2="50902"/>
                        <a14:foregroundMark x1="77526" y1="48682" x2="77526" y2="48682"/>
                        <a14:foregroundMark x1="34615" y1="63430" x2="28606" y2="82524"/>
                        <a14:foregroundMark x1="28606" y1="58576" x2="16346" y2="75728"/>
                        <a14:foregroundMark x1="8413" y1="61812" x2="25240" y2="53074"/>
                        <a14:foregroundMark x1="4808" y1="47573" x2="24760" y2="45955"/>
                        <a14:foregroundMark x1="6490" y1="30097" x2="24279" y2="38835"/>
                        <a14:foregroundMark x1="13702" y1="16181" x2="28125" y2="32039"/>
                        <a14:foregroundMark x1="25481" y1="6796" x2="34135" y2="27508"/>
                        <a14:foregroundMark x1="72356" y1="21036" x2="81010" y2="36893"/>
                        <a14:foregroundMark x1="88942" y1="4854" x2="89663" y2="6472"/>
                        <a14:foregroundMark x1="89663" y1="7120" x2="90144" y2="10356"/>
                        <a14:foregroundMark x1="84375" y1="17476" x2="86538" y2="16828"/>
                        <a14:foregroundMark x1="37981" y1="5178" x2="43510" y2="6796"/>
                        <a14:foregroundMark x1="44231" y1="7120" x2="50962" y2="11974"/>
                        <a14:foregroundMark x1="31010" y1="4854" x2="25240" y2="6149"/>
                        <a14:foregroundMark x1="25240" y1="6149" x2="19712" y2="9385"/>
                        <a14:foregroundMark x1="19712" y1="9385" x2="16106" y2="12945"/>
                        <a14:foregroundMark x1="15865" y1="12945" x2="12019" y2="17799"/>
                        <a14:foregroundMark x1="12019" y1="17799" x2="8894" y2="22977"/>
                        <a14:foregroundMark x1="8894" y1="22977" x2="6010" y2="31392"/>
                        <a14:foregroundMark x1="5529" y1="32362" x2="5529" y2="32362"/>
                        <a14:foregroundMark x1="6010" y1="32686" x2="5048" y2="38188"/>
                        <a14:foregroundMark x1="4808" y1="38835" x2="4808" y2="47896"/>
                        <a14:foregroundMark x1="4808" y1="47896" x2="6490" y2="57929"/>
                        <a14:foregroundMark x1="9375" y1="65696" x2="12019" y2="70550"/>
                        <a14:foregroundMark x1="12019" y1="71197" x2="15625" y2="74434"/>
                        <a14:foregroundMark x1="47356" y1="78964" x2="44471" y2="80583"/>
                        <a14:foregroundMark x1="44231" y1="81230" x2="40385" y2="82524"/>
                        <a14:foregroundMark x1="40385" y1="82524" x2="35096" y2="83495"/>
                        <a14:foregroundMark x1="29327" y1="82848" x2="34615" y2="83495"/>
                        <a14:foregroundMark x1="16587" y1="75728" x2="21154" y2="79288"/>
                        <a14:foregroundMark x1="21635" y1="79935" x2="26202" y2="82201"/>
                        <a14:foregroundMark x1="26442" y1="82524" x2="29327" y2="83495"/>
                        <a14:foregroundMark x1="72356" y1="27832" x2="72356" y2="27832"/>
                        <a14:foregroundMark x1="72356" y1="22977" x2="70673" y2="29450"/>
                        <a14:foregroundMark x1="71154" y1="34951" x2="76442" y2="36246"/>
                        <a14:foregroundMark x1="78125" y1="23301" x2="80769" y2="27508"/>
                        <a14:foregroundMark x1="76442" y1="20712" x2="78125" y2="24919"/>
                        <a14:foregroundMark x1="72356" y1="28155" x2="74038" y2="33981"/>
                        <a14:foregroundMark x1="70433" y1="32362" x2="73798" y2="33010"/>
                        <a14:foregroundMark x1="34135" y1="36570" x2="42067" y2="41424"/>
                        <a14:foregroundMark x1="36779" y1="46602" x2="44471" y2="46602"/>
                        <a14:foregroundMark x1="36538" y1="52751" x2="42548" y2="54045"/>
                        <a14:foregroundMark x1="76220" y1="50137" x2="77033" y2="50411"/>
                        <a14:foregroundMark x1="72967" y1="47397" x2="72967" y2="47397"/>
                        <a14:foregroundMark x1="72967" y1="50411" x2="72967" y2="50411"/>
                        <a14:foregroundMark x1="74797" y1="49315" x2="74797" y2="49315"/>
                        <a14:backgroundMark x1="61237" y1="48682" x2="61237" y2="48682"/>
                        <a14:backgroundMark x1="83814" y1="49653" x2="83814" y2="49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6199976"/>
            <a:ext cx="971600" cy="72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8195371" y="6338635"/>
            <a:ext cx="68916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825" kern="12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微軟正黑體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9pPr>
          </a:lstStyle>
          <a:p>
            <a:pPr>
              <a:defRPr/>
            </a:pPr>
            <a:r>
              <a:rPr lang="en-US" altLang="zh-TW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2269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594817"/>
            <a:ext cx="3775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>
                <a:solidFill>
                  <a:srgbClr val="005FA9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和程式檔</a:t>
            </a:r>
            <a:r>
              <a:rPr lang="zh-TW" altLang="en-US" sz="4000" dirty="0">
                <a:solidFill>
                  <a:srgbClr val="005FA9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的差別</a:t>
            </a:r>
            <a:endParaRPr lang="zh-TW" altLang="en-US" sz="4000" dirty="0">
              <a:solidFill>
                <a:srgbClr val="005FA9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Clr>
                <a:srgbClr val="005FA9"/>
              </a:buClr>
            </a:pPr>
            <a:r>
              <a:rPr lang="zh-TW" altLang="en-US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標頭</a:t>
            </a: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檔通常是</a:t>
            </a:r>
            <a:r>
              <a:rPr lang="zh-TW" altLang="en-US" sz="2800" dirty="0" smtClean="0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宣告</a:t>
            </a: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函式，包含函式名稱與函式所需的參數</a:t>
            </a:r>
            <a:endParaRPr lang="en-US" altLang="zh-TW" sz="2800" dirty="0" smtClean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eaLnBrk="1" hangingPunct="1">
              <a:buClr>
                <a:srgbClr val="005FA9"/>
              </a:buClr>
            </a:pPr>
            <a:endParaRPr lang="en-US" altLang="zh-TW" sz="28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eaLnBrk="1" hangingPunct="1">
              <a:buClr>
                <a:srgbClr val="005FA9"/>
              </a:buClr>
            </a:pPr>
            <a:r>
              <a:rPr lang="zh-TW" altLang="en-US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程式</a:t>
            </a: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檔</a:t>
            </a:r>
            <a:r>
              <a:rPr lang="en-US" altLang="zh-TW" sz="28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(.c/.</a:t>
            </a:r>
            <a:r>
              <a:rPr lang="en-US" altLang="zh-TW" sz="2800" dirty="0" err="1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cpp</a:t>
            </a:r>
            <a:r>
              <a:rPr lang="en-US" altLang="zh-TW" sz="28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</a:t>
            </a: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通常是描述函式，也就是實際上函式到底在做什麼</a:t>
            </a:r>
            <a:endParaRPr lang="en-US" altLang="zh-TW" sz="28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endParaRPr lang="en-US" altLang="zh-TW" sz="2800" dirty="0" smtClean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endParaRPr lang="en-US" altLang="zh-TW" sz="28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2887" y1="47018" x2="52887" y2="47018"/>
                        <a14:foregroundMark x1="57423" y1="48266" x2="57423" y2="48266"/>
                        <a14:foregroundMark x1="60000" y1="48266" x2="60000" y2="48266"/>
                        <a14:foregroundMark x1="58247" y1="47157" x2="58247" y2="47157"/>
                        <a14:foregroundMark x1="64330" y1="48266" x2="64330" y2="48266"/>
                        <a14:foregroundMark x1="62062" y1="47573" x2="62062" y2="47573"/>
                        <a14:foregroundMark x1="80825" y1="54924" x2="75155" y2="68100"/>
                        <a14:foregroundMark x1="67423" y1="46602" x2="72062" y2="51456"/>
                        <a14:foregroundMark x1="6701" y1="58669" x2="8969" y2="65603"/>
                        <a14:foregroundMark x1="31340" y1="4716" x2="37320" y2="4993"/>
                        <a14:foregroundMark x1="75567" y1="25243" x2="78763" y2="37171"/>
                        <a14:foregroundMark x1="81134" y1="45076" x2="80206" y2="50902"/>
                        <a14:foregroundMark x1="77526" y1="48682" x2="77526" y2="48682"/>
                        <a14:foregroundMark x1="34615" y1="63430" x2="28606" y2="82524"/>
                        <a14:foregroundMark x1="28606" y1="58576" x2="16346" y2="75728"/>
                        <a14:foregroundMark x1="8413" y1="61812" x2="25240" y2="53074"/>
                        <a14:foregroundMark x1="4808" y1="47573" x2="24760" y2="45955"/>
                        <a14:foregroundMark x1="6490" y1="30097" x2="24279" y2="38835"/>
                        <a14:foregroundMark x1="13702" y1="16181" x2="28125" y2="32039"/>
                        <a14:foregroundMark x1="25481" y1="6796" x2="34135" y2="27508"/>
                        <a14:foregroundMark x1="72356" y1="21036" x2="81010" y2="36893"/>
                        <a14:foregroundMark x1="88942" y1="4854" x2="89663" y2="6472"/>
                        <a14:foregroundMark x1="89663" y1="7120" x2="90144" y2="10356"/>
                        <a14:foregroundMark x1="84375" y1="17476" x2="86538" y2="16828"/>
                        <a14:foregroundMark x1="37981" y1="5178" x2="43510" y2="6796"/>
                        <a14:foregroundMark x1="44231" y1="7120" x2="50962" y2="11974"/>
                        <a14:foregroundMark x1="31010" y1="4854" x2="25240" y2="6149"/>
                        <a14:foregroundMark x1="25240" y1="6149" x2="19712" y2="9385"/>
                        <a14:foregroundMark x1="19712" y1="9385" x2="16106" y2="12945"/>
                        <a14:foregroundMark x1="15865" y1="12945" x2="12019" y2="17799"/>
                        <a14:foregroundMark x1="12019" y1="17799" x2="8894" y2="22977"/>
                        <a14:foregroundMark x1="8894" y1="22977" x2="6010" y2="31392"/>
                        <a14:foregroundMark x1="5529" y1="32362" x2="5529" y2="32362"/>
                        <a14:foregroundMark x1="6010" y1="32686" x2="5048" y2="38188"/>
                        <a14:foregroundMark x1="4808" y1="38835" x2="4808" y2="47896"/>
                        <a14:foregroundMark x1="4808" y1="47896" x2="6490" y2="57929"/>
                        <a14:foregroundMark x1="9375" y1="65696" x2="12019" y2="70550"/>
                        <a14:foregroundMark x1="12019" y1="71197" x2="15625" y2="74434"/>
                        <a14:foregroundMark x1="47356" y1="78964" x2="44471" y2="80583"/>
                        <a14:foregroundMark x1="44231" y1="81230" x2="40385" y2="82524"/>
                        <a14:foregroundMark x1="40385" y1="82524" x2="35096" y2="83495"/>
                        <a14:foregroundMark x1="29327" y1="82848" x2="34615" y2="83495"/>
                        <a14:foregroundMark x1="16587" y1="75728" x2="21154" y2="79288"/>
                        <a14:foregroundMark x1="21635" y1="79935" x2="26202" y2="82201"/>
                        <a14:foregroundMark x1="26442" y1="82524" x2="29327" y2="83495"/>
                        <a14:foregroundMark x1="72356" y1="27832" x2="72356" y2="27832"/>
                        <a14:foregroundMark x1="72356" y1="22977" x2="70673" y2="29450"/>
                        <a14:foregroundMark x1="71154" y1="34951" x2="76442" y2="36246"/>
                        <a14:foregroundMark x1="78125" y1="23301" x2="80769" y2="27508"/>
                        <a14:foregroundMark x1="76442" y1="20712" x2="78125" y2="24919"/>
                        <a14:foregroundMark x1="72356" y1="28155" x2="74038" y2="33981"/>
                        <a14:foregroundMark x1="70433" y1="32362" x2="73798" y2="33010"/>
                        <a14:foregroundMark x1="34135" y1="36570" x2="42067" y2="41424"/>
                        <a14:foregroundMark x1="36779" y1="46602" x2="44471" y2="46602"/>
                        <a14:foregroundMark x1="36538" y1="52751" x2="42548" y2="54045"/>
                        <a14:foregroundMark x1="76220" y1="50137" x2="77033" y2="50411"/>
                        <a14:foregroundMark x1="72967" y1="47397" x2="72967" y2="47397"/>
                        <a14:foregroundMark x1="72967" y1="50411" x2="72967" y2="50411"/>
                        <a14:foregroundMark x1="74797" y1="49315" x2="74797" y2="49315"/>
                        <a14:backgroundMark x1="61237" y1="48682" x2="61237" y2="48682"/>
                        <a14:backgroundMark x1="83814" y1="49653" x2="83814" y2="49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6199976"/>
            <a:ext cx="971600" cy="72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8195371" y="6338635"/>
            <a:ext cx="68916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825" kern="12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微軟正黑體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9pPr>
          </a:lstStyle>
          <a:p>
            <a:pPr>
              <a:defRPr/>
            </a:pPr>
            <a:r>
              <a:rPr lang="en-US" altLang="zh-TW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659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594817"/>
            <a:ext cx="32092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err="1" smtClean="0">
                <a:solidFill>
                  <a:srgbClr val="005FA9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stdio.h:printf</a:t>
            </a:r>
            <a:r>
              <a:rPr lang="en-US" altLang="zh-TW" sz="4000" dirty="0" smtClean="0">
                <a:solidFill>
                  <a:srgbClr val="005FA9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()</a:t>
            </a:r>
            <a:endParaRPr lang="zh-TW" altLang="en-US" sz="4000" dirty="0">
              <a:solidFill>
                <a:srgbClr val="005FA9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2887" y1="47018" x2="52887" y2="47018"/>
                        <a14:foregroundMark x1="57423" y1="48266" x2="57423" y2="48266"/>
                        <a14:foregroundMark x1="60000" y1="48266" x2="60000" y2="48266"/>
                        <a14:foregroundMark x1="58247" y1="47157" x2="58247" y2="47157"/>
                        <a14:foregroundMark x1="64330" y1="48266" x2="64330" y2="48266"/>
                        <a14:foregroundMark x1="62062" y1="47573" x2="62062" y2="47573"/>
                        <a14:foregroundMark x1="80825" y1="54924" x2="75155" y2="68100"/>
                        <a14:foregroundMark x1="67423" y1="46602" x2="72062" y2="51456"/>
                        <a14:foregroundMark x1="6701" y1="58669" x2="8969" y2="65603"/>
                        <a14:foregroundMark x1="31340" y1="4716" x2="37320" y2="4993"/>
                        <a14:foregroundMark x1="75567" y1="25243" x2="78763" y2="37171"/>
                        <a14:foregroundMark x1="81134" y1="45076" x2="80206" y2="50902"/>
                        <a14:foregroundMark x1="77526" y1="48682" x2="77526" y2="48682"/>
                        <a14:foregroundMark x1="34615" y1="63430" x2="28606" y2="82524"/>
                        <a14:foregroundMark x1="28606" y1="58576" x2="16346" y2="75728"/>
                        <a14:foregroundMark x1="8413" y1="61812" x2="25240" y2="53074"/>
                        <a14:foregroundMark x1="4808" y1="47573" x2="24760" y2="45955"/>
                        <a14:foregroundMark x1="6490" y1="30097" x2="24279" y2="38835"/>
                        <a14:foregroundMark x1="13702" y1="16181" x2="28125" y2="32039"/>
                        <a14:foregroundMark x1="25481" y1="6796" x2="34135" y2="27508"/>
                        <a14:foregroundMark x1="72356" y1="21036" x2="81010" y2="36893"/>
                        <a14:foregroundMark x1="88942" y1="4854" x2="89663" y2="6472"/>
                        <a14:foregroundMark x1="89663" y1="7120" x2="90144" y2="10356"/>
                        <a14:foregroundMark x1="84375" y1="17476" x2="86538" y2="16828"/>
                        <a14:foregroundMark x1="37981" y1="5178" x2="43510" y2="6796"/>
                        <a14:foregroundMark x1="44231" y1="7120" x2="50962" y2="11974"/>
                        <a14:foregroundMark x1="31010" y1="4854" x2="25240" y2="6149"/>
                        <a14:foregroundMark x1="25240" y1="6149" x2="19712" y2="9385"/>
                        <a14:foregroundMark x1="19712" y1="9385" x2="16106" y2="12945"/>
                        <a14:foregroundMark x1="15865" y1="12945" x2="12019" y2="17799"/>
                        <a14:foregroundMark x1="12019" y1="17799" x2="8894" y2="22977"/>
                        <a14:foregroundMark x1="8894" y1="22977" x2="6010" y2="31392"/>
                        <a14:foregroundMark x1="5529" y1="32362" x2="5529" y2="32362"/>
                        <a14:foregroundMark x1="6010" y1="32686" x2="5048" y2="38188"/>
                        <a14:foregroundMark x1="4808" y1="38835" x2="4808" y2="47896"/>
                        <a14:foregroundMark x1="4808" y1="47896" x2="6490" y2="57929"/>
                        <a14:foregroundMark x1="9375" y1="65696" x2="12019" y2="70550"/>
                        <a14:foregroundMark x1="12019" y1="71197" x2="15625" y2="74434"/>
                        <a14:foregroundMark x1="47356" y1="78964" x2="44471" y2="80583"/>
                        <a14:foregroundMark x1="44231" y1="81230" x2="40385" y2="82524"/>
                        <a14:foregroundMark x1="40385" y1="82524" x2="35096" y2="83495"/>
                        <a14:foregroundMark x1="29327" y1="82848" x2="34615" y2="83495"/>
                        <a14:foregroundMark x1="16587" y1="75728" x2="21154" y2="79288"/>
                        <a14:foregroundMark x1="21635" y1="79935" x2="26202" y2="82201"/>
                        <a14:foregroundMark x1="26442" y1="82524" x2="29327" y2="83495"/>
                        <a14:foregroundMark x1="72356" y1="27832" x2="72356" y2="27832"/>
                        <a14:foregroundMark x1="72356" y1="22977" x2="70673" y2="29450"/>
                        <a14:foregroundMark x1="71154" y1="34951" x2="76442" y2="36246"/>
                        <a14:foregroundMark x1="78125" y1="23301" x2="80769" y2="27508"/>
                        <a14:foregroundMark x1="76442" y1="20712" x2="78125" y2="24919"/>
                        <a14:foregroundMark x1="72356" y1="28155" x2="74038" y2="33981"/>
                        <a14:foregroundMark x1="70433" y1="32362" x2="73798" y2="33010"/>
                        <a14:foregroundMark x1="34135" y1="36570" x2="42067" y2="41424"/>
                        <a14:foregroundMark x1="36779" y1="46602" x2="44471" y2="46602"/>
                        <a14:foregroundMark x1="36538" y1="52751" x2="42548" y2="54045"/>
                        <a14:foregroundMark x1="76220" y1="50137" x2="77033" y2="50411"/>
                        <a14:foregroundMark x1="72967" y1="47397" x2="72967" y2="47397"/>
                        <a14:foregroundMark x1="72967" y1="50411" x2="72967" y2="50411"/>
                        <a14:foregroundMark x1="74797" y1="49315" x2="74797" y2="49315"/>
                        <a14:backgroundMark x1="61237" y1="48682" x2="61237" y2="48682"/>
                        <a14:backgroundMark x1="83814" y1="49653" x2="83814" y2="49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6199976"/>
            <a:ext cx="971600" cy="72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8195371" y="6338635"/>
            <a:ext cx="68916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825" kern="12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微軟正黑體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9pPr>
          </a:lstStyle>
          <a:p>
            <a:pPr>
              <a:defRPr/>
            </a:pPr>
            <a:r>
              <a:rPr lang="en-US" altLang="zh-TW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3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08" y="1484784"/>
            <a:ext cx="68961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63099"/>
            <a:ext cx="5438775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13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344850"/>
            <a:ext cx="53142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solidFill>
                  <a:srgbClr val="005FA9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如何製作簡易的標頭檔</a:t>
            </a:r>
            <a:endParaRPr lang="zh-TW" altLang="en-US" sz="4000" dirty="0">
              <a:solidFill>
                <a:srgbClr val="005FA9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2887" y1="47018" x2="52887" y2="47018"/>
                        <a14:foregroundMark x1="57423" y1="48266" x2="57423" y2="48266"/>
                        <a14:foregroundMark x1="60000" y1="48266" x2="60000" y2="48266"/>
                        <a14:foregroundMark x1="58247" y1="47157" x2="58247" y2="47157"/>
                        <a14:foregroundMark x1="64330" y1="48266" x2="64330" y2="48266"/>
                        <a14:foregroundMark x1="62062" y1="47573" x2="62062" y2="47573"/>
                        <a14:foregroundMark x1="80825" y1="54924" x2="75155" y2="68100"/>
                        <a14:foregroundMark x1="67423" y1="46602" x2="72062" y2="51456"/>
                        <a14:foregroundMark x1="6701" y1="58669" x2="8969" y2="65603"/>
                        <a14:foregroundMark x1="31340" y1="4716" x2="37320" y2="4993"/>
                        <a14:foregroundMark x1="75567" y1="25243" x2="78763" y2="37171"/>
                        <a14:foregroundMark x1="81134" y1="45076" x2="80206" y2="50902"/>
                        <a14:foregroundMark x1="77526" y1="48682" x2="77526" y2="48682"/>
                        <a14:foregroundMark x1="34615" y1="63430" x2="28606" y2="82524"/>
                        <a14:foregroundMark x1="28606" y1="58576" x2="16346" y2="75728"/>
                        <a14:foregroundMark x1="8413" y1="61812" x2="25240" y2="53074"/>
                        <a14:foregroundMark x1="4808" y1="47573" x2="24760" y2="45955"/>
                        <a14:foregroundMark x1="6490" y1="30097" x2="24279" y2="38835"/>
                        <a14:foregroundMark x1="13702" y1="16181" x2="28125" y2="32039"/>
                        <a14:foregroundMark x1="25481" y1="6796" x2="34135" y2="27508"/>
                        <a14:foregroundMark x1="72356" y1="21036" x2="81010" y2="36893"/>
                        <a14:foregroundMark x1="88942" y1="4854" x2="89663" y2="6472"/>
                        <a14:foregroundMark x1="89663" y1="7120" x2="90144" y2="10356"/>
                        <a14:foregroundMark x1="84375" y1="17476" x2="86538" y2="16828"/>
                        <a14:foregroundMark x1="37981" y1="5178" x2="43510" y2="6796"/>
                        <a14:foregroundMark x1="44231" y1="7120" x2="50962" y2="11974"/>
                        <a14:foregroundMark x1="31010" y1="4854" x2="25240" y2="6149"/>
                        <a14:foregroundMark x1="25240" y1="6149" x2="19712" y2="9385"/>
                        <a14:foregroundMark x1="19712" y1="9385" x2="16106" y2="12945"/>
                        <a14:foregroundMark x1="15865" y1="12945" x2="12019" y2="17799"/>
                        <a14:foregroundMark x1="12019" y1="17799" x2="8894" y2="22977"/>
                        <a14:foregroundMark x1="8894" y1="22977" x2="6010" y2="31392"/>
                        <a14:foregroundMark x1="5529" y1="32362" x2="5529" y2="32362"/>
                        <a14:foregroundMark x1="6010" y1="32686" x2="5048" y2="38188"/>
                        <a14:foregroundMark x1="4808" y1="38835" x2="4808" y2="47896"/>
                        <a14:foregroundMark x1="4808" y1="47896" x2="6490" y2="57929"/>
                        <a14:foregroundMark x1="9375" y1="65696" x2="12019" y2="70550"/>
                        <a14:foregroundMark x1="12019" y1="71197" x2="15625" y2="74434"/>
                        <a14:foregroundMark x1="47356" y1="78964" x2="44471" y2="80583"/>
                        <a14:foregroundMark x1="44231" y1="81230" x2="40385" y2="82524"/>
                        <a14:foregroundMark x1="40385" y1="82524" x2="35096" y2="83495"/>
                        <a14:foregroundMark x1="29327" y1="82848" x2="34615" y2="83495"/>
                        <a14:foregroundMark x1="16587" y1="75728" x2="21154" y2="79288"/>
                        <a14:foregroundMark x1="21635" y1="79935" x2="26202" y2="82201"/>
                        <a14:foregroundMark x1="26442" y1="82524" x2="29327" y2="83495"/>
                        <a14:foregroundMark x1="72356" y1="27832" x2="72356" y2="27832"/>
                        <a14:foregroundMark x1="72356" y1="22977" x2="70673" y2="29450"/>
                        <a14:foregroundMark x1="71154" y1="34951" x2="76442" y2="36246"/>
                        <a14:foregroundMark x1="78125" y1="23301" x2="80769" y2="27508"/>
                        <a14:foregroundMark x1="76442" y1="20712" x2="78125" y2="24919"/>
                        <a14:foregroundMark x1="72356" y1="28155" x2="74038" y2="33981"/>
                        <a14:foregroundMark x1="70433" y1="32362" x2="73798" y2="33010"/>
                        <a14:foregroundMark x1="34135" y1="36570" x2="42067" y2="41424"/>
                        <a14:foregroundMark x1="36779" y1="46602" x2="44471" y2="46602"/>
                        <a14:foregroundMark x1="36538" y1="52751" x2="42548" y2="54045"/>
                        <a14:foregroundMark x1="76220" y1="50137" x2="77033" y2="50411"/>
                        <a14:foregroundMark x1="72967" y1="47397" x2="72967" y2="47397"/>
                        <a14:foregroundMark x1="72967" y1="50411" x2="72967" y2="50411"/>
                        <a14:foregroundMark x1="74797" y1="49315" x2="74797" y2="49315"/>
                        <a14:backgroundMark x1="61237" y1="48682" x2="61237" y2="48682"/>
                        <a14:backgroundMark x1="83814" y1="49653" x2="83814" y2="49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6199976"/>
            <a:ext cx="971600" cy="72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8195371" y="6338635"/>
            <a:ext cx="68916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825" kern="12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微軟正黑體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9pPr>
          </a:lstStyle>
          <a:p>
            <a:pPr>
              <a:defRPr/>
            </a:pPr>
            <a:r>
              <a:rPr lang="en-US" altLang="zh-TW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pPr marL="514350" indent="-514350" eaLnBrk="1" hangingPunct="1">
              <a:buClr>
                <a:srgbClr val="005FA9"/>
              </a:buClr>
              <a:buFont typeface="+mj-lt"/>
              <a:buAutoNum type="arabicPeriod"/>
            </a:pP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開啟一個新的檔案，裡面宣告</a:t>
            </a:r>
            <a:r>
              <a:rPr lang="zh-TW" altLang="en-US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一些簡單的函</a:t>
            </a: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式，標頭檔可以隨意命名，範例為：</a:t>
            </a:r>
            <a:r>
              <a:rPr lang="en-US" altLang="zh-TW" sz="2800" dirty="0" err="1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myheader.h</a:t>
            </a:r>
            <a:endParaRPr lang="en-US" altLang="zh-TW" sz="2800" dirty="0" smtClean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54677"/>
            <a:ext cx="576262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線單箭頭接點 5"/>
          <p:cNvCxnSpPr/>
          <p:nvPr/>
        </p:nvCxnSpPr>
        <p:spPr>
          <a:xfrm flipH="1">
            <a:off x="3419872" y="3070701"/>
            <a:ext cx="22899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709809" y="2609036"/>
            <a:ext cx="260660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可以包含其他標頭檔，這樣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main()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中就不用再包含一次了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 flipV="1">
            <a:off x="3707904" y="4006805"/>
            <a:ext cx="2154308" cy="2456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862208" y="3790781"/>
            <a:ext cx="260660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可以定義結構作為一種變數型態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H="1" flipV="1">
            <a:off x="4716016" y="4726885"/>
            <a:ext cx="904254" cy="8937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5620266" y="5158933"/>
            <a:ext cx="260660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主要目的是宣告函式的名稱與參數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41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6" grpId="0" animBg="1"/>
      <p:bldP spid="16" grpId="1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344850"/>
            <a:ext cx="53142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solidFill>
                  <a:srgbClr val="005FA9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如何製作簡易的標頭檔</a:t>
            </a:r>
            <a:endParaRPr lang="zh-TW" altLang="en-US" sz="4000" dirty="0">
              <a:solidFill>
                <a:srgbClr val="005FA9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2887" y1="47018" x2="52887" y2="47018"/>
                        <a14:foregroundMark x1="57423" y1="48266" x2="57423" y2="48266"/>
                        <a14:foregroundMark x1="60000" y1="48266" x2="60000" y2="48266"/>
                        <a14:foregroundMark x1="58247" y1="47157" x2="58247" y2="47157"/>
                        <a14:foregroundMark x1="64330" y1="48266" x2="64330" y2="48266"/>
                        <a14:foregroundMark x1="62062" y1="47573" x2="62062" y2="47573"/>
                        <a14:foregroundMark x1="80825" y1="54924" x2="75155" y2="68100"/>
                        <a14:foregroundMark x1="67423" y1="46602" x2="72062" y2="51456"/>
                        <a14:foregroundMark x1="6701" y1="58669" x2="8969" y2="65603"/>
                        <a14:foregroundMark x1="31340" y1="4716" x2="37320" y2="4993"/>
                        <a14:foregroundMark x1="75567" y1="25243" x2="78763" y2="37171"/>
                        <a14:foregroundMark x1="81134" y1="45076" x2="80206" y2="50902"/>
                        <a14:foregroundMark x1="77526" y1="48682" x2="77526" y2="48682"/>
                        <a14:foregroundMark x1="34615" y1="63430" x2="28606" y2="82524"/>
                        <a14:foregroundMark x1="28606" y1="58576" x2="16346" y2="75728"/>
                        <a14:foregroundMark x1="8413" y1="61812" x2="25240" y2="53074"/>
                        <a14:foregroundMark x1="4808" y1="47573" x2="24760" y2="45955"/>
                        <a14:foregroundMark x1="6490" y1="30097" x2="24279" y2="38835"/>
                        <a14:foregroundMark x1="13702" y1="16181" x2="28125" y2="32039"/>
                        <a14:foregroundMark x1="25481" y1="6796" x2="34135" y2="27508"/>
                        <a14:foregroundMark x1="72356" y1="21036" x2="81010" y2="36893"/>
                        <a14:foregroundMark x1="88942" y1="4854" x2="89663" y2="6472"/>
                        <a14:foregroundMark x1="89663" y1="7120" x2="90144" y2="10356"/>
                        <a14:foregroundMark x1="84375" y1="17476" x2="86538" y2="16828"/>
                        <a14:foregroundMark x1="37981" y1="5178" x2="43510" y2="6796"/>
                        <a14:foregroundMark x1="44231" y1="7120" x2="50962" y2="11974"/>
                        <a14:foregroundMark x1="31010" y1="4854" x2="25240" y2="6149"/>
                        <a14:foregroundMark x1="25240" y1="6149" x2="19712" y2="9385"/>
                        <a14:foregroundMark x1="19712" y1="9385" x2="16106" y2="12945"/>
                        <a14:foregroundMark x1="15865" y1="12945" x2="12019" y2="17799"/>
                        <a14:foregroundMark x1="12019" y1="17799" x2="8894" y2="22977"/>
                        <a14:foregroundMark x1="8894" y1="22977" x2="6010" y2="31392"/>
                        <a14:foregroundMark x1="5529" y1="32362" x2="5529" y2="32362"/>
                        <a14:foregroundMark x1="6010" y1="32686" x2="5048" y2="38188"/>
                        <a14:foregroundMark x1="4808" y1="38835" x2="4808" y2="47896"/>
                        <a14:foregroundMark x1="4808" y1="47896" x2="6490" y2="57929"/>
                        <a14:foregroundMark x1="9375" y1="65696" x2="12019" y2="70550"/>
                        <a14:foregroundMark x1="12019" y1="71197" x2="15625" y2="74434"/>
                        <a14:foregroundMark x1="47356" y1="78964" x2="44471" y2="80583"/>
                        <a14:foregroundMark x1="44231" y1="81230" x2="40385" y2="82524"/>
                        <a14:foregroundMark x1="40385" y1="82524" x2="35096" y2="83495"/>
                        <a14:foregroundMark x1="29327" y1="82848" x2="34615" y2="83495"/>
                        <a14:foregroundMark x1="16587" y1="75728" x2="21154" y2="79288"/>
                        <a14:foregroundMark x1="21635" y1="79935" x2="26202" y2="82201"/>
                        <a14:foregroundMark x1="26442" y1="82524" x2="29327" y2="83495"/>
                        <a14:foregroundMark x1="72356" y1="27832" x2="72356" y2="27832"/>
                        <a14:foregroundMark x1="72356" y1="22977" x2="70673" y2="29450"/>
                        <a14:foregroundMark x1="71154" y1="34951" x2="76442" y2="36246"/>
                        <a14:foregroundMark x1="78125" y1="23301" x2="80769" y2="27508"/>
                        <a14:foregroundMark x1="76442" y1="20712" x2="78125" y2="24919"/>
                        <a14:foregroundMark x1="72356" y1="28155" x2="74038" y2="33981"/>
                        <a14:foregroundMark x1="70433" y1="32362" x2="73798" y2="33010"/>
                        <a14:foregroundMark x1="34135" y1="36570" x2="42067" y2="41424"/>
                        <a14:foregroundMark x1="36779" y1="46602" x2="44471" y2="46602"/>
                        <a14:foregroundMark x1="36538" y1="52751" x2="42548" y2="54045"/>
                        <a14:foregroundMark x1="76220" y1="50137" x2="77033" y2="50411"/>
                        <a14:foregroundMark x1="72967" y1="47397" x2="72967" y2="47397"/>
                        <a14:foregroundMark x1="72967" y1="50411" x2="72967" y2="50411"/>
                        <a14:foregroundMark x1="74797" y1="49315" x2="74797" y2="49315"/>
                        <a14:backgroundMark x1="61237" y1="48682" x2="61237" y2="48682"/>
                        <a14:backgroundMark x1="83814" y1="49653" x2="83814" y2="49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6199976"/>
            <a:ext cx="971600" cy="72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8195371" y="6338635"/>
            <a:ext cx="68916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825" kern="12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微軟正黑體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9pPr>
          </a:lstStyle>
          <a:p>
            <a:pPr>
              <a:defRPr/>
            </a:pPr>
            <a:r>
              <a:rPr lang="en-US" altLang="zh-TW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marL="514350" indent="-514350" eaLnBrk="1" hangingPunct="1">
              <a:buClr>
                <a:srgbClr val="005FA9"/>
              </a:buClr>
              <a:buFont typeface="+mj-lt"/>
              <a:buAutoNum type="arabicPeriod" startAt="2"/>
            </a:pPr>
            <a:r>
              <a:rPr lang="zh-TW" altLang="en-US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開啟另一個</a:t>
            </a:r>
            <a:r>
              <a:rPr lang="zh-TW" altLang="en-US" sz="2800" dirty="0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程式</a:t>
            </a:r>
            <a:r>
              <a:rPr lang="zh-TW" altLang="en-US" sz="2800" dirty="0" smtClean="0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檔</a:t>
            </a: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，盡量和標頭檔相同名稱，範例為：</a:t>
            </a:r>
            <a:r>
              <a:rPr lang="en-US" altLang="zh-TW" sz="28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myheader.cpp</a:t>
            </a: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，</a:t>
            </a:r>
            <a:r>
              <a:rPr lang="zh-TW" altLang="en-US" sz="2800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重點為該程式檔中必須包含剛剛的檔案</a:t>
            </a: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，打法與平常不同，應為：</a:t>
            </a:r>
            <a:r>
              <a:rPr lang="en-US" altLang="zh-TW" sz="28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en-US" altLang="zh-TW" sz="2800" dirty="0" err="1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include”myheader.h</a:t>
            </a:r>
            <a:r>
              <a:rPr lang="en-US" altLang="zh-TW" sz="28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”</a:t>
            </a:r>
          </a:p>
          <a:p>
            <a:pPr marL="514350" indent="-514350" eaLnBrk="1" hangingPunct="1">
              <a:buClr>
                <a:srgbClr val="005FA9"/>
              </a:buClr>
              <a:buFont typeface="+mj-lt"/>
              <a:buAutoNum type="arabicPeriod" startAt="2"/>
            </a:pPr>
            <a:endParaRPr lang="en-US" altLang="zh-TW" sz="28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06"/>
          <a:stretch/>
        </p:blipFill>
        <p:spPr bwMode="auto">
          <a:xfrm>
            <a:off x="899592" y="2996952"/>
            <a:ext cx="4600575" cy="2915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線單箭頭接點 16"/>
          <p:cNvCxnSpPr/>
          <p:nvPr/>
        </p:nvCxnSpPr>
        <p:spPr>
          <a:xfrm flipH="1">
            <a:off x="3419872" y="3070701"/>
            <a:ext cx="2289940" cy="702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5709809" y="2609036"/>
            <a:ext cx="260660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必須這樣子打，因為雙引號程式會以當前路徑去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找，因次放在同一個資料夾下才找的到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4067944" y="4894469"/>
            <a:ext cx="1888114" cy="334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5956054" y="4432804"/>
            <a:ext cx="260660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這樣就可以開始撰寫函式內的功用了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961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344850"/>
            <a:ext cx="53142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solidFill>
                  <a:srgbClr val="005FA9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如何製作簡易的標頭檔</a:t>
            </a:r>
            <a:endParaRPr lang="zh-TW" altLang="en-US" sz="4000" dirty="0">
              <a:solidFill>
                <a:srgbClr val="005FA9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2887" y1="47018" x2="52887" y2="47018"/>
                        <a14:foregroundMark x1="57423" y1="48266" x2="57423" y2="48266"/>
                        <a14:foregroundMark x1="60000" y1="48266" x2="60000" y2="48266"/>
                        <a14:foregroundMark x1="58247" y1="47157" x2="58247" y2="47157"/>
                        <a14:foregroundMark x1="64330" y1="48266" x2="64330" y2="48266"/>
                        <a14:foregroundMark x1="62062" y1="47573" x2="62062" y2="47573"/>
                        <a14:foregroundMark x1="80825" y1="54924" x2="75155" y2="68100"/>
                        <a14:foregroundMark x1="67423" y1="46602" x2="72062" y2="51456"/>
                        <a14:foregroundMark x1="6701" y1="58669" x2="8969" y2="65603"/>
                        <a14:foregroundMark x1="31340" y1="4716" x2="37320" y2="4993"/>
                        <a14:foregroundMark x1="75567" y1="25243" x2="78763" y2="37171"/>
                        <a14:foregroundMark x1="81134" y1="45076" x2="80206" y2="50902"/>
                        <a14:foregroundMark x1="77526" y1="48682" x2="77526" y2="48682"/>
                        <a14:foregroundMark x1="34615" y1="63430" x2="28606" y2="82524"/>
                        <a14:foregroundMark x1="28606" y1="58576" x2="16346" y2="75728"/>
                        <a14:foregroundMark x1="8413" y1="61812" x2="25240" y2="53074"/>
                        <a14:foregroundMark x1="4808" y1="47573" x2="24760" y2="45955"/>
                        <a14:foregroundMark x1="6490" y1="30097" x2="24279" y2="38835"/>
                        <a14:foregroundMark x1="13702" y1="16181" x2="28125" y2="32039"/>
                        <a14:foregroundMark x1="25481" y1="6796" x2="34135" y2="27508"/>
                        <a14:foregroundMark x1="72356" y1="21036" x2="81010" y2="36893"/>
                        <a14:foregroundMark x1="88942" y1="4854" x2="89663" y2="6472"/>
                        <a14:foregroundMark x1="89663" y1="7120" x2="90144" y2="10356"/>
                        <a14:foregroundMark x1="84375" y1="17476" x2="86538" y2="16828"/>
                        <a14:foregroundMark x1="37981" y1="5178" x2="43510" y2="6796"/>
                        <a14:foregroundMark x1="44231" y1="7120" x2="50962" y2="11974"/>
                        <a14:foregroundMark x1="31010" y1="4854" x2="25240" y2="6149"/>
                        <a14:foregroundMark x1="25240" y1="6149" x2="19712" y2="9385"/>
                        <a14:foregroundMark x1="19712" y1="9385" x2="16106" y2="12945"/>
                        <a14:foregroundMark x1="15865" y1="12945" x2="12019" y2="17799"/>
                        <a14:foregroundMark x1="12019" y1="17799" x2="8894" y2="22977"/>
                        <a14:foregroundMark x1="8894" y1="22977" x2="6010" y2="31392"/>
                        <a14:foregroundMark x1="5529" y1="32362" x2="5529" y2="32362"/>
                        <a14:foregroundMark x1="6010" y1="32686" x2="5048" y2="38188"/>
                        <a14:foregroundMark x1="4808" y1="38835" x2="4808" y2="47896"/>
                        <a14:foregroundMark x1="4808" y1="47896" x2="6490" y2="57929"/>
                        <a14:foregroundMark x1="9375" y1="65696" x2="12019" y2="70550"/>
                        <a14:foregroundMark x1="12019" y1="71197" x2="15625" y2="74434"/>
                        <a14:foregroundMark x1="47356" y1="78964" x2="44471" y2="80583"/>
                        <a14:foregroundMark x1="44231" y1="81230" x2="40385" y2="82524"/>
                        <a14:foregroundMark x1="40385" y1="82524" x2="35096" y2="83495"/>
                        <a14:foregroundMark x1="29327" y1="82848" x2="34615" y2="83495"/>
                        <a14:foregroundMark x1="16587" y1="75728" x2="21154" y2="79288"/>
                        <a14:foregroundMark x1="21635" y1="79935" x2="26202" y2="82201"/>
                        <a14:foregroundMark x1="26442" y1="82524" x2="29327" y2="83495"/>
                        <a14:foregroundMark x1="72356" y1="27832" x2="72356" y2="27832"/>
                        <a14:foregroundMark x1="72356" y1="22977" x2="70673" y2="29450"/>
                        <a14:foregroundMark x1="71154" y1="34951" x2="76442" y2="36246"/>
                        <a14:foregroundMark x1="78125" y1="23301" x2="80769" y2="27508"/>
                        <a14:foregroundMark x1="76442" y1="20712" x2="78125" y2="24919"/>
                        <a14:foregroundMark x1="72356" y1="28155" x2="74038" y2="33981"/>
                        <a14:foregroundMark x1="70433" y1="32362" x2="73798" y2="33010"/>
                        <a14:foregroundMark x1="34135" y1="36570" x2="42067" y2="41424"/>
                        <a14:foregroundMark x1="36779" y1="46602" x2="44471" y2="46602"/>
                        <a14:foregroundMark x1="36538" y1="52751" x2="42548" y2="54045"/>
                        <a14:foregroundMark x1="76220" y1="50137" x2="77033" y2="50411"/>
                        <a14:foregroundMark x1="72967" y1="47397" x2="72967" y2="47397"/>
                        <a14:foregroundMark x1="72967" y1="50411" x2="72967" y2="50411"/>
                        <a14:foregroundMark x1="74797" y1="49315" x2="74797" y2="49315"/>
                        <a14:backgroundMark x1="61237" y1="48682" x2="61237" y2="48682"/>
                        <a14:backgroundMark x1="83814" y1="49653" x2="83814" y2="49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6199976"/>
            <a:ext cx="971600" cy="72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8195371" y="6338635"/>
            <a:ext cx="68916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825" kern="12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微軟正黑體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9pPr>
          </a:lstStyle>
          <a:p>
            <a:pPr>
              <a:defRPr/>
            </a:pPr>
            <a:r>
              <a:rPr lang="en-US" altLang="zh-TW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>
            <a:normAutofit/>
          </a:bodyPr>
          <a:lstStyle/>
          <a:p>
            <a:pPr marL="514350" indent="-514350" eaLnBrk="1" hangingPunct="1">
              <a:buClr>
                <a:srgbClr val="005FA9"/>
              </a:buClr>
              <a:buFont typeface="+mj-lt"/>
              <a:buAutoNum type="arabicPeriod" startAt="3"/>
            </a:pP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再開一個新的</a:t>
            </a:r>
            <a:r>
              <a:rPr lang="zh-TW" altLang="en-US" sz="2800" dirty="0" smtClean="0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程式檔</a:t>
            </a: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，作為</a:t>
            </a:r>
            <a:r>
              <a:rPr lang="en-US" altLang="zh-TW" sz="28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main()</a:t>
            </a: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來用，其中也必須包含剛剛的標頭檔，因為</a:t>
            </a:r>
            <a:r>
              <a:rPr lang="en-US" altLang="zh-TW" sz="2800" dirty="0" err="1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myheader.h</a:t>
            </a: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中已經有標準函式庫，所以</a:t>
            </a:r>
            <a:r>
              <a:rPr lang="en-US" altLang="zh-TW" sz="28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main()</a:t>
            </a: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鐘就可以不用再包含了</a:t>
            </a:r>
            <a:endParaRPr lang="en-US" altLang="zh-TW" sz="28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068960"/>
            <a:ext cx="345757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線單箭頭接點 11"/>
          <p:cNvCxnSpPr/>
          <p:nvPr/>
        </p:nvCxnSpPr>
        <p:spPr>
          <a:xfrm flipH="1">
            <a:off x="3908026" y="4322713"/>
            <a:ext cx="1888114" cy="334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796136" y="3861048"/>
            <a:ext cx="260660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這樣這邊就可以直接使用了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162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344850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>
                <a:solidFill>
                  <a:srgbClr val="005FA9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注意事項</a:t>
            </a:r>
            <a:endParaRPr lang="zh-TW" altLang="en-US" sz="4000" dirty="0">
              <a:solidFill>
                <a:srgbClr val="005FA9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2887" y1="47018" x2="52887" y2="47018"/>
                        <a14:foregroundMark x1="57423" y1="48266" x2="57423" y2="48266"/>
                        <a14:foregroundMark x1="60000" y1="48266" x2="60000" y2="48266"/>
                        <a14:foregroundMark x1="58247" y1="47157" x2="58247" y2="47157"/>
                        <a14:foregroundMark x1="64330" y1="48266" x2="64330" y2="48266"/>
                        <a14:foregroundMark x1="62062" y1="47573" x2="62062" y2="47573"/>
                        <a14:foregroundMark x1="80825" y1="54924" x2="75155" y2="68100"/>
                        <a14:foregroundMark x1="67423" y1="46602" x2="72062" y2="51456"/>
                        <a14:foregroundMark x1="6701" y1="58669" x2="8969" y2="65603"/>
                        <a14:foregroundMark x1="31340" y1="4716" x2="37320" y2="4993"/>
                        <a14:foregroundMark x1="75567" y1="25243" x2="78763" y2="37171"/>
                        <a14:foregroundMark x1="81134" y1="45076" x2="80206" y2="50902"/>
                        <a14:foregroundMark x1="77526" y1="48682" x2="77526" y2="48682"/>
                        <a14:foregroundMark x1="34615" y1="63430" x2="28606" y2="82524"/>
                        <a14:foregroundMark x1="28606" y1="58576" x2="16346" y2="75728"/>
                        <a14:foregroundMark x1="8413" y1="61812" x2="25240" y2="53074"/>
                        <a14:foregroundMark x1="4808" y1="47573" x2="24760" y2="45955"/>
                        <a14:foregroundMark x1="6490" y1="30097" x2="24279" y2="38835"/>
                        <a14:foregroundMark x1="13702" y1="16181" x2="28125" y2="32039"/>
                        <a14:foregroundMark x1="25481" y1="6796" x2="34135" y2="27508"/>
                        <a14:foregroundMark x1="72356" y1="21036" x2="81010" y2="36893"/>
                        <a14:foregroundMark x1="88942" y1="4854" x2="89663" y2="6472"/>
                        <a14:foregroundMark x1="89663" y1="7120" x2="90144" y2="10356"/>
                        <a14:foregroundMark x1="84375" y1="17476" x2="86538" y2="16828"/>
                        <a14:foregroundMark x1="37981" y1="5178" x2="43510" y2="6796"/>
                        <a14:foregroundMark x1="44231" y1="7120" x2="50962" y2="11974"/>
                        <a14:foregroundMark x1="31010" y1="4854" x2="25240" y2="6149"/>
                        <a14:foregroundMark x1="25240" y1="6149" x2="19712" y2="9385"/>
                        <a14:foregroundMark x1="19712" y1="9385" x2="16106" y2="12945"/>
                        <a14:foregroundMark x1="15865" y1="12945" x2="12019" y2="17799"/>
                        <a14:foregroundMark x1="12019" y1="17799" x2="8894" y2="22977"/>
                        <a14:foregroundMark x1="8894" y1="22977" x2="6010" y2="31392"/>
                        <a14:foregroundMark x1="5529" y1="32362" x2="5529" y2="32362"/>
                        <a14:foregroundMark x1="6010" y1="32686" x2="5048" y2="38188"/>
                        <a14:foregroundMark x1="4808" y1="38835" x2="4808" y2="47896"/>
                        <a14:foregroundMark x1="4808" y1="47896" x2="6490" y2="57929"/>
                        <a14:foregroundMark x1="9375" y1="65696" x2="12019" y2="70550"/>
                        <a14:foregroundMark x1="12019" y1="71197" x2="15625" y2="74434"/>
                        <a14:foregroundMark x1="47356" y1="78964" x2="44471" y2="80583"/>
                        <a14:foregroundMark x1="44231" y1="81230" x2="40385" y2="82524"/>
                        <a14:foregroundMark x1="40385" y1="82524" x2="35096" y2="83495"/>
                        <a14:foregroundMark x1="29327" y1="82848" x2="34615" y2="83495"/>
                        <a14:foregroundMark x1="16587" y1="75728" x2="21154" y2="79288"/>
                        <a14:foregroundMark x1="21635" y1="79935" x2="26202" y2="82201"/>
                        <a14:foregroundMark x1="26442" y1="82524" x2="29327" y2="83495"/>
                        <a14:foregroundMark x1="72356" y1="27832" x2="72356" y2="27832"/>
                        <a14:foregroundMark x1="72356" y1="22977" x2="70673" y2="29450"/>
                        <a14:foregroundMark x1="71154" y1="34951" x2="76442" y2="36246"/>
                        <a14:foregroundMark x1="78125" y1="23301" x2="80769" y2="27508"/>
                        <a14:foregroundMark x1="76442" y1="20712" x2="78125" y2="24919"/>
                        <a14:foregroundMark x1="72356" y1="28155" x2="74038" y2="33981"/>
                        <a14:foregroundMark x1="70433" y1="32362" x2="73798" y2="33010"/>
                        <a14:foregroundMark x1="34135" y1="36570" x2="42067" y2="41424"/>
                        <a14:foregroundMark x1="36779" y1="46602" x2="44471" y2="46602"/>
                        <a14:foregroundMark x1="36538" y1="52751" x2="42548" y2="54045"/>
                        <a14:foregroundMark x1="76220" y1="50137" x2="77033" y2="50411"/>
                        <a14:foregroundMark x1="72967" y1="47397" x2="72967" y2="47397"/>
                        <a14:foregroundMark x1="72967" y1="50411" x2="72967" y2="50411"/>
                        <a14:foregroundMark x1="74797" y1="49315" x2="74797" y2="49315"/>
                        <a14:backgroundMark x1="61237" y1="48682" x2="61237" y2="48682"/>
                        <a14:backgroundMark x1="83814" y1="49653" x2="83814" y2="49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6199976"/>
            <a:ext cx="971600" cy="72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8195371" y="6338635"/>
            <a:ext cx="68916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825" kern="12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微軟正黑體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微軟正黑體"/>
              </a:defRPr>
            </a:lvl9pPr>
          </a:lstStyle>
          <a:p>
            <a:pPr>
              <a:defRPr/>
            </a:pPr>
            <a:r>
              <a:rPr lang="en-US" altLang="zh-TW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005FA9"/>
              </a:buClr>
            </a:pP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所有檔案必須是在同一個專案裡</a:t>
            </a:r>
            <a:endParaRPr lang="en-US" altLang="zh-TW" sz="2800" dirty="0" smtClean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buClr>
                <a:srgbClr val="005FA9"/>
              </a:buClr>
            </a:pPr>
            <a:endParaRPr lang="en-US" altLang="zh-TW" sz="2800" dirty="0" smtClean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buClr>
                <a:srgbClr val="005FA9"/>
              </a:buClr>
            </a:pP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所有檔案盡量都放在同一個資料夾，如果有放進別的資料夾中，就需要加上路徑</a:t>
            </a:r>
            <a:endParaRPr lang="en-US" altLang="zh-TW" sz="2800" dirty="0" smtClean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buClr>
                <a:srgbClr val="005FA9"/>
              </a:buClr>
            </a:pPr>
            <a:endParaRPr lang="en-US" altLang="zh-TW" sz="2800" dirty="0" smtClean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buClr>
                <a:srgbClr val="005FA9"/>
              </a:buClr>
            </a:pPr>
            <a:r>
              <a:rPr lang="zh-TW" altLang="en-US" sz="2800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檔名和路徑很重要</a:t>
            </a:r>
            <a:endParaRPr lang="en-US" altLang="zh-TW" sz="2800" dirty="0" smtClean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buClr>
                <a:srgbClr val="005FA9"/>
              </a:buClr>
            </a:pPr>
            <a:endParaRPr lang="en-US" altLang="zh-TW" sz="28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buClr>
                <a:srgbClr val="005FA9"/>
              </a:buClr>
            </a:pPr>
            <a:r>
              <a:rPr lang="zh-TW" altLang="en-US" sz="2800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盡量不要使用全域變數</a:t>
            </a:r>
            <a:endParaRPr lang="en-US" altLang="zh-TW" sz="28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744" y="3212976"/>
            <a:ext cx="48101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189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364</Words>
  <Application>Microsoft Office PowerPoint</Application>
  <PresentationFormat>如螢幕大小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14</cp:revision>
  <dcterms:created xsi:type="dcterms:W3CDTF">2018-12-10T14:37:58Z</dcterms:created>
  <dcterms:modified xsi:type="dcterms:W3CDTF">2018-12-10T19:04:14Z</dcterms:modified>
</cp:coreProperties>
</file>