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1309350" cx="20104100"/>
  <p:notesSz cx="20104100" cy="113093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hFYOfSOnfeidBgr5BjMU0z9mon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/>
              <a:t>‹#›</a:t>
            </a:fld>
            <a:endParaRPr sz="12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50ac60d8c_0_16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650ac60d8c_0_16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3650ac60d8c_0_16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50ac60d8c_0_21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50ac60d8c_0_21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3650ac60d8c_0_21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50ac60d8c_0_26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50ac60d8c_0_26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3650ac60d8c_0_26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50ac60d8c_0_31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50ac60d8c_0_31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650ac60d8c_0_31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50ac60d8c_0_41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50ac60d8c_0_41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650ac60d8c_0_41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1"/>
          <p:cNvSpPr txBox="1"/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/>
          <p:nvPr/>
        </p:nvSpPr>
        <p:spPr>
          <a:xfrm>
            <a:off x="2838209" y="9464675"/>
            <a:ext cx="8841105" cy="0"/>
          </a:xfrm>
          <a:custGeom>
            <a:rect b="b" l="l" r="r" t="t"/>
            <a:pathLst>
              <a:path extrusionOk="0" h="120000"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noFill/>
          <a:ln cap="flat" cmpd="sng" w="104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Diseño personalizado">
  <p:cSld name="6_Diseño personalizado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0"/>
          <p:cNvSpPr/>
          <p:nvPr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2" name="Google Shape;62;p20"/>
          <p:cNvSpPr txBox="1"/>
          <p:nvPr>
            <p:ph type="title"/>
          </p:nvPr>
        </p:nvSpPr>
        <p:spPr>
          <a:xfrm>
            <a:off x="7661428" y="8207476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1"/>
          <p:cNvSpPr/>
          <p:nvPr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7" name="Google Shape;67;p21"/>
          <p:cNvSpPr txBox="1"/>
          <p:nvPr>
            <p:ph type="title"/>
          </p:nvPr>
        </p:nvSpPr>
        <p:spPr>
          <a:xfrm>
            <a:off x="7432828" y="76582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>
  <p:cSld name="3_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/>
          <p:nvPr/>
        </p:nvSpPr>
        <p:spPr>
          <a:xfrm>
            <a:off x="-6350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" name="Google Shape;23;p12"/>
          <p:cNvSpPr/>
          <p:nvPr/>
        </p:nvSpPr>
        <p:spPr>
          <a:xfrm>
            <a:off x="16938421" y="10202309"/>
            <a:ext cx="1576070" cy="511175"/>
          </a:xfrm>
          <a:custGeom>
            <a:rect b="b" l="l" r="r" t="t"/>
            <a:pathLst>
              <a:path extrusionOk="0" h="511175" w="1576069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69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69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69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" name="Google Shape;24;p12"/>
          <p:cNvSpPr/>
          <p:nvPr/>
        </p:nvSpPr>
        <p:spPr>
          <a:xfrm>
            <a:off x="18623540" y="10245307"/>
            <a:ext cx="378460" cy="469900"/>
          </a:xfrm>
          <a:custGeom>
            <a:rect b="b" l="l" r="r" t="t"/>
            <a:pathLst>
              <a:path extrusionOk="0" h="469900" w="378459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25" name="Google Shape;25;p12"/>
          <p:cNvGrpSpPr/>
          <p:nvPr/>
        </p:nvGrpSpPr>
        <p:grpSpPr>
          <a:xfrm>
            <a:off x="19053919" y="10117702"/>
            <a:ext cx="427015" cy="597582"/>
            <a:chOff x="19053919" y="10117702"/>
            <a:chExt cx="427015" cy="597582"/>
          </a:xfrm>
        </p:grpSpPr>
        <p:sp>
          <p:nvSpPr>
            <p:cNvPr id="26" name="Google Shape;26;p12"/>
            <p:cNvSpPr/>
            <p:nvPr/>
          </p:nvSpPr>
          <p:spPr>
            <a:xfrm>
              <a:off x="19053919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7" name="Google Shape;27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40"/>
            <a:ext cx="20109342" cy="1130561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3"/>
          <p:cNvSpPr/>
          <p:nvPr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2" name="Google Shape;32;p13"/>
          <p:cNvSpPr txBox="1"/>
          <p:nvPr>
            <p:ph type="title"/>
          </p:nvPr>
        </p:nvSpPr>
        <p:spPr>
          <a:xfrm>
            <a:off x="1184428" y="65914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/>
          <p:nvPr/>
        </p:nvSpPr>
        <p:spPr>
          <a:xfrm>
            <a:off x="727227" y="10202309"/>
            <a:ext cx="1576070" cy="511175"/>
          </a:xfrm>
          <a:custGeom>
            <a:rect b="b" l="l" r="r" t="t"/>
            <a:pathLst>
              <a:path extrusionOk="0" h="511175" w="1576070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70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70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70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" name="Google Shape;35;p14"/>
          <p:cNvSpPr/>
          <p:nvPr/>
        </p:nvSpPr>
        <p:spPr>
          <a:xfrm>
            <a:off x="2412348" y="10245307"/>
            <a:ext cx="378460" cy="469900"/>
          </a:xfrm>
          <a:custGeom>
            <a:rect b="b" l="l" r="r" t="t"/>
            <a:pathLst>
              <a:path extrusionOk="0" h="469900" w="37846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6" name="Google Shape;36;p14"/>
          <p:cNvGrpSpPr/>
          <p:nvPr/>
        </p:nvGrpSpPr>
        <p:grpSpPr>
          <a:xfrm>
            <a:off x="2842727" y="10117702"/>
            <a:ext cx="427015" cy="597582"/>
            <a:chOff x="2842727" y="10117702"/>
            <a:chExt cx="427015" cy="597582"/>
          </a:xfrm>
        </p:grpSpPr>
        <p:sp>
          <p:nvSpPr>
            <p:cNvPr id="37" name="Google Shape;37;p14"/>
            <p:cNvSpPr/>
            <p:nvPr/>
          </p:nvSpPr>
          <p:spPr>
            <a:xfrm>
              <a:off x="2842727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8" name="Google Shape;38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" name="Google Shape;39;p14"/>
          <p:cNvSpPr/>
          <p:nvPr/>
        </p:nvSpPr>
        <p:spPr>
          <a:xfrm>
            <a:off x="17840597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Diseño personalizado">
  <p:cSld name="4_Diseño personalizado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5"/>
          <p:cNvSpPr/>
          <p:nvPr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5" name="Google Shape;45;p15"/>
          <p:cNvSpPr txBox="1"/>
          <p:nvPr>
            <p:ph type="title"/>
          </p:nvPr>
        </p:nvSpPr>
        <p:spPr>
          <a:xfrm>
            <a:off x="4842028" y="45340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Diseño personalizado">
  <p:cSld name="5_Diseño personalizad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3340"/>
            <a:ext cx="20110047" cy="1130601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6"/>
          <p:cNvSpPr txBox="1"/>
          <p:nvPr>
            <p:ph type="title"/>
          </p:nvPr>
        </p:nvSpPr>
        <p:spPr>
          <a:xfrm>
            <a:off x="831850" y="71786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7"/>
          <p:cNvSpPr txBox="1"/>
          <p:nvPr>
            <p:ph type="title"/>
          </p:nvPr>
        </p:nvSpPr>
        <p:spPr>
          <a:xfrm>
            <a:off x="6851650" y="74834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Diseño personalizado">
  <p:cSld name="3_Diseño personalizad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8"/>
          <p:cNvSpPr txBox="1"/>
          <p:nvPr>
            <p:ph type="title"/>
          </p:nvPr>
        </p:nvSpPr>
        <p:spPr>
          <a:xfrm>
            <a:off x="6623050" y="70262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9"/>
          <p:cNvSpPr txBox="1"/>
          <p:nvPr>
            <p:ph type="title"/>
          </p:nvPr>
        </p:nvSpPr>
        <p:spPr>
          <a:xfrm>
            <a:off x="4794250" y="69500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0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Relationship Id="rId5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type="ctrTitle"/>
          </p:nvPr>
        </p:nvSpPr>
        <p:spPr>
          <a:xfrm>
            <a:off x="2889250" y="8840111"/>
            <a:ext cx="1183755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Presentación Etapa 1 Proyecto Capstone</a:t>
            </a:r>
            <a:endParaRPr/>
          </a:p>
        </p:txBody>
      </p:sp>
      <p:sp>
        <p:nvSpPr>
          <p:cNvPr id="75" name="Google Shape;75;p1"/>
          <p:cNvSpPr txBox="1"/>
          <p:nvPr>
            <p:ph idx="1" type="subTitle"/>
          </p:nvPr>
        </p:nvSpPr>
        <p:spPr>
          <a:xfrm>
            <a:off x="2889250" y="9540875"/>
            <a:ext cx="913816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Portafolio de Título Ingeniería en Informática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type="title"/>
          </p:nvPr>
        </p:nvSpPr>
        <p:spPr>
          <a:xfrm>
            <a:off x="4794250" y="5349875"/>
            <a:ext cx="902002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/>
              <a:t>Conclusión y Reflexión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>
            <p:ph type="title"/>
          </p:nvPr>
        </p:nvSpPr>
        <p:spPr>
          <a:xfrm>
            <a:off x="2349204" y="801143"/>
            <a:ext cx="16988263" cy="7386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Arial"/>
                <a:ea typeface="Arial"/>
                <a:cs typeface="Arial"/>
                <a:sym typeface="Arial"/>
              </a:rPr>
              <a:t>Integrantes Equipo de Trabajo​</a:t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3040672" y="5380344"/>
            <a:ext cx="30018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Fabian Balboa Igor</a:t>
            </a: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12919147" y="5380349"/>
            <a:ext cx="30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Cristian Zamora Quiroz</a:t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8210389" y="5380346"/>
            <a:ext cx="30018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Joaquin Rocha Figueroa</a:t>
            </a:r>
            <a:endParaRPr/>
          </a:p>
        </p:txBody>
      </p:sp>
      <p:pic>
        <p:nvPicPr>
          <p:cNvPr id="85" name="Google Shape;85;p2" title="perfil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4698" y="2560563"/>
            <a:ext cx="2293778" cy="26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2" title="image 1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5050" y="2438308"/>
            <a:ext cx="2552700" cy="2872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2" title="image 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58066" y="2298400"/>
            <a:ext cx="1923968" cy="30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/>
          <p:nvPr>
            <p:ph idx="1" type="body"/>
          </p:nvPr>
        </p:nvSpPr>
        <p:spPr>
          <a:xfrm>
            <a:off x="727227" y="755454"/>
            <a:ext cx="1679242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Contenidos a desarrollar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 txBox="1"/>
          <p:nvPr/>
        </p:nvSpPr>
        <p:spPr>
          <a:xfrm>
            <a:off x="1212850" y="1939651"/>
            <a:ext cx="17678400" cy="7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Noto Sans Symbols"/>
              <a:buChar char="▪"/>
            </a:pPr>
            <a:r>
              <a:rPr lang="es-E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Problemática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Noto Sans Symbols"/>
              <a:buChar char="▪"/>
            </a:pPr>
            <a:r>
              <a:rPr lang="es-E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Objetivo </a:t>
            </a:r>
            <a:r>
              <a:rPr lang="es-E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Proyecto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Noto Sans Symbols"/>
              <a:buChar char="▪"/>
            </a:pPr>
            <a:r>
              <a:rPr lang="es-E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Alcance Proyecto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Noto Sans Symbols"/>
              <a:buChar char="▪"/>
            </a:pPr>
            <a:r>
              <a:rPr lang="es-E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Tiempo Asociado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Noto Sans Symbols"/>
              <a:buChar char="▪"/>
            </a:pPr>
            <a:r>
              <a:rPr lang="es-E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Competencias Asociadas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Noto Sans Symbols"/>
              <a:buChar char="▪"/>
            </a:pPr>
            <a:r>
              <a:rPr lang="es-E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Solución Propuesta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Noto Sans Symbols"/>
              <a:buChar char="▪"/>
            </a:pPr>
            <a:r>
              <a:rPr lang="es-E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Conclusión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Noto Sans Symbols"/>
              <a:buChar char="▪"/>
            </a:pPr>
            <a:r>
              <a:rPr lang="es-E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Reflexiones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>
            <p:ph idx="1" type="body"/>
          </p:nvPr>
        </p:nvSpPr>
        <p:spPr>
          <a:xfrm>
            <a:off x="727227" y="755454"/>
            <a:ext cx="16792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Problemática</a:t>
            </a:r>
            <a:endParaRPr/>
          </a:p>
        </p:txBody>
      </p:sp>
      <p:sp>
        <p:nvSpPr>
          <p:cNvPr id="99" name="Google Shape;99;p5"/>
          <p:cNvSpPr txBox="1"/>
          <p:nvPr/>
        </p:nvSpPr>
        <p:spPr>
          <a:xfrm>
            <a:off x="1247425" y="992875"/>
            <a:ext cx="14108400" cy="27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Char char="●"/>
            </a:pPr>
            <a:r>
              <a:rPr lang="es-ES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Los procesos dentro de la corredora son manuales y lentos </a:t>
            </a:r>
            <a:endParaRPr sz="3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Char char="●"/>
            </a:pPr>
            <a:r>
              <a:rPr lang="es-ES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Esto genera errores, retrasos, confusión y consumo excesivo de tiempo</a:t>
            </a:r>
            <a:endParaRPr sz="3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Char char="●"/>
            </a:pPr>
            <a:r>
              <a:rPr lang="es-ES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Falta de agilización de reportes en el área de ventas, arriendos y finanzas.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2963800"/>
            <a:ext cx="14108399" cy="69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50ac60d8c_0_16"/>
          <p:cNvSpPr txBox="1"/>
          <p:nvPr>
            <p:ph idx="1" type="body"/>
          </p:nvPr>
        </p:nvSpPr>
        <p:spPr>
          <a:xfrm>
            <a:off x="727227" y="755454"/>
            <a:ext cx="167925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Objetivo del proyecto</a:t>
            </a:r>
            <a:endParaRPr/>
          </a:p>
        </p:txBody>
      </p:sp>
      <p:sp>
        <p:nvSpPr>
          <p:cNvPr id="107" name="Google Shape;107;g3650ac60d8c_0_16"/>
          <p:cNvSpPr txBox="1"/>
          <p:nvPr/>
        </p:nvSpPr>
        <p:spPr>
          <a:xfrm>
            <a:off x="549950" y="1891600"/>
            <a:ext cx="13043700" cy="6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Objetivo </a:t>
            </a:r>
            <a:r>
              <a:rPr b="1" lang="es-ES" sz="200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General: </a:t>
            </a:r>
            <a:endParaRPr b="1" sz="200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000"/>
              <a:buFont typeface="Calibri"/>
              <a:buChar char="●"/>
            </a:pPr>
            <a:r>
              <a:rPr lang="es-ES" sz="200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Optimizar la gestión de la corredora de propiedades mediante un software de escritorio que automatice procesos y centralice la información para mejorar la eficiencia y el control.</a:t>
            </a:r>
            <a:endParaRPr sz="200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Objetivos </a:t>
            </a:r>
            <a:r>
              <a:rPr b="1" lang="es-ES" sz="200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Específicos:</a:t>
            </a:r>
            <a:endParaRPr b="1" sz="200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000"/>
              <a:buFont typeface="Calibri"/>
              <a:buChar char="●"/>
            </a:pPr>
            <a:r>
              <a:rPr b="1" lang="es-ES" sz="2000">
                <a:solidFill>
                  <a:srgbClr val="244061"/>
                </a:solidFill>
              </a:rPr>
              <a:t>Mejorar la organización de la información</a:t>
            </a:r>
            <a:r>
              <a:rPr lang="es-ES" sz="2000">
                <a:solidFill>
                  <a:srgbClr val="244061"/>
                </a:solidFill>
              </a:rPr>
              <a:t> a través de una base de datos en PostgreSQL confiable y escalable.</a:t>
            </a:r>
            <a:br>
              <a:rPr lang="es-ES" sz="2000">
                <a:solidFill>
                  <a:srgbClr val="244061"/>
                </a:solidFill>
              </a:rPr>
            </a:br>
            <a:endParaRPr sz="2000">
              <a:solidFill>
                <a:srgbClr val="244061"/>
              </a:solidFill>
            </a:endParaRPr>
          </a:p>
          <a:p>
            <a:pPr indent="-3556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000"/>
              <a:buFont typeface="Calibri"/>
              <a:buChar char="●"/>
            </a:pPr>
            <a:r>
              <a:rPr b="1" lang="es-ES" sz="2000">
                <a:solidFill>
                  <a:srgbClr val="244061"/>
                </a:solidFill>
              </a:rPr>
              <a:t>Agilizar la administración del negocio</a:t>
            </a:r>
            <a:r>
              <a:rPr lang="es-ES" sz="2000">
                <a:solidFill>
                  <a:srgbClr val="244061"/>
                </a:solidFill>
              </a:rPr>
              <a:t> mediante módulos de ventas, propiedades, arriendos, RRHH, finanzas y gestión de usuarios.</a:t>
            </a:r>
            <a:br>
              <a:rPr lang="es-ES" sz="2000">
                <a:solidFill>
                  <a:srgbClr val="244061"/>
                </a:solidFill>
              </a:rPr>
            </a:br>
            <a:endParaRPr sz="2000">
              <a:solidFill>
                <a:srgbClr val="244061"/>
              </a:solidFill>
            </a:endParaRPr>
          </a:p>
          <a:p>
            <a:pPr indent="-3556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000"/>
              <a:buFont typeface="Calibri"/>
              <a:buChar char="●"/>
            </a:pPr>
            <a:r>
              <a:rPr b="1" lang="es-ES" sz="2000">
                <a:solidFill>
                  <a:srgbClr val="244061"/>
                </a:solidFill>
              </a:rPr>
              <a:t>Apoyar la toma de decisiones</a:t>
            </a:r>
            <a:r>
              <a:rPr lang="es-ES" sz="2000">
                <a:solidFill>
                  <a:srgbClr val="244061"/>
                </a:solidFill>
              </a:rPr>
              <a:t> con reportes internos claros y actualizados.</a:t>
            </a:r>
            <a:br>
              <a:rPr lang="es-ES" sz="2000">
                <a:solidFill>
                  <a:srgbClr val="244061"/>
                </a:solidFill>
              </a:rPr>
            </a:br>
            <a:endParaRPr sz="2000">
              <a:solidFill>
                <a:srgbClr val="244061"/>
              </a:solidFill>
            </a:endParaRPr>
          </a:p>
          <a:p>
            <a:pPr indent="-3556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000"/>
              <a:buFont typeface="Calibri"/>
              <a:buChar char="●"/>
            </a:pPr>
            <a:r>
              <a:rPr b="1" lang="es-ES" sz="2000">
                <a:solidFill>
                  <a:srgbClr val="244061"/>
                </a:solidFill>
              </a:rPr>
              <a:t>Asegurar la confiabilidad del sistema</a:t>
            </a:r>
            <a:r>
              <a:rPr lang="es-ES" sz="2000">
                <a:solidFill>
                  <a:srgbClr val="244061"/>
                </a:solidFill>
              </a:rPr>
              <a:t> mediante pruebas de calidad que validen su correcto funcionamiento.</a:t>
            </a:r>
            <a:br>
              <a:rPr lang="es-ES" sz="2000">
                <a:solidFill>
                  <a:srgbClr val="244061"/>
                </a:solidFill>
              </a:rPr>
            </a:br>
            <a:endParaRPr sz="2000">
              <a:solidFill>
                <a:srgbClr val="244061"/>
              </a:solidFill>
            </a:endParaRPr>
          </a:p>
          <a:p>
            <a:pPr indent="-3556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000"/>
              <a:buFont typeface="Calibri"/>
              <a:buChar char="●"/>
            </a:pPr>
            <a:r>
              <a:rPr b="1" lang="es-ES" sz="2000">
                <a:solidFill>
                  <a:srgbClr val="244061"/>
                </a:solidFill>
              </a:rPr>
              <a:t>Garantizar la continuidad operativa</a:t>
            </a:r>
            <a:r>
              <a:rPr lang="es-ES" sz="2000">
                <a:solidFill>
                  <a:srgbClr val="244061"/>
                </a:solidFill>
              </a:rPr>
              <a:t> con documentación técnica y manuales de uso para los trabajadores de la corredora.</a:t>
            </a:r>
            <a:endParaRPr sz="2000">
              <a:solidFill>
                <a:srgbClr val="244061"/>
              </a:solidFill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00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g3650ac60d8c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3650" y="3890750"/>
            <a:ext cx="2941275" cy="32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3650ac60d8c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34937" y="3980350"/>
            <a:ext cx="3088550" cy="309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3650ac60d8c_0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22850" y="7501750"/>
            <a:ext cx="4701076" cy="2644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50ac60d8c_0_21"/>
          <p:cNvSpPr txBox="1"/>
          <p:nvPr>
            <p:ph idx="1" type="body"/>
          </p:nvPr>
        </p:nvSpPr>
        <p:spPr>
          <a:xfrm>
            <a:off x="727227" y="755454"/>
            <a:ext cx="167925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Alcance del proyecto</a:t>
            </a:r>
            <a:endParaRPr/>
          </a:p>
        </p:txBody>
      </p:sp>
      <p:sp>
        <p:nvSpPr>
          <p:cNvPr id="117" name="Google Shape;117;g3650ac60d8c_0_21"/>
          <p:cNvSpPr txBox="1"/>
          <p:nvPr/>
        </p:nvSpPr>
        <p:spPr>
          <a:xfrm>
            <a:off x="624025" y="1598225"/>
            <a:ext cx="15149100" cy="8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El proyecto incluye:</a:t>
            </a:r>
            <a:br>
              <a:rPr lang="es-ES" sz="320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Calibri"/>
              <a:buChar char="●"/>
            </a:pPr>
            <a:r>
              <a:rPr lang="es-ES" sz="320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Pruebas unitarias y de integración</a:t>
            </a:r>
            <a:endParaRPr sz="320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Calibri"/>
              <a:buChar char="●"/>
            </a:pPr>
            <a:r>
              <a:rPr lang="es-ES" sz="320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Base de datos centralizada en PostgreSQL</a:t>
            </a:r>
            <a:endParaRPr sz="320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Calibri"/>
              <a:buChar char="●"/>
            </a:pPr>
            <a:r>
              <a:rPr lang="es-ES" sz="320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Funcionalidad de autenticación de usuarios con roles internos básicos </a:t>
            </a:r>
            <a:endParaRPr sz="320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Calibri"/>
              <a:buChar char="●"/>
            </a:pPr>
            <a:r>
              <a:rPr lang="es-ES" sz="320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Implementación de módulos principales</a:t>
            </a:r>
            <a:endParaRPr sz="320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Calibri"/>
              <a:buChar char="●"/>
            </a:pPr>
            <a:r>
              <a:rPr lang="es-ES" sz="320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Documentación técnica del desarrollo y manual de usuario.</a:t>
            </a:r>
            <a:br>
              <a:rPr lang="es-ES" sz="320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Quedan fuera del alcance del proyecto:</a:t>
            </a:r>
            <a:endParaRPr sz="320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Calibri"/>
              <a:buChar char="●"/>
            </a:pPr>
            <a:r>
              <a:rPr lang="es-ES" sz="320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Integración con portales externos.</a:t>
            </a:r>
            <a:endParaRPr sz="320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Calibri"/>
              <a:buChar char="●"/>
            </a:pPr>
            <a:r>
              <a:rPr lang="es-ES" sz="320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Funciones de big data o análisis predictivo.</a:t>
            </a:r>
            <a:endParaRPr sz="320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Calibri"/>
              <a:buChar char="●"/>
            </a:pPr>
            <a:r>
              <a:rPr lang="es-ES" sz="320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Módulos de contabilidad avanzada</a:t>
            </a:r>
            <a:endParaRPr sz="320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Calibri"/>
              <a:buChar char="●"/>
            </a:pPr>
            <a:r>
              <a:rPr lang="es-ES" sz="320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Soporte para dispositivos móviles</a:t>
            </a:r>
            <a:endParaRPr sz="320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Calibri"/>
              <a:buChar char="●"/>
            </a:pPr>
            <a:r>
              <a:rPr lang="es-ES" sz="3200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Firma electrónica de contratos ni integración con plataformas de notaría.</a:t>
            </a:r>
            <a:endParaRPr sz="3200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50ac60d8c_0_26"/>
          <p:cNvSpPr txBox="1"/>
          <p:nvPr>
            <p:ph idx="1" type="body"/>
          </p:nvPr>
        </p:nvSpPr>
        <p:spPr>
          <a:xfrm>
            <a:off x="727227" y="755454"/>
            <a:ext cx="167925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Tiempo asociado</a:t>
            </a:r>
            <a:endParaRPr/>
          </a:p>
        </p:txBody>
      </p:sp>
      <p:pic>
        <p:nvPicPr>
          <p:cNvPr id="124" name="Google Shape;124;g3650ac60d8c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625" y="1494350"/>
            <a:ext cx="15058574" cy="844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50ac60d8c_0_31"/>
          <p:cNvSpPr txBox="1"/>
          <p:nvPr>
            <p:ph idx="1" type="body"/>
          </p:nvPr>
        </p:nvSpPr>
        <p:spPr>
          <a:xfrm>
            <a:off x="727227" y="755454"/>
            <a:ext cx="167925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Competencias asociadas</a:t>
            </a:r>
            <a:endParaRPr/>
          </a:p>
        </p:txBody>
      </p:sp>
      <p:sp>
        <p:nvSpPr>
          <p:cNvPr id="131" name="Google Shape;131;g3650ac60d8c_0_31"/>
          <p:cNvSpPr txBox="1"/>
          <p:nvPr/>
        </p:nvSpPr>
        <p:spPr>
          <a:xfrm>
            <a:off x="1662000" y="2490125"/>
            <a:ext cx="11363100" cy="60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Calibri"/>
              <a:buChar char="●"/>
            </a:pPr>
            <a:r>
              <a:rPr lang="es-ES" sz="3200">
                <a:solidFill>
                  <a:srgbClr val="244061"/>
                </a:solidFill>
              </a:rPr>
              <a:t>Propuesta de soluciones informáticas analizando procesos. </a:t>
            </a:r>
            <a:br>
              <a:rPr lang="es-ES" sz="3200">
                <a:solidFill>
                  <a:srgbClr val="244061"/>
                </a:solidFill>
              </a:rPr>
            </a:br>
            <a:endParaRPr sz="3200">
              <a:solidFill>
                <a:srgbClr val="24406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Calibri"/>
              <a:buChar char="●"/>
            </a:pPr>
            <a:r>
              <a:rPr lang="es-ES" sz="3200">
                <a:solidFill>
                  <a:srgbClr val="244061"/>
                </a:solidFill>
              </a:rPr>
              <a:t>Desarrollo de software aplicando buenas prácticas. </a:t>
            </a:r>
            <a:br>
              <a:rPr lang="es-ES" sz="3200">
                <a:solidFill>
                  <a:srgbClr val="244061"/>
                </a:solidFill>
              </a:rPr>
            </a:br>
            <a:endParaRPr sz="3200">
              <a:solidFill>
                <a:srgbClr val="24406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Calibri"/>
              <a:buChar char="●"/>
            </a:pPr>
            <a:r>
              <a:rPr lang="es-ES" sz="3200">
                <a:solidFill>
                  <a:srgbClr val="244061"/>
                </a:solidFill>
              </a:rPr>
              <a:t>Construcción de modelos de datos en PostgreSQL. </a:t>
            </a:r>
            <a:br>
              <a:rPr lang="es-ES" sz="3200">
                <a:solidFill>
                  <a:srgbClr val="244061"/>
                </a:solidFill>
              </a:rPr>
            </a:br>
            <a:endParaRPr sz="3200">
              <a:solidFill>
                <a:srgbClr val="24406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Calibri"/>
              <a:buChar char="●"/>
            </a:pPr>
            <a:r>
              <a:rPr lang="es-ES" sz="3200">
                <a:solidFill>
                  <a:srgbClr val="244061"/>
                </a:solidFill>
              </a:rPr>
              <a:t>Programación de consultas y rutinas SQL. </a:t>
            </a:r>
            <a:br>
              <a:rPr lang="es-ES" sz="3200">
                <a:solidFill>
                  <a:srgbClr val="244061"/>
                </a:solidFill>
              </a:rPr>
            </a:br>
            <a:endParaRPr sz="3200">
              <a:solidFill>
                <a:srgbClr val="24406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Calibri"/>
              <a:buChar char="●"/>
            </a:pPr>
            <a:r>
              <a:rPr lang="es-ES" sz="3200">
                <a:solidFill>
                  <a:srgbClr val="244061"/>
                </a:solidFill>
              </a:rPr>
              <a:t>Pruebas de calidad en software. </a:t>
            </a:r>
            <a:br>
              <a:rPr lang="es-ES" sz="3200">
                <a:solidFill>
                  <a:srgbClr val="244061"/>
                </a:solidFill>
              </a:rPr>
            </a:br>
            <a:endParaRPr sz="3200">
              <a:solidFill>
                <a:srgbClr val="24406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Font typeface="Calibri"/>
              <a:buChar char="●"/>
            </a:pPr>
            <a:r>
              <a:rPr lang="es-ES" sz="3200">
                <a:solidFill>
                  <a:srgbClr val="244061"/>
                </a:solidFill>
              </a:rPr>
              <a:t>Gestión de proyectos informáticos. </a:t>
            </a:r>
            <a:endParaRPr sz="3200">
              <a:solidFill>
                <a:srgbClr val="24406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50ac60d8c_0_41"/>
          <p:cNvSpPr txBox="1"/>
          <p:nvPr>
            <p:ph idx="1" type="body"/>
          </p:nvPr>
        </p:nvSpPr>
        <p:spPr>
          <a:xfrm>
            <a:off x="727227" y="755454"/>
            <a:ext cx="167925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Solución Propuesta (mockups / esquema)</a:t>
            </a:r>
            <a:endParaRPr/>
          </a:p>
        </p:txBody>
      </p:sp>
      <p:pic>
        <p:nvPicPr>
          <p:cNvPr id="138" name="Google Shape;138;g3650ac60d8c_0_41" title="Captura de pantalla 2025-09-01 18522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225" y="2468250"/>
            <a:ext cx="6985050" cy="567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3650ac60d8c_0_41" title="Captura de pantalla 2025-09-01 21461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18275" y="2239650"/>
            <a:ext cx="10532298" cy="637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2022-07-20T19:15:37Z</dcterms:created>
  <dc:creator>Lionel  Pizarro Melo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0x010100AF28BDBD65D93F4BA99B6439AFEA320E</vt:lpwstr>
  </property>
</Properties>
</file>