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 id="214748367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Bree Serif" panose="02010600030101010101" charset="0"/>
      <p:regular r:id="rId21"/>
    </p:embeddedFont>
    <p:embeddedFont>
      <p:font typeface="Maven Pro" panose="02010600030101010101" charset="0"/>
      <p:regular r:id="rId22"/>
      <p:bold r:id="rId23"/>
    </p:embeddedFont>
    <p:embeddedFont>
      <p:font typeface="Nunito" panose="02010600030101010101"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剑戟彼方"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17" autoAdjust="0"/>
  </p:normalViewPr>
  <p:slideViewPr>
    <p:cSldViewPr snapToGrid="0">
      <p:cViewPr varScale="1">
        <p:scale>
          <a:sx n="124" d="100"/>
          <a:sy n="124" d="100"/>
        </p:scale>
        <p:origin x="122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89b63a024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89b63a0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6fa2e62bf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6fa2e62bf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The most challenging part are step 2 and 3 for classifying and partitioning shared data. </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To determine  whether a data reference  is RCU-synchronized or RLU-synchronized, we need to check if the data is accessed through a unique name or path. If yes, it means the data can be easily copied and synchronized via RCU, otherwise it will be handled as RLU-synchronized data. Required program analysis for data classification includes Object connectivity analysis, side-effect analysis, reaching definition analysis.</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To determine whether shared data can be partitioned into disjoint groups, we need to check if all data are reached only from member variables of the data structure class. if yes, it means the internal data can be potentially partitioned by grouping member variables, otherwise our compiler is unable to partition them.</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Then our compiler will determine how to partition the internal data. If two member variables are never accessed together by the same functions, we can then separate them and all internal data that can be reached from them into distinct groups and synchronize them independently. Data partitioning is done through relocation analysis.  </a:t>
            </a:r>
            <a:endParaRPr dirty="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6fb50996c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6fb50996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To evaluate the performance of our auto-generated lock-free data structures, we used benchmarks to compare our generated lock-free data structures with state-of-the-arts implementations manually written by experts and implementations based on RSTM which supports concurrent wait-free data access. Our benchmark initializes each data structure with 2 million elements and spawn parallel threads to collectively invoke 2 million pre-selected operations. The workload is large enough to get reliable performance results.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e354b42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5e354b42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We use three workloads to collect performance results, including lightweight-writeonly, heavyweight-writeonly, heavyweight-mostlyread.</a:t>
            </a:r>
            <a:endParaRPr>
              <a:solidFill>
                <a:schemeClr val="dk1"/>
              </a:solidFill>
            </a:endParaRPr>
          </a:p>
          <a:p>
            <a:pPr marL="0" lvl="0" indent="0" algn="l" rtl="0">
              <a:spcBef>
                <a:spcPts val="0"/>
              </a:spcBef>
              <a:spcAft>
                <a:spcPts val="0"/>
              </a:spcAft>
              <a:buNone/>
            </a:pPr>
            <a:r>
              <a:rPr lang="en">
                <a:solidFill>
                  <a:schemeClr val="dk1"/>
                </a:solidFill>
              </a:rPr>
              <a:t>Here writeonly and mostlyread represent different operation ratios. Write-only means all operations are write. Mostly-read means a combination of 90% read and 10% write.</a:t>
            </a:r>
            <a:endParaRPr>
              <a:solidFill>
                <a:schemeClr val="dk1"/>
              </a:solidFill>
            </a:endParaRPr>
          </a:p>
          <a:p>
            <a:pPr marL="0" lvl="0" indent="0" algn="l" rtl="0">
              <a:spcBef>
                <a:spcPts val="0"/>
              </a:spcBef>
              <a:spcAft>
                <a:spcPts val="0"/>
              </a:spcAft>
              <a:buNone/>
            </a:pPr>
            <a:r>
              <a:rPr lang="en">
                <a:solidFill>
                  <a:schemeClr val="dk1"/>
                </a:solidFill>
              </a:rPr>
              <a:t>For data structures such as queue, stack, and linked list, we use lightweight workload which invokes push and pop operations. This workload is called lightweight because each operation only access one end of the data structure.</a:t>
            </a:r>
            <a:endParaRPr>
              <a:solidFill>
                <a:schemeClr val="dk1"/>
              </a:solidFill>
            </a:endParaRPr>
          </a:p>
          <a:p>
            <a:pPr marL="0" lvl="0" indent="0" algn="l" rtl="0">
              <a:spcBef>
                <a:spcPts val="0"/>
              </a:spcBef>
              <a:spcAft>
                <a:spcPts val="0"/>
              </a:spcAft>
              <a:buNone/>
            </a:pPr>
            <a:r>
              <a:rPr lang="en">
                <a:solidFill>
                  <a:schemeClr val="dk1"/>
                </a:solidFill>
              </a:rPr>
              <a:t>For search structures such as hash table, search tree and skiplist, we use the heavyweight workload which invokes insert delete and search operations. This workload is called heavyweight because each operation needs to search or go through the data structure.</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6fb50996c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6fb50996c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First we compare our generated data structures with the state-of-the-arts implementations written by experts. The x axis of the figure shows the number of parallel threads. The y axis shows the normalized throughput of concurrent operations. Higher throughput means better performance. This figure shows the performance of queue, stack and linked lists evaluated with the lightweight-</a:t>
            </a:r>
            <a:r>
              <a:rPr lang="en-US" dirty="0" err="1">
                <a:solidFill>
                  <a:schemeClr val="dk1"/>
                </a:solidFill>
              </a:rPr>
              <a:t>writeonly</a:t>
            </a:r>
            <a:r>
              <a:rPr lang="en-US" dirty="0">
                <a:solidFill>
                  <a:schemeClr val="dk1"/>
                </a:solidFill>
              </a:rPr>
              <a:t> workload. The red lines represent our generated data structure. From the figure we can see that as number of threads increases, the generated Lightweight data structures eventually scale better than manual implementations, mainly because of the back-off mechanism which helps to reduce contention, except for flat-combining and sim implementations which used more efficient combining techniques. </a:t>
            </a:r>
            <a:endParaRPr dirty="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5d44c61fd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5d44c61fd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These two figures show the performance of hash table, search tree and skip list, evaluated with the heavyweight </a:t>
            </a:r>
            <a:r>
              <a:rPr lang="en-US" dirty="0" err="1">
                <a:solidFill>
                  <a:schemeClr val="dk1"/>
                </a:solidFill>
              </a:rPr>
              <a:t>writeonly</a:t>
            </a:r>
            <a:r>
              <a:rPr lang="en-US" dirty="0">
                <a:solidFill>
                  <a:schemeClr val="dk1"/>
                </a:solidFill>
              </a:rPr>
              <a:t> and heavyweight </a:t>
            </a:r>
            <a:r>
              <a:rPr lang="en-US" dirty="0" err="1">
                <a:solidFill>
                  <a:schemeClr val="dk1"/>
                </a:solidFill>
              </a:rPr>
              <a:t>mostlyread</a:t>
            </a:r>
            <a:r>
              <a:rPr lang="en-US" dirty="0">
                <a:solidFill>
                  <a:schemeClr val="dk1"/>
                </a:solidFill>
              </a:rPr>
              <a:t> workloads. From the figures we can see that The heavyweight data structures scale comparable to manual implementations, mainly because of data partitioning optimization for more parallelism.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5dd9d6c3e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5dd9d6c3e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Then we compare our implementations with RSTM-based implementations. Even without optimization such as </a:t>
            </a:r>
            <a:r>
              <a:rPr lang="en-US" dirty="0" err="1">
                <a:solidFill>
                  <a:schemeClr val="dk1"/>
                </a:solidFill>
              </a:rPr>
              <a:t>backoff</a:t>
            </a:r>
            <a:r>
              <a:rPr lang="en-US" dirty="0">
                <a:solidFill>
                  <a:schemeClr val="dk1"/>
                </a:solidFill>
              </a:rPr>
              <a:t> and data partitioning, our generated data structures can still outperform RSTM. </a:t>
            </a:r>
            <a:endParaRPr dirty="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4613520d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4613520d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489b63a024_0_4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489b63a024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5dde8fe4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5dde8fe4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rPr>
              <a:t>The background is that, as modern architectures evolve to include more and more CPU cores, multi-threaded programming becomes more important. When programming with multiple threads, we should carefully manage shared data among parallel threads to avoid performance bottleneck. The problem is that, efficiently synchronizing concurrent accesses to shared data can be very challenging. Because on the one hand blocking synchronization techniques such as locks often provide limited fault tolerance and progress guarantee; while on the other hand nonblocking synchronization techniques, such as lock-free techniques, may require extensive code modifications to achieve high performance. To help developers address this problem, we propose a compiler-driven approach to automate non-blocking synchronization through compiler tech...</a:t>
            </a:r>
            <a:endParaRPr dirty="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4130c2e7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4130c2e7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The basic idea is to Use a source-to-source compiler to Automatically convert sequential C++ data structure code to lock-free implementations. So that legacy sequential code can be easily converted for multi-threaded use scenarios. Our compiler supports automated synchronization of a single data structure in the form of C++ class. By combining and adapting Read-Copy-update and Read-Log-Update, our compiler is able to support multiple synchronization strategies and will Automatically select the best strategy for each data structure at compile time. So that By restricting the scope of synchronization to a single data structure, our compiler can provide more advanced analysis and optimizations than state-of-the-practice. </a:t>
            </a:r>
            <a:endParaRPr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53d6f2e9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653d6f2e9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The non-blocking synchronization strategies supported by our compiler are based on read-copy-update (RCU) and read-log-update (RLU).</a:t>
            </a:r>
            <a:endParaRPr dirty="0">
              <a:solidFill>
                <a:schemeClr val="dk1"/>
              </a:solidFill>
            </a:endParaRPr>
          </a:p>
          <a:p>
            <a:pPr marL="0" lvl="0" indent="0" algn="l" rtl="0">
              <a:spcBef>
                <a:spcPts val="0"/>
              </a:spcBef>
              <a:spcAft>
                <a:spcPts val="0"/>
              </a:spcAft>
              <a:buNone/>
            </a:pPr>
            <a:r>
              <a:rPr lang="en" dirty="0">
                <a:solidFill>
                  <a:schemeClr val="dk1"/>
                </a:solidFill>
              </a:rPr>
              <a:t>By combining and adapting them, our compiler is able to support four synchronization strategies which I will explain later.</a:t>
            </a:r>
            <a:endParaRPr dirty="0">
              <a:solidFill>
                <a:schemeClr val="dk1"/>
              </a:solidFill>
            </a:endParaRPr>
          </a:p>
          <a:p>
            <a:pPr marL="0" lvl="0" indent="0" algn="l" rtl="0">
              <a:spcBef>
                <a:spcPts val="0"/>
              </a:spcBef>
              <a:spcAft>
                <a:spcPts val="0"/>
              </a:spcAft>
              <a:buNone/>
            </a:pPr>
            <a:r>
              <a:rPr lang="en" dirty="0">
                <a:solidFill>
                  <a:schemeClr val="dk1"/>
                </a:solidFill>
              </a:rPr>
              <a:t>The only required hardware supports are atomic single-word CAS and total store ordering, which are widely supported by modern architectures.</a:t>
            </a:r>
            <a:endParaRPr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6f8be539f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6f8be539f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To demonstrate how each synchronization strategy works, I use singly linked list as an example. </a:t>
            </a:r>
          </a:p>
          <a:p>
            <a:pPr marL="0" lvl="0" indent="0" algn="l" rtl="0">
              <a:spcBef>
                <a:spcPts val="0"/>
              </a:spcBef>
              <a:spcAft>
                <a:spcPts val="0"/>
              </a:spcAft>
              <a:buNone/>
            </a:pPr>
            <a:r>
              <a:rPr lang="en-US" dirty="0">
                <a:solidFill>
                  <a:schemeClr val="dk1"/>
                </a:solidFill>
              </a:rPr>
              <a:t>Here we have a singly linked list which has head and tail pointers pointing to the first and last node respectively. And we have a </a:t>
            </a:r>
            <a:r>
              <a:rPr lang="en-US" dirty="0" err="1">
                <a:solidFill>
                  <a:schemeClr val="dk1"/>
                </a:solidFill>
              </a:rPr>
              <a:t>pop_front</a:t>
            </a:r>
            <a:r>
              <a:rPr lang="en-US" dirty="0">
                <a:solidFill>
                  <a:schemeClr val="dk1"/>
                </a:solidFill>
              </a:rPr>
              <a:t> operation which wants to remove the head node n1 from the list, which means modifying the head pointer from n1 to the next node n2. The head and tail pointers can be easily copied. So to synchronize them with RCU, our compiler will define a new data type called RCU object to store the values of these two pointers in a continuous memory region. Read operation can access them directly, but to modify them, write operations, such as </a:t>
            </a:r>
            <a:r>
              <a:rPr lang="en-US" dirty="0" err="1">
                <a:solidFill>
                  <a:schemeClr val="dk1"/>
                </a:solidFill>
              </a:rPr>
              <a:t>pop_front</a:t>
            </a:r>
            <a:r>
              <a:rPr lang="en-US" dirty="0">
                <a:solidFill>
                  <a:schemeClr val="dk1"/>
                </a:solidFill>
              </a:rPr>
              <a:t>, need to first create a private copy of the shared RCU object, apply modifications locally to this private copy, and finally try to replace the shared RCU object with this modified copy through a single compare and swap. And we have the result data structure.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6f8be539f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6f8be539f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However, the internal nodes of the linked list such as … cannot be easily copied due to aliasing problem and expensive copying overhead. To modify them, We need to extend RCU with RLU. In this example, concurrently with </a:t>
            </a:r>
            <a:r>
              <a:rPr lang="en-US" dirty="0" err="1">
                <a:solidFill>
                  <a:schemeClr val="dk1"/>
                </a:solidFill>
              </a:rPr>
              <a:t>pop_front</a:t>
            </a:r>
            <a:r>
              <a:rPr lang="en-US" dirty="0">
                <a:solidFill>
                  <a:schemeClr val="dk1"/>
                </a:solidFill>
              </a:rPr>
              <a:t>(), we have another operation </a:t>
            </a:r>
            <a:r>
              <a:rPr lang="en-US" dirty="0" err="1">
                <a:solidFill>
                  <a:schemeClr val="dk1"/>
                </a:solidFill>
              </a:rPr>
              <a:t>push_back</a:t>
            </a:r>
            <a:r>
              <a:rPr lang="en-US" dirty="0">
                <a:solidFill>
                  <a:schemeClr val="dk1"/>
                </a:solidFill>
              </a:rPr>
              <a:t>, which wants to insert a new node n4 after the tail node n3. Same with </a:t>
            </a:r>
            <a:r>
              <a:rPr lang="en-US" dirty="0" err="1">
                <a:solidFill>
                  <a:schemeClr val="dk1"/>
                </a:solidFill>
              </a:rPr>
              <a:t>pop_front</a:t>
            </a:r>
            <a:r>
              <a:rPr lang="en-US" dirty="0">
                <a:solidFill>
                  <a:schemeClr val="dk1"/>
                </a:solidFill>
              </a:rPr>
              <a:t>, we still need to create a private copy of the shared RCU object, update the tail pointer locally, then to link n3 with n4, we need to create a modification log, saying we are going to modify its next pointer from empty to n4. This log will be publicized together with the private RCU copy through a single update and later the logged modification will be applied to shared data using compare and swap: find the data location n3.next, compare its current value with the previously logged value empty, and update it with the new value n4. Now </a:t>
            </a:r>
            <a:r>
              <a:rPr lang="en-US" dirty="0" err="1">
                <a:solidFill>
                  <a:schemeClr val="dk1"/>
                </a:solidFill>
              </a:rPr>
              <a:t>pop_front</a:t>
            </a:r>
            <a:r>
              <a:rPr lang="en-US" dirty="0">
                <a:solidFill>
                  <a:schemeClr val="dk1"/>
                </a:solidFill>
              </a:rPr>
              <a:t> found that the RCU object has been modified when it tries to replace it. it has to start over, make a new private copy, helps </a:t>
            </a:r>
            <a:r>
              <a:rPr lang="en-US" dirty="0" err="1">
                <a:solidFill>
                  <a:schemeClr val="dk1"/>
                </a:solidFill>
              </a:rPr>
              <a:t>push_back</a:t>
            </a:r>
            <a:r>
              <a:rPr lang="en-US" dirty="0">
                <a:solidFill>
                  <a:schemeClr val="dk1"/>
                </a:solidFill>
              </a:rPr>
              <a:t> to finish the logged modification to make sure the shared data is up to date, and try to modify the head pointer again. So that finally, despite two operations begin at the same time, to the shared data it appears that </a:t>
            </a:r>
            <a:r>
              <a:rPr lang="en-US" dirty="0" err="1">
                <a:solidFill>
                  <a:schemeClr val="dk1"/>
                </a:solidFill>
              </a:rPr>
              <a:t>pop_front</a:t>
            </a:r>
            <a:r>
              <a:rPr lang="en-US" dirty="0">
                <a:solidFill>
                  <a:schemeClr val="dk1"/>
                </a:solidFill>
              </a:rPr>
              <a:t> begins after </a:t>
            </a:r>
            <a:r>
              <a:rPr lang="en-US" dirty="0" err="1">
                <a:solidFill>
                  <a:schemeClr val="dk1"/>
                </a:solidFill>
              </a:rPr>
              <a:t>push_back</a:t>
            </a:r>
            <a:r>
              <a:rPr lang="en-US" dirty="0">
                <a:solidFill>
                  <a:schemeClr val="dk1"/>
                </a:solidFill>
              </a:rPr>
              <a:t> ends.</a:t>
            </a:r>
            <a:endParaRPr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6f99b4bb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6f99b4bb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Single RCU+RLU is the default option because it can always work correctly. But sometimes when none of the shared data can be easily synchronized via RCU or when there is more potential parallelism between concurrent operations, we can try the RLU-only strategy. </a:t>
            </a:r>
          </a:p>
          <a:p>
            <a:pPr marL="0" lvl="0" indent="0" algn="l" rtl="0">
              <a:spcBef>
                <a:spcPts val="0"/>
              </a:spcBef>
              <a:spcAft>
                <a:spcPts val="0"/>
              </a:spcAft>
              <a:buNone/>
            </a:pPr>
            <a:r>
              <a:rPr lang="en-US" dirty="0">
                <a:solidFill>
                  <a:schemeClr val="dk1"/>
                </a:solidFill>
              </a:rPr>
              <a:t>With RLU-only, we will synchronize all shared data, including the head and tail pointers, through modification logs. We still need to allocate an RCU object for each operation, which is mainly used to group all related modification logs for that operation. The overall pattern is also similar to RCU+RLU, First </a:t>
            </a:r>
            <a:r>
              <a:rPr lang="en-US" dirty="0" err="1">
                <a:solidFill>
                  <a:schemeClr val="dk1"/>
                </a:solidFill>
              </a:rPr>
              <a:t>push_back</a:t>
            </a:r>
            <a:r>
              <a:rPr lang="en-US" dirty="0">
                <a:solidFill>
                  <a:schemeClr val="dk1"/>
                </a:solidFill>
              </a:rPr>
              <a:t> publicizes its logs and applies the logged modifications to shared data, and then </a:t>
            </a:r>
            <a:r>
              <a:rPr lang="en-US" dirty="0" err="1">
                <a:solidFill>
                  <a:schemeClr val="dk1"/>
                </a:solidFill>
              </a:rPr>
              <a:t>pop_front</a:t>
            </a:r>
            <a:r>
              <a:rPr lang="en-US" dirty="0">
                <a:solidFill>
                  <a:schemeClr val="dk1"/>
                </a:solidFill>
              </a:rPr>
              <a:t> find the shared RCU object has been modified. The major difference is that, at this point, instead of starting over directly, </a:t>
            </a:r>
            <a:r>
              <a:rPr lang="en-US" dirty="0" err="1">
                <a:solidFill>
                  <a:schemeClr val="dk1"/>
                </a:solidFill>
              </a:rPr>
              <a:t>pop_front</a:t>
            </a:r>
            <a:r>
              <a:rPr lang="en-US" dirty="0">
                <a:solidFill>
                  <a:schemeClr val="dk1"/>
                </a:solidFill>
              </a:rPr>
              <a:t> will double check if it really conflict with </a:t>
            </a:r>
            <a:r>
              <a:rPr lang="en-US" dirty="0" err="1">
                <a:solidFill>
                  <a:schemeClr val="dk1"/>
                </a:solidFill>
              </a:rPr>
              <a:t>push_back</a:t>
            </a:r>
            <a:r>
              <a:rPr lang="en-US" dirty="0">
                <a:solidFill>
                  <a:schemeClr val="dk1"/>
                </a:solidFill>
              </a:rPr>
              <a:t>. In this example there is no conflict, so </a:t>
            </a:r>
            <a:r>
              <a:rPr lang="en-US" dirty="0" err="1">
                <a:solidFill>
                  <a:schemeClr val="dk1"/>
                </a:solidFill>
              </a:rPr>
              <a:t>pop_front</a:t>
            </a:r>
            <a:r>
              <a:rPr lang="en-US" dirty="0">
                <a:solidFill>
                  <a:schemeClr val="dk1"/>
                </a:solidFill>
              </a:rPr>
              <a:t> doesn’t have to start over. It can still go ahead to publicize its logs and apply logged modifications. So that finally to the share data, it appears that </a:t>
            </a:r>
            <a:r>
              <a:rPr lang="en-US" dirty="0" err="1">
                <a:solidFill>
                  <a:schemeClr val="dk1"/>
                </a:solidFill>
              </a:rPr>
              <a:t>pop_front</a:t>
            </a:r>
            <a:r>
              <a:rPr lang="en-US" dirty="0">
                <a:solidFill>
                  <a:schemeClr val="dk1"/>
                </a:solidFill>
              </a:rPr>
              <a:t> and </a:t>
            </a:r>
            <a:r>
              <a:rPr lang="en-US" dirty="0" err="1">
                <a:solidFill>
                  <a:schemeClr val="dk1"/>
                </a:solidFill>
              </a:rPr>
              <a:t>push_back</a:t>
            </a:r>
            <a:r>
              <a:rPr lang="en-US" dirty="0">
                <a:solidFill>
                  <a:schemeClr val="dk1"/>
                </a:solidFill>
              </a:rPr>
              <a:t> progress in parallel. To conclude, the major difference between RLU-only and single-RCU+RLU is that, when one operation failed to replace the shared RCU object, RLU-only allows an additional double-check to avoid unnecessary retrying.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7419cc7c1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7419cc7c1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The basic idea of multi-RCU+RLU is that, when two parts of the shared data are never accessed together, we can separate them into disjoint groups and synchronize them via independently so that we can have more parallelism. Here is an example where we have a hash table which is essentially an array of separate linked lists. Nodes from different lists are never accessed together, so we can allocate one RCU object for each list and synchronize each list using Single-RCU+RLU independently from the other lists. So that concurrent operations working different lists can make progress in parallel. </a:t>
            </a:r>
            <a:endParaRPr dirty="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64a51a096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64a51a096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The overall compilation strategy to automate nonblocking synchronization to convert a sequential data structure, takes 5 major steps. First our compiler will check the original code to remove problematic code pieces where our compiler cannot guarantee safe conversion through program analysis.</a:t>
            </a:r>
          </a:p>
          <a:p>
            <a:pPr marL="0" lvl="0" indent="0" algn="l" rtl="0">
              <a:spcBef>
                <a:spcPts val="0"/>
              </a:spcBef>
              <a:spcAft>
                <a:spcPts val="0"/>
              </a:spcAft>
              <a:buClr>
                <a:schemeClr val="dk1"/>
              </a:buClr>
              <a:buSzPts val="1100"/>
              <a:buFont typeface="Arial"/>
              <a:buNone/>
            </a:pPr>
            <a:r>
              <a:rPr lang="en-US" dirty="0">
                <a:solidFill>
                  <a:schemeClr val="dk1"/>
                </a:solidFill>
              </a:rPr>
              <a:t>Then our compiler will perform program analysis to classify the internal data of the data structure into RCU-synchronized data that can be easily copied, and RLU synchronized data.</a:t>
            </a:r>
          </a:p>
          <a:p>
            <a:pPr marL="0" lvl="0" indent="0" algn="l" rtl="0">
              <a:spcBef>
                <a:spcPts val="0"/>
              </a:spcBef>
              <a:spcAft>
                <a:spcPts val="0"/>
              </a:spcAft>
              <a:buClr>
                <a:schemeClr val="dk1"/>
              </a:buClr>
              <a:buSzPts val="1100"/>
              <a:buFont typeface="Arial"/>
              <a:buNone/>
            </a:pPr>
            <a:r>
              <a:rPr lang="en-US" dirty="0">
                <a:solidFill>
                  <a:schemeClr val="dk1"/>
                </a:solidFill>
              </a:rPr>
              <a:t>Then our compiler will try to partition the shared data into different groups that are never accessed together, so that we can use multi-RCU+RLU to synchronize them independently for more parallelism. </a:t>
            </a:r>
          </a:p>
          <a:p>
            <a:pPr marL="0" lvl="0" indent="0" algn="l" rtl="0">
              <a:spcBef>
                <a:spcPts val="0"/>
              </a:spcBef>
              <a:spcAft>
                <a:spcPts val="0"/>
              </a:spcAft>
              <a:buClr>
                <a:schemeClr val="dk1"/>
              </a:buClr>
              <a:buSzPts val="1100"/>
              <a:buFont typeface="Arial"/>
              <a:buNone/>
            </a:pPr>
            <a:r>
              <a:rPr lang="en-US" dirty="0">
                <a:solidFill>
                  <a:schemeClr val="dk1"/>
                </a:solidFill>
              </a:rPr>
              <a:t>After data classification and partitioning, our compiler will select the synchronization schemes for different kinds of data. Single-RCU+RLU is the default option because it can always work correctly. If all data are RCU-synchronized, we will use the Single-RCU scheme. If all data are RLU-synchronized, we can use RLU-only. If the shared data can be partitioned, we will use multi-RCU+RLU. Finally our compiler will apply selected synchronization schemes by modifying source code to generate concurrent lock-free implementations.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7"/>
        <p:cNvGrpSpPr/>
        <p:nvPr/>
      </p:nvGrpSpPr>
      <p:grpSpPr>
        <a:xfrm>
          <a:off x="0" y="0"/>
          <a:ext cx="0" cy="0"/>
          <a:chOff x="0" y="0"/>
          <a:chExt cx="0" cy="0"/>
        </a:xfrm>
      </p:grpSpPr>
      <p:sp>
        <p:nvSpPr>
          <p:cNvPr id="278" name="Google Shape;278;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79" name="Google Shape;279;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0" name="Google Shape;28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1"/>
        <p:cNvGrpSpPr/>
        <p:nvPr/>
      </p:nvGrpSpPr>
      <p:grpSpPr>
        <a:xfrm>
          <a:off x="0" y="0"/>
          <a:ext cx="0" cy="0"/>
          <a:chOff x="0" y="0"/>
          <a:chExt cx="0" cy="0"/>
        </a:xfrm>
      </p:grpSpPr>
      <p:sp>
        <p:nvSpPr>
          <p:cNvPr id="282" name="Google Shape;282;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3" name="Google Shape;28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4"/>
        <p:cNvGrpSpPr/>
        <p:nvPr/>
      </p:nvGrpSpPr>
      <p:grpSpPr>
        <a:xfrm>
          <a:off x="0" y="0"/>
          <a:ext cx="0" cy="0"/>
          <a:chOff x="0" y="0"/>
          <a:chExt cx="0" cy="0"/>
        </a:xfrm>
      </p:grpSpPr>
      <p:sp>
        <p:nvSpPr>
          <p:cNvPr id="285" name="Google Shape;28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6" name="Google Shape;28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87" name="Google Shape;28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8"/>
        <p:cNvGrpSpPr/>
        <p:nvPr/>
      </p:nvGrpSpPr>
      <p:grpSpPr>
        <a:xfrm>
          <a:off x="0" y="0"/>
          <a:ext cx="0" cy="0"/>
          <a:chOff x="0" y="0"/>
          <a:chExt cx="0" cy="0"/>
        </a:xfrm>
      </p:grpSpPr>
      <p:sp>
        <p:nvSpPr>
          <p:cNvPr id="289" name="Google Shape;28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0" name="Google Shape;29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1" name="Google Shape;29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2" name="Google Shape;29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3"/>
        <p:cNvGrpSpPr/>
        <p:nvPr/>
      </p:nvGrpSpPr>
      <p:grpSpPr>
        <a:xfrm>
          <a:off x="0" y="0"/>
          <a:ext cx="0" cy="0"/>
          <a:chOff x="0" y="0"/>
          <a:chExt cx="0" cy="0"/>
        </a:xfrm>
      </p:grpSpPr>
      <p:sp>
        <p:nvSpPr>
          <p:cNvPr id="294" name="Google Shape;2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5" name="Google Shape;29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6"/>
        <p:cNvGrpSpPr/>
        <p:nvPr/>
      </p:nvGrpSpPr>
      <p:grpSpPr>
        <a:xfrm>
          <a:off x="0" y="0"/>
          <a:ext cx="0" cy="0"/>
          <a:chOff x="0" y="0"/>
          <a:chExt cx="0" cy="0"/>
        </a:xfrm>
      </p:grpSpPr>
      <p:sp>
        <p:nvSpPr>
          <p:cNvPr id="297" name="Google Shape;29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8" name="Google Shape;29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9" name="Google Shape;29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0"/>
        <p:cNvGrpSpPr/>
        <p:nvPr/>
      </p:nvGrpSpPr>
      <p:grpSpPr>
        <a:xfrm>
          <a:off x="0" y="0"/>
          <a:ext cx="0" cy="0"/>
          <a:chOff x="0" y="0"/>
          <a:chExt cx="0" cy="0"/>
        </a:xfrm>
      </p:grpSpPr>
      <p:sp>
        <p:nvSpPr>
          <p:cNvPr id="301" name="Google Shape;301;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02" name="Google Shape;30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3"/>
        <p:cNvGrpSpPr/>
        <p:nvPr/>
      </p:nvGrpSpPr>
      <p:grpSpPr>
        <a:xfrm>
          <a:off x="0" y="0"/>
          <a:ext cx="0" cy="0"/>
          <a:chOff x="0" y="0"/>
          <a:chExt cx="0" cy="0"/>
        </a:xfrm>
      </p:grpSpPr>
      <p:sp>
        <p:nvSpPr>
          <p:cNvPr id="304" name="Google Shape;30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06" name="Google Shape;306;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7" name="Google Shape;307;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08" name="Google Shape;30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9"/>
        <p:cNvGrpSpPr/>
        <p:nvPr/>
      </p:nvGrpSpPr>
      <p:grpSpPr>
        <a:xfrm>
          <a:off x="0" y="0"/>
          <a:ext cx="0" cy="0"/>
          <a:chOff x="0" y="0"/>
          <a:chExt cx="0" cy="0"/>
        </a:xfrm>
      </p:grpSpPr>
      <p:sp>
        <p:nvSpPr>
          <p:cNvPr id="310" name="Google Shape;310;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311" name="Google Shape;31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2"/>
        <p:cNvGrpSpPr/>
        <p:nvPr/>
      </p:nvGrpSpPr>
      <p:grpSpPr>
        <a:xfrm>
          <a:off x="0" y="0"/>
          <a:ext cx="0" cy="0"/>
          <a:chOff x="0" y="0"/>
          <a:chExt cx="0" cy="0"/>
        </a:xfrm>
      </p:grpSpPr>
      <p:sp>
        <p:nvSpPr>
          <p:cNvPr id="313" name="Google Shape;313;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4" name="Google Shape;314;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315" name="Google Shape;31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6"/>
        <p:cNvGrpSpPr/>
        <p:nvPr/>
      </p:nvGrpSpPr>
      <p:grpSpPr>
        <a:xfrm>
          <a:off x="0" y="0"/>
          <a:ext cx="0" cy="0"/>
          <a:chOff x="0" y="0"/>
          <a:chExt cx="0" cy="0"/>
        </a:xfrm>
      </p:grpSpPr>
      <p:sp>
        <p:nvSpPr>
          <p:cNvPr id="317" name="Google Shape;31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75" name="Google Shape;27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276" name="Google Shape;27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5"/>
          <p:cNvSpPr txBox="1">
            <a:spLocks noGrp="1"/>
          </p:cNvSpPr>
          <p:nvPr>
            <p:ph type="title" idx="4294967295"/>
          </p:nvPr>
        </p:nvSpPr>
        <p:spPr>
          <a:xfrm>
            <a:off x="472050" y="1145400"/>
            <a:ext cx="8199900" cy="12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000000"/>
                </a:solidFill>
              </a:rPr>
              <a:t>Automating Non-Blocking Synchronization In Concurrent Data Abstractions</a:t>
            </a:r>
            <a:endParaRPr sz="3000">
              <a:solidFill>
                <a:srgbClr val="000000"/>
              </a:solidFill>
            </a:endParaRPr>
          </a:p>
        </p:txBody>
      </p:sp>
      <p:cxnSp>
        <p:nvCxnSpPr>
          <p:cNvPr id="323" name="Google Shape;323;p25"/>
          <p:cNvCxnSpPr/>
          <p:nvPr/>
        </p:nvCxnSpPr>
        <p:spPr>
          <a:xfrm>
            <a:off x="4295550" y="2693400"/>
            <a:ext cx="552900" cy="0"/>
          </a:xfrm>
          <a:prstGeom prst="straightConnector1">
            <a:avLst/>
          </a:prstGeom>
          <a:noFill/>
          <a:ln w="28575" cap="flat" cmpd="sng">
            <a:solidFill>
              <a:schemeClr val="dk1"/>
            </a:solidFill>
            <a:prstDash val="solid"/>
            <a:round/>
            <a:headEnd type="none" w="sm" len="sm"/>
            <a:tailEnd type="none" w="sm" len="sm"/>
          </a:ln>
        </p:spPr>
      </p:cxnSp>
      <p:sp>
        <p:nvSpPr>
          <p:cNvPr id="324" name="Google Shape;324;p25"/>
          <p:cNvSpPr txBox="1">
            <a:spLocks noGrp="1"/>
          </p:cNvSpPr>
          <p:nvPr>
            <p:ph type="body" idx="4294967295"/>
          </p:nvPr>
        </p:nvSpPr>
        <p:spPr>
          <a:xfrm>
            <a:off x="773700" y="2839075"/>
            <a:ext cx="7596600" cy="1561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rgbClr val="000000"/>
                </a:solidFill>
              </a:rPr>
              <a:t>Jiange Zhang</a:t>
            </a:r>
            <a:r>
              <a:rPr lang="en" sz="2400" baseline="30000">
                <a:solidFill>
                  <a:srgbClr val="000000"/>
                </a:solidFill>
              </a:rPr>
              <a:t>1</a:t>
            </a:r>
            <a:r>
              <a:rPr lang="en" sz="2400">
                <a:solidFill>
                  <a:srgbClr val="000000"/>
                </a:solidFill>
              </a:rPr>
              <a:t>, Qing Yi</a:t>
            </a:r>
            <a:r>
              <a:rPr lang="en" sz="2400" baseline="30000">
                <a:solidFill>
                  <a:srgbClr val="000000"/>
                </a:solidFill>
              </a:rPr>
              <a:t>1</a:t>
            </a:r>
            <a:r>
              <a:rPr lang="en" sz="2400">
                <a:solidFill>
                  <a:srgbClr val="000000"/>
                </a:solidFill>
              </a:rPr>
              <a:t>, Damian Dechev</a:t>
            </a:r>
            <a:r>
              <a:rPr lang="en" sz="2400" baseline="30000">
                <a:solidFill>
                  <a:srgbClr val="000000"/>
                </a:solidFill>
              </a:rPr>
              <a:t>2</a:t>
            </a:r>
            <a:endParaRPr sz="2400" baseline="30000">
              <a:solidFill>
                <a:srgbClr val="000000"/>
              </a:solidFill>
            </a:endParaRPr>
          </a:p>
          <a:p>
            <a:pPr marL="0" lvl="0" indent="0" algn="l" rtl="0">
              <a:lnSpc>
                <a:spcPct val="100000"/>
              </a:lnSpc>
              <a:spcBef>
                <a:spcPts val="0"/>
              </a:spcBef>
              <a:spcAft>
                <a:spcPts val="0"/>
              </a:spcAft>
              <a:buNone/>
            </a:pPr>
            <a:endParaRPr sz="1800">
              <a:solidFill>
                <a:srgbClr val="000000"/>
              </a:solidFill>
            </a:endParaRPr>
          </a:p>
          <a:p>
            <a:pPr marL="0" lvl="0" indent="0" algn="ctr" rtl="0">
              <a:lnSpc>
                <a:spcPct val="100000"/>
              </a:lnSpc>
              <a:spcBef>
                <a:spcPts val="0"/>
              </a:spcBef>
              <a:spcAft>
                <a:spcPts val="0"/>
              </a:spcAft>
              <a:buNone/>
            </a:pPr>
            <a:r>
              <a:rPr lang="en" sz="1800" baseline="30000">
                <a:solidFill>
                  <a:srgbClr val="000000"/>
                </a:solidFill>
              </a:rPr>
              <a:t>1</a:t>
            </a:r>
            <a:r>
              <a:rPr lang="en" sz="1800">
                <a:solidFill>
                  <a:srgbClr val="000000"/>
                </a:solidFill>
              </a:rPr>
              <a:t>University of Colorado at Colorado Springs</a:t>
            </a:r>
            <a:endParaRPr sz="1800">
              <a:solidFill>
                <a:srgbClr val="000000"/>
              </a:solidFill>
            </a:endParaRPr>
          </a:p>
          <a:p>
            <a:pPr marL="0" lvl="0" indent="0" algn="ctr" rtl="0">
              <a:lnSpc>
                <a:spcPct val="100000"/>
              </a:lnSpc>
              <a:spcBef>
                <a:spcPts val="0"/>
              </a:spcBef>
              <a:spcAft>
                <a:spcPts val="0"/>
              </a:spcAft>
              <a:buNone/>
            </a:pPr>
            <a:r>
              <a:rPr lang="en" sz="1800" baseline="30000">
                <a:solidFill>
                  <a:srgbClr val="000000"/>
                </a:solidFill>
              </a:rPr>
              <a:t>2</a:t>
            </a:r>
            <a:r>
              <a:rPr lang="en" sz="1800">
                <a:solidFill>
                  <a:srgbClr val="000000"/>
                </a:solidFill>
              </a:rPr>
              <a:t>University of Central Florida</a:t>
            </a:r>
            <a:endParaRPr sz="1800">
              <a:solidFill>
                <a:srgbClr val="000000"/>
              </a:solidFill>
            </a:endParaRPr>
          </a:p>
        </p:txBody>
      </p:sp>
      <p:sp>
        <p:nvSpPr>
          <p:cNvPr id="325" name="Google Shape;325;p2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sz="900">
                <a:solidFill>
                  <a:schemeClr val="dk2"/>
                </a:solidFill>
                <a:latin typeface="Nunito"/>
                <a:ea typeface="Nunito"/>
                <a:cs typeface="Nunito"/>
                <a:sym typeface="Nunito"/>
              </a:rPr>
              <a:t>1</a:t>
            </a:fld>
            <a:endParaRPr sz="900">
              <a:solidFill>
                <a:schemeClr val="dk2"/>
              </a:solidFill>
              <a:latin typeface="Nunito"/>
              <a:ea typeface="Nunito"/>
              <a:cs typeface="Nunito"/>
              <a:sym typeface="Nunito"/>
            </a:endParaRPr>
          </a:p>
        </p:txBody>
      </p:sp>
      <p:sp>
        <p:nvSpPr>
          <p:cNvPr id="326" name="Google Shape;326;p25"/>
          <p:cNvSpPr txBox="1">
            <a:spLocks noGrp="1"/>
          </p:cNvSpPr>
          <p:nvPr>
            <p:ph type="title" idx="4294967295"/>
          </p:nvPr>
        </p:nvSpPr>
        <p:spPr>
          <a:xfrm>
            <a:off x="0" y="0"/>
            <a:ext cx="9144000" cy="800100"/>
          </a:xfrm>
          <a:prstGeom prst="rect">
            <a:avLst/>
          </a:prstGeom>
          <a:solidFill>
            <a:srgbClr val="D9D9D9"/>
          </a:solidFill>
        </p:spPr>
        <p:txBody>
          <a:bodyPr spcFirstLastPara="1" wrap="square" lIns="91425" tIns="91425" rIns="91425" bIns="91425" anchor="b" anchorCtr="0">
            <a:noAutofit/>
          </a:bodyPr>
          <a:lstStyle/>
          <a:p>
            <a:pPr marL="457200" lvl="0" indent="0" algn="l" rtl="0">
              <a:lnSpc>
                <a:spcPct val="100000"/>
              </a:lnSpc>
              <a:spcBef>
                <a:spcPts val="0"/>
              </a:spcBef>
              <a:spcAft>
                <a:spcPts val="0"/>
              </a:spcAft>
              <a:buNone/>
            </a:pPr>
            <a:r>
              <a:rPr lang="en" sz="3600"/>
              <a:t> </a:t>
            </a:r>
            <a:endParaRPr sz="3600" b="1">
              <a:latin typeface="Maven Pro"/>
              <a:ea typeface="Maven Pro"/>
              <a:cs typeface="Maven Pro"/>
              <a:sym typeface="Maven Pro"/>
            </a:endParaRPr>
          </a:p>
        </p:txBody>
      </p:sp>
      <p:sp>
        <p:nvSpPr>
          <p:cNvPr id="327" name="Google Shape;327;p25"/>
          <p:cNvSpPr txBox="1">
            <a:spLocks noGrp="1"/>
          </p:cNvSpPr>
          <p:nvPr>
            <p:ph type="title" idx="4294967295"/>
          </p:nvPr>
        </p:nvSpPr>
        <p:spPr>
          <a:xfrm>
            <a:off x="0" y="4821900"/>
            <a:ext cx="9144000" cy="321600"/>
          </a:xfrm>
          <a:prstGeom prst="rect">
            <a:avLst/>
          </a:prstGeom>
          <a:solidFill>
            <a:srgbClr val="D9D9D9"/>
          </a:solidFill>
        </p:spPr>
        <p:txBody>
          <a:bodyPr spcFirstLastPara="1" wrap="square" lIns="91425" tIns="91425" rIns="91425" bIns="91425" anchor="b" anchorCtr="0">
            <a:noAutofit/>
          </a:bodyPr>
          <a:lstStyle/>
          <a:p>
            <a:pPr marL="457200" lvl="0" indent="0" algn="l" rtl="0">
              <a:lnSpc>
                <a:spcPct val="100000"/>
              </a:lnSpc>
              <a:spcBef>
                <a:spcPts val="0"/>
              </a:spcBef>
              <a:spcAft>
                <a:spcPts val="0"/>
              </a:spcAft>
              <a:buNone/>
            </a:pPr>
            <a:r>
              <a:rPr lang="en" sz="3600"/>
              <a:t> </a:t>
            </a:r>
            <a:endParaRPr sz="3600" b="1">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4"/>
          <p:cNvSpPr txBox="1">
            <a:spLocks noGrp="1"/>
          </p:cNvSpPr>
          <p:nvPr>
            <p:ph type="body" idx="1"/>
          </p:nvPr>
        </p:nvSpPr>
        <p:spPr>
          <a:xfrm>
            <a:off x="347525" y="611700"/>
            <a:ext cx="8484900" cy="4364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Bree Serif"/>
                <a:ea typeface="Bree Serif"/>
                <a:cs typeface="Bree Serif"/>
                <a:sym typeface="Bree Serif"/>
              </a:rPr>
              <a:t>Step 2.  </a:t>
            </a:r>
            <a:r>
              <a:rPr lang="en" dirty="0">
                <a:solidFill>
                  <a:srgbClr val="000000"/>
                </a:solidFill>
                <a:latin typeface="Bree Serif"/>
                <a:ea typeface="Bree Serif"/>
                <a:cs typeface="Bree Serif"/>
                <a:sym typeface="Bree Serif"/>
              </a:rPr>
              <a:t>Classification of data</a:t>
            </a:r>
            <a:endParaRPr dirty="0">
              <a:solidFill>
                <a:srgbClr val="000000"/>
              </a:solidFill>
              <a:latin typeface="Bree Serif"/>
              <a:ea typeface="Bree Serif"/>
              <a:cs typeface="Bree Serif"/>
              <a:sym typeface="Bree Serif"/>
            </a:endParaRPr>
          </a:p>
          <a:p>
            <a:pPr marL="914400" lvl="1" indent="-317500" algn="l" rtl="0">
              <a:lnSpc>
                <a:spcPct val="150000"/>
              </a:lnSpc>
              <a:spcBef>
                <a:spcPts val="0"/>
              </a:spcBef>
              <a:spcAft>
                <a:spcPts val="0"/>
              </a:spcAft>
              <a:buClr>
                <a:schemeClr val="dk1"/>
              </a:buClr>
              <a:buSzPts val="1400"/>
              <a:buChar char="○"/>
            </a:pPr>
            <a:r>
              <a:rPr lang="en" b="1" dirty="0">
                <a:solidFill>
                  <a:schemeClr val="dk1"/>
                </a:solidFill>
              </a:rPr>
              <a:t>Is the data accessed through a unique name/path ?</a:t>
            </a:r>
            <a:endParaRPr b="1" dirty="0">
              <a:solidFill>
                <a:schemeClr val="dk1"/>
              </a:solidFill>
            </a:endParaRPr>
          </a:p>
          <a:p>
            <a:pPr marL="1371600" lvl="2" indent="-317500" algn="l" rtl="0">
              <a:lnSpc>
                <a:spcPct val="150000"/>
              </a:lnSpc>
              <a:spcBef>
                <a:spcPts val="0"/>
              </a:spcBef>
              <a:spcAft>
                <a:spcPts val="0"/>
              </a:spcAft>
              <a:buClr>
                <a:schemeClr val="dk1"/>
              </a:buClr>
              <a:buSzPts val="1400"/>
              <a:buChar char="■"/>
            </a:pPr>
            <a:r>
              <a:rPr lang="en" dirty="0">
                <a:solidFill>
                  <a:schemeClr val="dk1"/>
                </a:solidFill>
              </a:rPr>
              <a:t>Yes, then RCU-synchronized data (easy to copy)</a:t>
            </a:r>
            <a:endParaRPr dirty="0">
              <a:solidFill>
                <a:schemeClr val="dk1"/>
              </a:solidFill>
            </a:endParaRPr>
          </a:p>
          <a:p>
            <a:pPr marL="1371600" lvl="2" indent="-317500" algn="l" rtl="0">
              <a:lnSpc>
                <a:spcPct val="150000"/>
              </a:lnSpc>
              <a:spcBef>
                <a:spcPts val="0"/>
              </a:spcBef>
              <a:spcAft>
                <a:spcPts val="0"/>
              </a:spcAft>
              <a:buClr>
                <a:schemeClr val="dk1"/>
              </a:buClr>
              <a:buSzPts val="1400"/>
              <a:buChar char="■"/>
            </a:pPr>
            <a:r>
              <a:rPr lang="en" dirty="0">
                <a:solidFill>
                  <a:schemeClr val="dk1"/>
                </a:solidFill>
              </a:rPr>
              <a:t>No, then RLU-synchronized data</a:t>
            </a:r>
            <a:endParaRPr dirty="0">
              <a:solidFill>
                <a:schemeClr val="dk1"/>
              </a:solidFill>
            </a:endParaRPr>
          </a:p>
          <a:p>
            <a:pPr marL="914400" lvl="1" indent="-317500" algn="l" rtl="0">
              <a:lnSpc>
                <a:spcPct val="150000"/>
              </a:lnSpc>
              <a:spcBef>
                <a:spcPts val="0"/>
              </a:spcBef>
              <a:spcAft>
                <a:spcPts val="0"/>
              </a:spcAft>
              <a:buClr>
                <a:schemeClr val="dk1"/>
              </a:buClr>
              <a:buSzPts val="1400"/>
              <a:buChar char="○"/>
            </a:pPr>
            <a:r>
              <a:rPr lang="en" b="1" dirty="0">
                <a:solidFill>
                  <a:schemeClr val="dk1"/>
                </a:solidFill>
              </a:rPr>
              <a:t>Required program analysis:</a:t>
            </a:r>
            <a:endParaRPr b="1" dirty="0">
              <a:solidFill>
                <a:schemeClr val="dk1"/>
              </a:solidFill>
            </a:endParaRPr>
          </a:p>
          <a:p>
            <a:pPr marL="1371600" lvl="2" indent="-317500" algn="l" rtl="0">
              <a:lnSpc>
                <a:spcPct val="150000"/>
              </a:lnSpc>
              <a:spcBef>
                <a:spcPts val="0"/>
              </a:spcBef>
              <a:spcAft>
                <a:spcPts val="0"/>
              </a:spcAft>
              <a:buClr>
                <a:schemeClr val="dk1"/>
              </a:buClr>
              <a:buSzPts val="1400"/>
              <a:buChar char="■"/>
            </a:pPr>
            <a:r>
              <a:rPr lang="en" dirty="0">
                <a:solidFill>
                  <a:schemeClr val="dk1"/>
                </a:solidFill>
              </a:rPr>
              <a:t>Object connectivity analysis, side-effect analysis, reaching definition analysis</a:t>
            </a:r>
            <a:endParaRPr dirty="0">
              <a:solidFill>
                <a:schemeClr val="dk1"/>
              </a:solidFill>
            </a:endParaRPr>
          </a:p>
          <a:p>
            <a:pPr marL="0" lvl="0" indent="0" algn="l" rtl="0">
              <a:spcBef>
                <a:spcPts val="1600"/>
              </a:spcBef>
              <a:spcAft>
                <a:spcPts val="0"/>
              </a:spcAft>
              <a:buNone/>
            </a:pPr>
            <a:r>
              <a:rPr lang="en" dirty="0">
                <a:solidFill>
                  <a:schemeClr val="dk1"/>
                </a:solidFill>
                <a:latin typeface="Bree Serif"/>
                <a:ea typeface="Bree Serif"/>
                <a:cs typeface="Bree Serif"/>
                <a:sym typeface="Bree Serif"/>
              </a:rPr>
              <a:t>Step 3.  Partitioning of data</a:t>
            </a:r>
            <a:endParaRPr dirty="0">
              <a:solidFill>
                <a:schemeClr val="dk1"/>
              </a:solidFill>
              <a:latin typeface="Bree Serif"/>
              <a:ea typeface="Bree Serif"/>
              <a:cs typeface="Bree Serif"/>
              <a:sym typeface="Bree Serif"/>
            </a:endParaRPr>
          </a:p>
          <a:p>
            <a:pPr marL="914400" lvl="1" indent="-317500" algn="l" rtl="0">
              <a:lnSpc>
                <a:spcPct val="150000"/>
              </a:lnSpc>
              <a:spcBef>
                <a:spcPts val="0"/>
              </a:spcBef>
              <a:spcAft>
                <a:spcPts val="0"/>
              </a:spcAft>
              <a:buClr>
                <a:schemeClr val="dk1"/>
              </a:buClr>
              <a:buSzPts val="1400"/>
              <a:buChar char="○"/>
            </a:pPr>
            <a:r>
              <a:rPr lang="en" b="1" dirty="0">
                <a:solidFill>
                  <a:schemeClr val="dk1"/>
                </a:solidFill>
              </a:rPr>
              <a:t>Are all data reached only from member variables of data abstraction?</a:t>
            </a:r>
            <a:endParaRPr b="1" dirty="0">
              <a:solidFill>
                <a:schemeClr val="dk1"/>
              </a:solidFill>
            </a:endParaRPr>
          </a:p>
          <a:p>
            <a:pPr marL="1371600" lvl="2" indent="-317500" algn="l" rtl="0">
              <a:lnSpc>
                <a:spcPct val="150000"/>
              </a:lnSpc>
              <a:spcBef>
                <a:spcPts val="0"/>
              </a:spcBef>
              <a:spcAft>
                <a:spcPts val="0"/>
              </a:spcAft>
              <a:buClr>
                <a:schemeClr val="dk1"/>
              </a:buClr>
              <a:buSzPts val="1400"/>
              <a:buChar char="■"/>
            </a:pPr>
            <a:r>
              <a:rPr lang="en" dirty="0">
                <a:solidFill>
                  <a:schemeClr val="dk1"/>
                </a:solidFill>
              </a:rPr>
              <a:t>Yes, then data can be potentially partitioned by grouping member variables</a:t>
            </a:r>
            <a:endParaRPr dirty="0">
              <a:solidFill>
                <a:schemeClr val="dk1"/>
              </a:solidFill>
            </a:endParaRPr>
          </a:p>
          <a:p>
            <a:pPr marL="914400" lvl="1" indent="-317500" algn="l" rtl="0">
              <a:lnSpc>
                <a:spcPct val="150000"/>
              </a:lnSpc>
              <a:spcBef>
                <a:spcPts val="0"/>
              </a:spcBef>
              <a:spcAft>
                <a:spcPts val="0"/>
              </a:spcAft>
              <a:buClr>
                <a:schemeClr val="dk1"/>
              </a:buClr>
              <a:buSzPts val="1400"/>
              <a:buChar char="○"/>
            </a:pPr>
            <a:r>
              <a:rPr lang="en" b="1" dirty="0">
                <a:solidFill>
                  <a:schemeClr val="dk1"/>
                </a:solidFill>
              </a:rPr>
              <a:t>Are two member variables ever accessed together by the same functions?</a:t>
            </a:r>
            <a:endParaRPr b="1" dirty="0">
              <a:solidFill>
                <a:schemeClr val="dk1"/>
              </a:solidFill>
            </a:endParaRPr>
          </a:p>
          <a:p>
            <a:pPr marL="1371600" lvl="2" indent="-317500" algn="l" rtl="0">
              <a:lnSpc>
                <a:spcPct val="150000"/>
              </a:lnSpc>
              <a:spcBef>
                <a:spcPts val="0"/>
              </a:spcBef>
              <a:spcAft>
                <a:spcPts val="0"/>
              </a:spcAft>
              <a:buClr>
                <a:schemeClr val="dk1"/>
              </a:buClr>
              <a:buSzPts val="1400"/>
              <a:buChar char="■"/>
            </a:pPr>
            <a:r>
              <a:rPr lang="en" dirty="0">
                <a:solidFill>
                  <a:schemeClr val="dk1"/>
                </a:solidFill>
              </a:rPr>
              <a:t>No, then separate them into distinct single-RCU+RLU groups </a:t>
            </a:r>
            <a:endParaRPr dirty="0">
              <a:solidFill>
                <a:schemeClr val="dk1"/>
              </a:solidFill>
            </a:endParaRPr>
          </a:p>
          <a:p>
            <a:pPr marL="914400" lvl="1" indent="-317500" algn="l" rtl="0">
              <a:lnSpc>
                <a:spcPct val="150000"/>
              </a:lnSpc>
              <a:spcBef>
                <a:spcPts val="0"/>
              </a:spcBef>
              <a:spcAft>
                <a:spcPts val="0"/>
              </a:spcAft>
              <a:buClr>
                <a:schemeClr val="dk1"/>
              </a:buClr>
              <a:buSzPts val="1400"/>
              <a:buChar char="○"/>
            </a:pPr>
            <a:r>
              <a:rPr lang="en" b="1" dirty="0">
                <a:solidFill>
                  <a:schemeClr val="dk1"/>
                </a:solidFill>
              </a:rPr>
              <a:t>Required program analysis:</a:t>
            </a:r>
            <a:r>
              <a:rPr lang="en" dirty="0">
                <a:solidFill>
                  <a:schemeClr val="dk1"/>
                </a:solidFill>
              </a:rPr>
              <a:t> Relocation analysis</a:t>
            </a:r>
            <a:endParaRPr dirty="0">
              <a:solidFill>
                <a:schemeClr val="dk1"/>
              </a:solidFill>
            </a:endParaRPr>
          </a:p>
        </p:txBody>
      </p:sp>
      <p:sp>
        <p:nvSpPr>
          <p:cNvPr id="424" name="Google Shape;424;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425" name="Google Shape;425;p34"/>
          <p:cNvSpPr txBox="1">
            <a:spLocks noGrp="1"/>
          </p:cNvSpPr>
          <p:nvPr>
            <p:ph type="title"/>
          </p:nvPr>
        </p:nvSpPr>
        <p:spPr>
          <a:xfrm>
            <a:off x="0" y="0"/>
            <a:ext cx="9144000" cy="611700"/>
          </a:xfrm>
          <a:prstGeom prst="rect">
            <a:avLst/>
          </a:prstGeom>
          <a:solidFill>
            <a:srgbClr val="D9D9D9"/>
          </a:solidFill>
        </p:spPr>
        <p:txBody>
          <a:bodyPr spcFirstLastPara="1" wrap="square" lIns="91425" tIns="91425" rIns="91425" bIns="91425" anchor="ctr" anchorCtr="0">
            <a:noAutofit/>
          </a:bodyPr>
          <a:lstStyle/>
          <a:p>
            <a:pPr marL="457200" lvl="0" indent="0" algn="l" rtl="0">
              <a:spcBef>
                <a:spcPts val="0"/>
              </a:spcBef>
              <a:spcAft>
                <a:spcPts val="0"/>
              </a:spcAft>
              <a:buNone/>
            </a:pPr>
            <a:r>
              <a:rPr lang="en" sz="2600" b="1">
                <a:latin typeface="Maven Pro"/>
                <a:ea typeface="Maven Pro"/>
                <a:cs typeface="Maven Pro"/>
                <a:sym typeface="Maven Pro"/>
              </a:rPr>
              <a:t>Classification And Partitioning Of Data</a:t>
            </a:r>
            <a:endParaRPr sz="2600" b="1">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5"/>
          <p:cNvSpPr txBox="1">
            <a:spLocks noGrp="1"/>
          </p:cNvSpPr>
          <p:nvPr>
            <p:ph type="body" idx="1"/>
          </p:nvPr>
        </p:nvSpPr>
        <p:spPr>
          <a:xfrm>
            <a:off x="347525" y="611700"/>
            <a:ext cx="8484900" cy="43644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000000"/>
              </a:buClr>
              <a:buSzPts val="1600"/>
              <a:buFont typeface="Bree Serif"/>
              <a:buChar char="●"/>
            </a:pPr>
            <a:r>
              <a:rPr lang="en" sz="1600">
                <a:solidFill>
                  <a:srgbClr val="000000"/>
                </a:solidFill>
                <a:latin typeface="Bree Serif"/>
                <a:ea typeface="Bree Serif"/>
                <a:cs typeface="Bree Serif"/>
                <a:sym typeface="Bree Serif"/>
              </a:rPr>
              <a:t>Purpose</a:t>
            </a:r>
            <a:endParaRPr sz="1600">
              <a:solidFill>
                <a:srgbClr val="000000"/>
              </a:solidFill>
            </a:endParaRPr>
          </a:p>
          <a:p>
            <a:pPr marL="914400" lvl="1" indent="-330200" algn="l" rtl="0">
              <a:lnSpc>
                <a:spcPct val="150000"/>
              </a:lnSpc>
              <a:spcBef>
                <a:spcPts val="0"/>
              </a:spcBef>
              <a:spcAft>
                <a:spcPts val="0"/>
              </a:spcAft>
              <a:buClr>
                <a:srgbClr val="000000"/>
              </a:buClr>
              <a:buSzPts val="1600"/>
              <a:buChar char="○"/>
            </a:pPr>
            <a:r>
              <a:rPr lang="en" sz="1600">
                <a:solidFill>
                  <a:srgbClr val="000000"/>
                </a:solidFill>
              </a:rPr>
              <a:t>Evaluate the performance of our generated data structures</a:t>
            </a:r>
            <a:endParaRPr>
              <a:solidFill>
                <a:srgbClr val="000000"/>
              </a:solidFill>
            </a:endParaRPr>
          </a:p>
          <a:p>
            <a:pPr marL="457200" lvl="0" indent="-330200" algn="l" rtl="0">
              <a:lnSpc>
                <a:spcPct val="150000"/>
              </a:lnSpc>
              <a:spcBef>
                <a:spcPts val="0"/>
              </a:spcBef>
              <a:spcAft>
                <a:spcPts val="0"/>
              </a:spcAft>
              <a:buClr>
                <a:srgbClr val="000000"/>
              </a:buClr>
              <a:buSzPts val="1600"/>
              <a:buFont typeface="Bree Serif"/>
              <a:buChar char="●"/>
            </a:pPr>
            <a:r>
              <a:rPr lang="en" sz="1600">
                <a:solidFill>
                  <a:srgbClr val="000000"/>
                </a:solidFill>
                <a:latin typeface="Bree Serif"/>
                <a:ea typeface="Bree Serif"/>
                <a:cs typeface="Bree Serif"/>
                <a:sym typeface="Bree Serif"/>
              </a:rPr>
              <a:t>Implementations for comparison</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chemeClr val="dk1"/>
                </a:solidFill>
              </a:rPr>
              <a:t>Manual implementations by experts</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Implementations basing Rochester Software Transactional Memory (RSTM)</a:t>
            </a:r>
            <a:endParaRPr>
              <a:solidFill>
                <a:srgbClr val="000000"/>
              </a:solidFill>
            </a:endParaRPr>
          </a:p>
          <a:p>
            <a:pPr marL="457200" lvl="0" indent="-330200" algn="l" rtl="0">
              <a:lnSpc>
                <a:spcPct val="150000"/>
              </a:lnSpc>
              <a:spcBef>
                <a:spcPts val="0"/>
              </a:spcBef>
              <a:spcAft>
                <a:spcPts val="0"/>
              </a:spcAft>
              <a:buClr>
                <a:srgbClr val="000000"/>
              </a:buClr>
              <a:buSzPts val="1600"/>
              <a:buFont typeface="Bree Serif"/>
              <a:buChar char="●"/>
            </a:pPr>
            <a:r>
              <a:rPr lang="en" sz="1600">
                <a:solidFill>
                  <a:srgbClr val="000000"/>
                </a:solidFill>
                <a:latin typeface="Bree Serif"/>
                <a:ea typeface="Bree Serif"/>
                <a:cs typeface="Bree Serif"/>
                <a:sym typeface="Bree Serif"/>
              </a:rPr>
              <a:t>Benchmark setup</a:t>
            </a:r>
            <a:endParaRPr sz="1600">
              <a:solidFill>
                <a:srgbClr val="000000"/>
              </a:solidFill>
              <a:latin typeface="Bree Serif"/>
              <a:ea typeface="Bree Serif"/>
              <a:cs typeface="Bree Serif"/>
              <a:sym typeface="Bree Serif"/>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Initialize each data structure with 2.56 million elements</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Spawn parallel threads to collectively invoke 2.56 million pre-selected operations </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Compare throughput of concurrent operations</a:t>
            </a:r>
            <a:endParaRPr>
              <a:solidFill>
                <a:srgbClr val="000000"/>
              </a:solidFill>
            </a:endParaRPr>
          </a:p>
        </p:txBody>
      </p:sp>
      <p:sp>
        <p:nvSpPr>
          <p:cNvPr id="431" name="Google Shape;431;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432" name="Google Shape;432;p35"/>
          <p:cNvSpPr txBox="1">
            <a:spLocks noGrp="1"/>
          </p:cNvSpPr>
          <p:nvPr>
            <p:ph type="title"/>
          </p:nvPr>
        </p:nvSpPr>
        <p:spPr>
          <a:xfrm>
            <a:off x="0" y="0"/>
            <a:ext cx="9144000" cy="611700"/>
          </a:xfrm>
          <a:prstGeom prst="rect">
            <a:avLst/>
          </a:prstGeom>
          <a:solidFill>
            <a:srgbClr val="D9D9D9"/>
          </a:solidFill>
        </p:spPr>
        <p:txBody>
          <a:bodyPr spcFirstLastPara="1" wrap="square" lIns="91425" tIns="91425" rIns="91425" bIns="91425" anchor="ctr" anchorCtr="0">
            <a:noAutofit/>
          </a:bodyPr>
          <a:lstStyle/>
          <a:p>
            <a:pPr marL="457200" lvl="0" indent="0" algn="l" rtl="0">
              <a:spcBef>
                <a:spcPts val="0"/>
              </a:spcBef>
              <a:spcAft>
                <a:spcPts val="0"/>
              </a:spcAft>
              <a:buNone/>
            </a:pPr>
            <a:r>
              <a:rPr lang="en" sz="2600" b="1">
                <a:latin typeface="Maven Pro"/>
                <a:ea typeface="Maven Pro"/>
                <a:cs typeface="Maven Pro"/>
                <a:sym typeface="Maven Pro"/>
              </a:rPr>
              <a:t>Experimental Setup</a:t>
            </a:r>
            <a:endParaRPr sz="2600" b="1">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6"/>
          <p:cNvSpPr txBox="1">
            <a:spLocks noGrp="1"/>
          </p:cNvSpPr>
          <p:nvPr>
            <p:ph type="body" idx="1"/>
          </p:nvPr>
        </p:nvSpPr>
        <p:spPr>
          <a:xfrm>
            <a:off x="347525" y="611700"/>
            <a:ext cx="8484900" cy="43644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000000"/>
              </a:buClr>
              <a:buSzPts val="1600"/>
              <a:buFont typeface="Bree Serif"/>
              <a:buChar char="●"/>
            </a:pPr>
            <a:r>
              <a:rPr lang="en" sz="1600">
                <a:solidFill>
                  <a:srgbClr val="000000"/>
                </a:solidFill>
                <a:latin typeface="Bree Serif"/>
                <a:ea typeface="Bree Serif"/>
                <a:cs typeface="Bree Serif"/>
                <a:sym typeface="Bree Serif"/>
              </a:rPr>
              <a:t>Workload:</a:t>
            </a:r>
            <a:r>
              <a:rPr lang="en" sz="1600">
                <a:solidFill>
                  <a:srgbClr val="000000"/>
                </a:solidFill>
              </a:rPr>
              <a:t> </a:t>
            </a:r>
            <a:endParaRPr sz="1600">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rgbClr val="FF0000"/>
                </a:solidFill>
              </a:rPr>
              <a:t>lightweight</a:t>
            </a:r>
            <a:r>
              <a:rPr lang="en">
                <a:solidFill>
                  <a:srgbClr val="000000"/>
                </a:solidFill>
              </a:rPr>
              <a:t>-</a:t>
            </a:r>
            <a:r>
              <a:rPr lang="en">
                <a:solidFill>
                  <a:srgbClr val="0000FF"/>
                </a:solidFill>
              </a:rPr>
              <a:t>writeonly</a:t>
            </a:r>
            <a:r>
              <a:rPr lang="en">
                <a:solidFill>
                  <a:srgbClr val="000000"/>
                </a:solidFill>
              </a:rPr>
              <a:t>, </a:t>
            </a:r>
            <a:r>
              <a:rPr lang="en">
                <a:solidFill>
                  <a:srgbClr val="FF0000"/>
                </a:solidFill>
              </a:rPr>
              <a:t>heavyweight</a:t>
            </a:r>
            <a:r>
              <a:rPr lang="en">
                <a:solidFill>
                  <a:srgbClr val="000000"/>
                </a:solidFill>
              </a:rPr>
              <a:t>-</a:t>
            </a:r>
            <a:r>
              <a:rPr lang="en">
                <a:solidFill>
                  <a:srgbClr val="0000FF"/>
                </a:solidFill>
              </a:rPr>
              <a:t>writeonly</a:t>
            </a:r>
            <a:r>
              <a:rPr lang="en">
                <a:solidFill>
                  <a:srgbClr val="000000"/>
                </a:solidFill>
              </a:rPr>
              <a:t>/</a:t>
            </a:r>
            <a:r>
              <a:rPr lang="en">
                <a:solidFill>
                  <a:srgbClr val="0000FF"/>
                </a:solidFill>
              </a:rPr>
              <a:t>mostlyread</a:t>
            </a:r>
            <a:endParaRPr>
              <a:solidFill>
                <a:srgbClr val="0000FF"/>
              </a:solidFill>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Operation ratio</a:t>
            </a:r>
            <a:endParaRPr>
              <a:solidFill>
                <a:srgbClr val="000000"/>
              </a:solidFill>
            </a:endParaRPr>
          </a:p>
          <a:p>
            <a:pPr marL="1371600" lvl="2" indent="-317500" algn="l" rtl="0">
              <a:lnSpc>
                <a:spcPct val="150000"/>
              </a:lnSpc>
              <a:spcBef>
                <a:spcPts val="0"/>
              </a:spcBef>
              <a:spcAft>
                <a:spcPts val="0"/>
              </a:spcAft>
              <a:buClr>
                <a:srgbClr val="000000"/>
              </a:buClr>
              <a:buSzPts val="1400"/>
              <a:buChar char="■"/>
            </a:pPr>
            <a:r>
              <a:rPr lang="en">
                <a:solidFill>
                  <a:srgbClr val="0000FF"/>
                </a:solidFill>
              </a:rPr>
              <a:t>Writeonly</a:t>
            </a:r>
            <a:r>
              <a:rPr lang="en">
                <a:solidFill>
                  <a:srgbClr val="000000"/>
                </a:solidFill>
              </a:rPr>
              <a:t>: 100% write</a:t>
            </a:r>
            <a:endParaRPr>
              <a:solidFill>
                <a:srgbClr val="000000"/>
              </a:solidFill>
            </a:endParaRPr>
          </a:p>
          <a:p>
            <a:pPr marL="1371600" lvl="2" indent="-317500" algn="l" rtl="0">
              <a:lnSpc>
                <a:spcPct val="150000"/>
              </a:lnSpc>
              <a:spcBef>
                <a:spcPts val="0"/>
              </a:spcBef>
              <a:spcAft>
                <a:spcPts val="0"/>
              </a:spcAft>
              <a:buClr>
                <a:srgbClr val="000000"/>
              </a:buClr>
              <a:buSzPts val="1400"/>
              <a:buChar char="■"/>
            </a:pPr>
            <a:r>
              <a:rPr lang="en">
                <a:solidFill>
                  <a:srgbClr val="0000FF"/>
                </a:solidFill>
              </a:rPr>
              <a:t>Mostlyread</a:t>
            </a:r>
            <a:r>
              <a:rPr lang="en">
                <a:solidFill>
                  <a:srgbClr val="000000"/>
                </a:solidFill>
              </a:rPr>
              <a:t>: 90% read + 10% write</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Complexity of operations </a:t>
            </a:r>
            <a:endParaRPr>
              <a:solidFill>
                <a:srgbClr val="000000"/>
              </a:solidFill>
            </a:endParaRPr>
          </a:p>
          <a:p>
            <a:pPr marL="1371600" lvl="2" indent="-317500" algn="l" rtl="0">
              <a:lnSpc>
                <a:spcPct val="150000"/>
              </a:lnSpc>
              <a:spcBef>
                <a:spcPts val="0"/>
              </a:spcBef>
              <a:spcAft>
                <a:spcPts val="0"/>
              </a:spcAft>
              <a:buClr>
                <a:srgbClr val="000000"/>
              </a:buClr>
              <a:buSzPts val="1400"/>
              <a:buChar char="■"/>
            </a:pPr>
            <a:r>
              <a:rPr lang="en">
                <a:solidFill>
                  <a:srgbClr val="FF0000"/>
                </a:solidFill>
              </a:rPr>
              <a:t>Lightweight </a:t>
            </a:r>
            <a:r>
              <a:rPr lang="en">
                <a:solidFill>
                  <a:srgbClr val="000000"/>
                </a:solidFill>
              </a:rPr>
              <a:t>(push + pop): queue, stack, linked list</a:t>
            </a:r>
            <a:endParaRPr>
              <a:solidFill>
                <a:srgbClr val="000000"/>
              </a:solidFill>
            </a:endParaRPr>
          </a:p>
          <a:p>
            <a:pPr marL="1371600" lvl="2" indent="-317500" algn="l" rtl="0">
              <a:lnSpc>
                <a:spcPct val="150000"/>
              </a:lnSpc>
              <a:spcBef>
                <a:spcPts val="0"/>
              </a:spcBef>
              <a:spcAft>
                <a:spcPts val="0"/>
              </a:spcAft>
              <a:buClr>
                <a:srgbClr val="000000"/>
              </a:buClr>
              <a:buSzPts val="1400"/>
              <a:buChar char="■"/>
            </a:pPr>
            <a:r>
              <a:rPr lang="en">
                <a:solidFill>
                  <a:srgbClr val="FF0000"/>
                </a:solidFill>
              </a:rPr>
              <a:t>Heavyweight </a:t>
            </a:r>
            <a:r>
              <a:rPr lang="en">
                <a:solidFill>
                  <a:srgbClr val="000000"/>
                </a:solidFill>
              </a:rPr>
              <a:t>(insert + delete + search): hash table, search tree, skip list</a:t>
            </a:r>
            <a:endParaRPr>
              <a:solidFill>
                <a:srgbClr val="000000"/>
              </a:solidFill>
            </a:endParaRPr>
          </a:p>
        </p:txBody>
      </p:sp>
      <p:sp>
        <p:nvSpPr>
          <p:cNvPr id="438" name="Google Shape;438;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439" name="Google Shape;439;p36"/>
          <p:cNvSpPr txBox="1">
            <a:spLocks noGrp="1"/>
          </p:cNvSpPr>
          <p:nvPr>
            <p:ph type="title"/>
          </p:nvPr>
        </p:nvSpPr>
        <p:spPr>
          <a:xfrm>
            <a:off x="0" y="0"/>
            <a:ext cx="9144000" cy="611700"/>
          </a:xfrm>
          <a:prstGeom prst="rect">
            <a:avLst/>
          </a:prstGeom>
          <a:solidFill>
            <a:srgbClr val="D9D9D9"/>
          </a:solidFill>
        </p:spPr>
        <p:txBody>
          <a:bodyPr spcFirstLastPara="1" wrap="square" lIns="91425" tIns="91425" rIns="91425" bIns="91425" anchor="ctr" anchorCtr="0">
            <a:noAutofit/>
          </a:bodyPr>
          <a:lstStyle/>
          <a:p>
            <a:pPr marL="457200" lvl="0" indent="0" algn="l" rtl="0">
              <a:spcBef>
                <a:spcPts val="0"/>
              </a:spcBef>
              <a:spcAft>
                <a:spcPts val="0"/>
              </a:spcAft>
              <a:buNone/>
            </a:pPr>
            <a:r>
              <a:rPr lang="en" sz="2600" b="1">
                <a:latin typeface="Maven Pro"/>
                <a:ea typeface="Maven Pro"/>
                <a:cs typeface="Maven Pro"/>
                <a:sym typeface="Maven Pro"/>
              </a:rPr>
              <a:t>Experimental Setup</a:t>
            </a:r>
            <a:endParaRPr sz="2600" b="1">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7"/>
          <p:cNvSpPr txBox="1">
            <a:spLocks noGrp="1"/>
          </p:cNvSpPr>
          <p:nvPr>
            <p:ph type="body" idx="1"/>
          </p:nvPr>
        </p:nvSpPr>
        <p:spPr>
          <a:xfrm>
            <a:off x="329550" y="611700"/>
            <a:ext cx="8484900" cy="4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Normalized throughput on Intel Xeon Phi 7270 (64 cores, 256 threads)</a:t>
            </a:r>
            <a:endParaRPr>
              <a:solidFill>
                <a:srgbClr val="000000"/>
              </a:solidFill>
              <a:latin typeface="Bree Serif"/>
              <a:ea typeface="Bree Serif"/>
              <a:cs typeface="Bree Serif"/>
              <a:sym typeface="Bree Serif"/>
            </a:endParaRPr>
          </a:p>
          <a:p>
            <a:pPr marL="0" lvl="0" indent="0" algn="l" rtl="0">
              <a:spcBef>
                <a:spcPts val="0"/>
              </a:spcBef>
              <a:spcAft>
                <a:spcPts val="0"/>
              </a:spcAft>
              <a:buNone/>
            </a:pPr>
            <a:endParaRPr sz="1600">
              <a:solidFill>
                <a:srgbClr val="000000"/>
              </a:solidFill>
              <a:latin typeface="Bree Serif"/>
              <a:ea typeface="Bree Serif"/>
              <a:cs typeface="Bree Serif"/>
              <a:sym typeface="Bree Serif"/>
            </a:endParaRPr>
          </a:p>
          <a:p>
            <a:pPr marL="0" lvl="0" indent="0" algn="l" rtl="0">
              <a:spcBef>
                <a:spcPts val="1600"/>
              </a:spcBef>
              <a:spcAft>
                <a:spcPts val="0"/>
              </a:spcAft>
              <a:buNone/>
            </a:pPr>
            <a:endParaRPr sz="1600">
              <a:solidFill>
                <a:srgbClr val="000000"/>
              </a:solidFill>
              <a:latin typeface="Bree Serif"/>
              <a:ea typeface="Bree Serif"/>
              <a:cs typeface="Bree Serif"/>
              <a:sym typeface="Bree Serif"/>
            </a:endParaRPr>
          </a:p>
          <a:p>
            <a:pPr marL="0" lvl="0" indent="0" algn="l" rtl="0">
              <a:spcBef>
                <a:spcPts val="1600"/>
              </a:spcBef>
              <a:spcAft>
                <a:spcPts val="0"/>
              </a:spcAft>
              <a:buNone/>
            </a:pPr>
            <a:endParaRPr sz="1600">
              <a:solidFill>
                <a:srgbClr val="000000"/>
              </a:solidFill>
              <a:latin typeface="Bree Serif"/>
              <a:ea typeface="Bree Serif"/>
              <a:cs typeface="Bree Serif"/>
              <a:sym typeface="Bree Serif"/>
            </a:endParaRPr>
          </a:p>
          <a:p>
            <a:pPr marL="0" lvl="0" indent="0" algn="l" rtl="0">
              <a:spcBef>
                <a:spcPts val="1600"/>
              </a:spcBef>
              <a:spcAft>
                <a:spcPts val="0"/>
              </a:spcAft>
              <a:buNone/>
            </a:pPr>
            <a:endParaRPr sz="1600">
              <a:solidFill>
                <a:srgbClr val="000000"/>
              </a:solidFill>
              <a:latin typeface="Bree Serif"/>
              <a:ea typeface="Bree Serif"/>
              <a:cs typeface="Bree Serif"/>
              <a:sym typeface="Bree Serif"/>
            </a:endParaRPr>
          </a:p>
          <a:p>
            <a:pPr marL="0" lvl="0" indent="0" algn="l" rtl="0">
              <a:spcBef>
                <a:spcPts val="1600"/>
              </a:spcBef>
              <a:spcAft>
                <a:spcPts val="1600"/>
              </a:spcAft>
              <a:buNone/>
            </a:pPr>
            <a:endParaRPr>
              <a:solidFill>
                <a:srgbClr val="000000"/>
              </a:solidFill>
            </a:endParaRPr>
          </a:p>
        </p:txBody>
      </p:sp>
      <p:sp>
        <p:nvSpPr>
          <p:cNvPr id="445" name="Google Shape;445;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446" name="Google Shape;446;p37"/>
          <p:cNvSpPr txBox="1">
            <a:spLocks noGrp="1"/>
          </p:cNvSpPr>
          <p:nvPr>
            <p:ph type="title"/>
          </p:nvPr>
        </p:nvSpPr>
        <p:spPr>
          <a:xfrm>
            <a:off x="0" y="0"/>
            <a:ext cx="9144000" cy="611700"/>
          </a:xfrm>
          <a:prstGeom prst="rect">
            <a:avLst/>
          </a:prstGeom>
          <a:solidFill>
            <a:srgbClr val="D9D9D9"/>
          </a:solidFill>
        </p:spPr>
        <p:txBody>
          <a:bodyPr spcFirstLastPara="1" wrap="square" lIns="91425" tIns="91425" rIns="91425" bIns="91425" anchor="ctr" anchorCtr="0">
            <a:noAutofit/>
          </a:bodyPr>
          <a:lstStyle/>
          <a:p>
            <a:pPr marL="457200" lvl="0" indent="0" algn="l" rtl="0">
              <a:spcBef>
                <a:spcPts val="0"/>
              </a:spcBef>
              <a:spcAft>
                <a:spcPts val="0"/>
              </a:spcAft>
              <a:buNone/>
            </a:pPr>
            <a:r>
              <a:rPr lang="en" sz="2600" b="1">
                <a:latin typeface="Maven Pro"/>
                <a:ea typeface="Maven Pro"/>
                <a:cs typeface="Maven Pro"/>
                <a:sym typeface="Maven Pro"/>
              </a:rPr>
              <a:t>Compare With Manual Implementations </a:t>
            </a:r>
            <a:endParaRPr sz="2600" b="1">
              <a:latin typeface="Maven Pro"/>
              <a:ea typeface="Maven Pro"/>
              <a:cs typeface="Maven Pro"/>
              <a:sym typeface="Maven Pro"/>
            </a:endParaRPr>
          </a:p>
        </p:txBody>
      </p:sp>
      <p:pic>
        <p:nvPicPr>
          <p:cNvPr id="447" name="Google Shape;447;p37"/>
          <p:cNvPicPr preferRelativeResize="0"/>
          <p:nvPr/>
        </p:nvPicPr>
        <p:blipFill>
          <a:blip r:embed="rId3">
            <a:alphaModFix/>
          </a:blip>
          <a:stretch>
            <a:fillRect/>
          </a:stretch>
        </p:blipFill>
        <p:spPr>
          <a:xfrm>
            <a:off x="2625300" y="1136913"/>
            <a:ext cx="3893398" cy="2869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8"/>
          <p:cNvSpPr txBox="1">
            <a:spLocks noGrp="1"/>
          </p:cNvSpPr>
          <p:nvPr>
            <p:ph type="body" idx="1"/>
          </p:nvPr>
        </p:nvSpPr>
        <p:spPr>
          <a:xfrm>
            <a:off x="329550" y="611700"/>
            <a:ext cx="8484900" cy="4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Normalized throughput on Intel Xeon Phi 7270 (64 cores, 256 threads)</a:t>
            </a:r>
            <a:endParaRPr>
              <a:solidFill>
                <a:srgbClr val="000000"/>
              </a:solidFill>
              <a:latin typeface="Bree Serif"/>
              <a:ea typeface="Bree Serif"/>
              <a:cs typeface="Bree Serif"/>
              <a:sym typeface="Bree Serif"/>
            </a:endParaRPr>
          </a:p>
          <a:p>
            <a:pPr marL="0" lvl="0" indent="0" algn="l" rtl="0">
              <a:spcBef>
                <a:spcPts val="0"/>
              </a:spcBef>
              <a:spcAft>
                <a:spcPts val="0"/>
              </a:spcAft>
              <a:buNone/>
            </a:pPr>
            <a:endParaRPr sz="1600">
              <a:solidFill>
                <a:srgbClr val="000000"/>
              </a:solidFill>
              <a:latin typeface="Bree Serif"/>
              <a:ea typeface="Bree Serif"/>
              <a:cs typeface="Bree Serif"/>
              <a:sym typeface="Bree Serif"/>
            </a:endParaRPr>
          </a:p>
          <a:p>
            <a:pPr marL="0" lvl="0" indent="0" algn="l" rtl="0">
              <a:spcBef>
                <a:spcPts val="1600"/>
              </a:spcBef>
              <a:spcAft>
                <a:spcPts val="0"/>
              </a:spcAft>
              <a:buNone/>
            </a:pPr>
            <a:endParaRPr sz="1600">
              <a:solidFill>
                <a:srgbClr val="000000"/>
              </a:solidFill>
              <a:latin typeface="Bree Serif"/>
              <a:ea typeface="Bree Serif"/>
              <a:cs typeface="Bree Serif"/>
              <a:sym typeface="Bree Serif"/>
            </a:endParaRPr>
          </a:p>
          <a:p>
            <a:pPr marL="0" lvl="0" indent="0" algn="l" rtl="0">
              <a:spcBef>
                <a:spcPts val="1600"/>
              </a:spcBef>
              <a:spcAft>
                <a:spcPts val="0"/>
              </a:spcAft>
              <a:buNone/>
            </a:pPr>
            <a:endParaRPr sz="1600">
              <a:solidFill>
                <a:srgbClr val="000000"/>
              </a:solidFill>
              <a:latin typeface="Bree Serif"/>
              <a:ea typeface="Bree Serif"/>
              <a:cs typeface="Bree Serif"/>
              <a:sym typeface="Bree Serif"/>
            </a:endParaRPr>
          </a:p>
          <a:p>
            <a:pPr marL="0" lvl="0" indent="0" algn="l" rtl="0">
              <a:spcBef>
                <a:spcPts val="1600"/>
              </a:spcBef>
              <a:spcAft>
                <a:spcPts val="0"/>
              </a:spcAft>
              <a:buNone/>
            </a:pPr>
            <a:endParaRPr sz="1600">
              <a:solidFill>
                <a:srgbClr val="000000"/>
              </a:solidFill>
              <a:latin typeface="Bree Serif"/>
              <a:ea typeface="Bree Serif"/>
              <a:cs typeface="Bree Serif"/>
              <a:sym typeface="Bree Serif"/>
            </a:endParaRPr>
          </a:p>
          <a:p>
            <a:pPr marL="0" lvl="0" indent="0" algn="l" rtl="0">
              <a:spcBef>
                <a:spcPts val="1600"/>
              </a:spcBef>
              <a:spcAft>
                <a:spcPts val="1600"/>
              </a:spcAft>
              <a:buNone/>
            </a:pPr>
            <a:endParaRPr>
              <a:solidFill>
                <a:srgbClr val="000000"/>
              </a:solidFill>
            </a:endParaRPr>
          </a:p>
        </p:txBody>
      </p:sp>
      <p:sp>
        <p:nvSpPr>
          <p:cNvPr id="453" name="Google Shape;45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454" name="Google Shape;454;p38"/>
          <p:cNvSpPr txBox="1">
            <a:spLocks noGrp="1"/>
          </p:cNvSpPr>
          <p:nvPr>
            <p:ph type="title"/>
          </p:nvPr>
        </p:nvSpPr>
        <p:spPr>
          <a:xfrm>
            <a:off x="0" y="0"/>
            <a:ext cx="9144000" cy="611700"/>
          </a:xfrm>
          <a:prstGeom prst="rect">
            <a:avLst/>
          </a:prstGeom>
          <a:solidFill>
            <a:srgbClr val="D9D9D9"/>
          </a:solidFill>
        </p:spPr>
        <p:txBody>
          <a:bodyPr spcFirstLastPara="1" wrap="square" lIns="91425" tIns="91425" rIns="91425" bIns="91425" anchor="ctr" anchorCtr="0">
            <a:noAutofit/>
          </a:bodyPr>
          <a:lstStyle/>
          <a:p>
            <a:pPr marL="457200" lvl="0" indent="0" algn="l" rtl="0">
              <a:spcBef>
                <a:spcPts val="0"/>
              </a:spcBef>
              <a:spcAft>
                <a:spcPts val="0"/>
              </a:spcAft>
              <a:buNone/>
            </a:pPr>
            <a:r>
              <a:rPr lang="en" sz="2600" b="1">
                <a:latin typeface="Maven Pro"/>
                <a:ea typeface="Maven Pro"/>
                <a:cs typeface="Maven Pro"/>
                <a:sym typeface="Maven Pro"/>
              </a:rPr>
              <a:t>Compare With Manual Implementations </a:t>
            </a:r>
            <a:endParaRPr sz="2600" b="1">
              <a:latin typeface="Maven Pro"/>
              <a:ea typeface="Maven Pro"/>
              <a:cs typeface="Maven Pro"/>
              <a:sym typeface="Maven Pro"/>
            </a:endParaRPr>
          </a:p>
        </p:txBody>
      </p:sp>
      <p:pic>
        <p:nvPicPr>
          <p:cNvPr id="455" name="Google Shape;455;p38"/>
          <p:cNvPicPr preferRelativeResize="0"/>
          <p:nvPr/>
        </p:nvPicPr>
        <p:blipFill>
          <a:blip r:embed="rId3">
            <a:alphaModFix/>
          </a:blip>
          <a:stretch>
            <a:fillRect/>
          </a:stretch>
        </p:blipFill>
        <p:spPr>
          <a:xfrm>
            <a:off x="4571994" y="1131025"/>
            <a:ext cx="3893406" cy="2881449"/>
          </a:xfrm>
          <a:prstGeom prst="rect">
            <a:avLst/>
          </a:prstGeom>
          <a:noFill/>
          <a:ln>
            <a:noFill/>
          </a:ln>
        </p:spPr>
      </p:pic>
      <p:pic>
        <p:nvPicPr>
          <p:cNvPr id="456" name="Google Shape;456;p38"/>
          <p:cNvPicPr preferRelativeResize="0"/>
          <p:nvPr/>
        </p:nvPicPr>
        <p:blipFill>
          <a:blip r:embed="rId4">
            <a:alphaModFix/>
          </a:blip>
          <a:stretch>
            <a:fillRect/>
          </a:stretch>
        </p:blipFill>
        <p:spPr>
          <a:xfrm>
            <a:off x="329550" y="1136975"/>
            <a:ext cx="3893425" cy="28695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pic>
        <p:nvPicPr>
          <p:cNvPr id="461" name="Google Shape;461;p39"/>
          <p:cNvPicPr preferRelativeResize="0"/>
          <p:nvPr/>
        </p:nvPicPr>
        <p:blipFill>
          <a:blip r:embed="rId3">
            <a:alphaModFix/>
          </a:blip>
          <a:stretch>
            <a:fillRect/>
          </a:stretch>
        </p:blipFill>
        <p:spPr>
          <a:xfrm>
            <a:off x="6023630" y="1127716"/>
            <a:ext cx="2997520" cy="2830924"/>
          </a:xfrm>
          <a:prstGeom prst="rect">
            <a:avLst/>
          </a:prstGeom>
          <a:noFill/>
          <a:ln>
            <a:noFill/>
          </a:ln>
        </p:spPr>
      </p:pic>
      <p:sp>
        <p:nvSpPr>
          <p:cNvPr id="462" name="Google Shape;462;p39"/>
          <p:cNvSpPr txBox="1">
            <a:spLocks noGrp="1"/>
          </p:cNvSpPr>
          <p:nvPr>
            <p:ph type="body" idx="1"/>
          </p:nvPr>
        </p:nvSpPr>
        <p:spPr>
          <a:xfrm>
            <a:off x="329550" y="611700"/>
            <a:ext cx="8484900" cy="4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Normalized throughput on Intel Xeon Phi 7270 (64 cores, 256 threads)</a:t>
            </a:r>
            <a:endParaRPr b="1">
              <a:solidFill>
                <a:schemeClr val="dk1"/>
              </a:solidFill>
            </a:endParaRPr>
          </a:p>
          <a:p>
            <a:pPr marL="0" lvl="0" indent="0" algn="l" rtl="0">
              <a:spcBef>
                <a:spcPts val="0"/>
              </a:spcBef>
              <a:spcAft>
                <a:spcPts val="0"/>
              </a:spcAft>
              <a:buNone/>
            </a:pPr>
            <a:endParaRPr sz="1600">
              <a:solidFill>
                <a:srgbClr val="000000"/>
              </a:solidFill>
              <a:latin typeface="Bree Serif"/>
              <a:ea typeface="Bree Serif"/>
              <a:cs typeface="Bree Serif"/>
              <a:sym typeface="Bree Serif"/>
            </a:endParaRPr>
          </a:p>
          <a:p>
            <a:pPr marL="0" lvl="0" indent="0" algn="l" rtl="0">
              <a:spcBef>
                <a:spcPts val="1600"/>
              </a:spcBef>
              <a:spcAft>
                <a:spcPts val="0"/>
              </a:spcAft>
              <a:buNone/>
            </a:pPr>
            <a:endParaRPr sz="1600">
              <a:solidFill>
                <a:srgbClr val="000000"/>
              </a:solidFill>
              <a:latin typeface="Bree Serif"/>
              <a:ea typeface="Bree Serif"/>
              <a:cs typeface="Bree Serif"/>
              <a:sym typeface="Bree Serif"/>
            </a:endParaRPr>
          </a:p>
          <a:p>
            <a:pPr marL="0" lvl="0" indent="0" algn="l" rtl="0">
              <a:spcBef>
                <a:spcPts val="1600"/>
              </a:spcBef>
              <a:spcAft>
                <a:spcPts val="0"/>
              </a:spcAft>
              <a:buNone/>
            </a:pPr>
            <a:endParaRPr sz="1600">
              <a:solidFill>
                <a:srgbClr val="000000"/>
              </a:solidFill>
              <a:latin typeface="Bree Serif"/>
              <a:ea typeface="Bree Serif"/>
              <a:cs typeface="Bree Serif"/>
              <a:sym typeface="Bree Serif"/>
            </a:endParaRPr>
          </a:p>
          <a:p>
            <a:pPr marL="0" lvl="0" indent="0" algn="l" rtl="0">
              <a:spcBef>
                <a:spcPts val="1600"/>
              </a:spcBef>
              <a:spcAft>
                <a:spcPts val="0"/>
              </a:spcAft>
              <a:buNone/>
            </a:pPr>
            <a:endParaRPr sz="1600">
              <a:solidFill>
                <a:srgbClr val="000000"/>
              </a:solidFill>
              <a:latin typeface="Bree Serif"/>
              <a:ea typeface="Bree Serif"/>
              <a:cs typeface="Bree Serif"/>
              <a:sym typeface="Bree Serif"/>
            </a:endParaRPr>
          </a:p>
          <a:p>
            <a:pPr marL="0" lvl="0" indent="0" algn="l" rtl="0">
              <a:spcBef>
                <a:spcPts val="1600"/>
              </a:spcBef>
              <a:spcAft>
                <a:spcPts val="1600"/>
              </a:spcAft>
              <a:buNone/>
            </a:pPr>
            <a:endParaRPr>
              <a:solidFill>
                <a:srgbClr val="000000"/>
              </a:solidFill>
            </a:endParaRPr>
          </a:p>
        </p:txBody>
      </p:sp>
      <p:sp>
        <p:nvSpPr>
          <p:cNvPr id="463" name="Google Shape;463;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464" name="Google Shape;464;p39"/>
          <p:cNvSpPr txBox="1">
            <a:spLocks noGrp="1"/>
          </p:cNvSpPr>
          <p:nvPr>
            <p:ph type="title"/>
          </p:nvPr>
        </p:nvSpPr>
        <p:spPr>
          <a:xfrm>
            <a:off x="0" y="0"/>
            <a:ext cx="9144000" cy="611700"/>
          </a:xfrm>
          <a:prstGeom prst="rect">
            <a:avLst/>
          </a:prstGeom>
          <a:solidFill>
            <a:srgbClr val="D9D9D9"/>
          </a:solidFill>
        </p:spPr>
        <p:txBody>
          <a:bodyPr spcFirstLastPara="1" wrap="square" lIns="91425" tIns="91425" rIns="91425" bIns="91425" anchor="ctr" anchorCtr="0">
            <a:noAutofit/>
          </a:bodyPr>
          <a:lstStyle/>
          <a:p>
            <a:pPr marL="457200" lvl="0" indent="0" algn="l" rtl="0">
              <a:spcBef>
                <a:spcPts val="0"/>
              </a:spcBef>
              <a:spcAft>
                <a:spcPts val="0"/>
              </a:spcAft>
              <a:buNone/>
            </a:pPr>
            <a:r>
              <a:rPr lang="en" sz="2600" b="1">
                <a:latin typeface="Maven Pro"/>
                <a:ea typeface="Maven Pro"/>
                <a:cs typeface="Maven Pro"/>
                <a:sym typeface="Maven Pro"/>
              </a:rPr>
              <a:t>Compare With RSTM Implementations</a:t>
            </a:r>
            <a:endParaRPr sz="2600" b="1">
              <a:latin typeface="Maven Pro"/>
              <a:ea typeface="Maven Pro"/>
              <a:cs typeface="Maven Pro"/>
              <a:sym typeface="Maven Pro"/>
            </a:endParaRPr>
          </a:p>
        </p:txBody>
      </p:sp>
      <p:pic>
        <p:nvPicPr>
          <p:cNvPr id="465" name="Google Shape;465;p39"/>
          <p:cNvPicPr preferRelativeResize="0"/>
          <p:nvPr/>
        </p:nvPicPr>
        <p:blipFill>
          <a:blip r:embed="rId4">
            <a:alphaModFix/>
          </a:blip>
          <a:stretch>
            <a:fillRect/>
          </a:stretch>
        </p:blipFill>
        <p:spPr>
          <a:xfrm>
            <a:off x="148400" y="1113625"/>
            <a:ext cx="2997525" cy="2859100"/>
          </a:xfrm>
          <a:prstGeom prst="rect">
            <a:avLst/>
          </a:prstGeom>
          <a:noFill/>
          <a:ln>
            <a:noFill/>
          </a:ln>
        </p:spPr>
      </p:pic>
      <p:pic>
        <p:nvPicPr>
          <p:cNvPr id="466" name="Google Shape;466;p39"/>
          <p:cNvPicPr preferRelativeResize="0"/>
          <p:nvPr/>
        </p:nvPicPr>
        <p:blipFill>
          <a:blip r:embed="rId5">
            <a:alphaModFix/>
          </a:blip>
          <a:stretch>
            <a:fillRect/>
          </a:stretch>
        </p:blipFill>
        <p:spPr>
          <a:xfrm>
            <a:off x="3145924" y="1113625"/>
            <a:ext cx="2997520" cy="2860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0"/>
          <p:cNvSpPr txBox="1">
            <a:spLocks noGrp="1"/>
          </p:cNvSpPr>
          <p:nvPr>
            <p:ph type="body" idx="1"/>
          </p:nvPr>
        </p:nvSpPr>
        <p:spPr>
          <a:xfrm>
            <a:off x="347525" y="611700"/>
            <a:ext cx="8484900" cy="4364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en" dirty="0">
                <a:solidFill>
                  <a:schemeClr val="dk1"/>
                </a:solidFill>
              </a:rPr>
              <a:t>We present compiler techniques to automatically convert sequential data structures to concurrent lock-free ones</a:t>
            </a:r>
            <a:endParaRPr dirty="0">
              <a:solidFill>
                <a:schemeClr val="dk1"/>
              </a:solidFill>
            </a:endParaRPr>
          </a:p>
          <a:p>
            <a:pPr marL="914400" lvl="1" indent="-317500" algn="l" rtl="0">
              <a:lnSpc>
                <a:spcPct val="150000"/>
              </a:lnSpc>
              <a:spcBef>
                <a:spcPts val="0"/>
              </a:spcBef>
              <a:spcAft>
                <a:spcPts val="0"/>
              </a:spcAft>
              <a:buClr>
                <a:schemeClr val="dk1"/>
              </a:buClr>
              <a:buSzPts val="1400"/>
              <a:buChar char="○"/>
            </a:pPr>
            <a:r>
              <a:rPr lang="en" dirty="0">
                <a:solidFill>
                  <a:schemeClr val="dk1"/>
                </a:solidFill>
              </a:rPr>
              <a:t>Automatically adapt existing synchronization mechanisms to maximize concurrency</a:t>
            </a:r>
            <a:endParaRPr dirty="0">
              <a:solidFill>
                <a:schemeClr val="dk1"/>
              </a:solidFill>
            </a:endParaRPr>
          </a:p>
          <a:p>
            <a:pPr marL="457200" lvl="0" indent="-342900" algn="l" rtl="0">
              <a:lnSpc>
                <a:spcPct val="150000"/>
              </a:lnSpc>
              <a:spcBef>
                <a:spcPts val="0"/>
              </a:spcBef>
              <a:spcAft>
                <a:spcPts val="0"/>
              </a:spcAft>
              <a:buClr>
                <a:schemeClr val="dk1"/>
              </a:buClr>
              <a:buSzPts val="1800"/>
              <a:buChar char="●"/>
            </a:pPr>
            <a:r>
              <a:rPr lang="en" dirty="0">
                <a:solidFill>
                  <a:schemeClr val="dk1"/>
                </a:solidFill>
              </a:rPr>
              <a:t>The automatically synchronized data structures can attain competitive performance to manually crafted ones by experts</a:t>
            </a:r>
          </a:p>
          <a:p>
            <a:pPr lvl="0">
              <a:lnSpc>
                <a:spcPct val="150000"/>
              </a:lnSpc>
              <a:buClr>
                <a:schemeClr val="dk1"/>
              </a:buClr>
            </a:pPr>
            <a:r>
              <a:rPr lang="en-US" altLang="zh-CN" dirty="0">
                <a:solidFill>
                  <a:schemeClr val="dk1"/>
                </a:solidFill>
              </a:rPr>
              <a:t>Future work</a:t>
            </a:r>
          </a:p>
          <a:p>
            <a:pPr lvl="1">
              <a:lnSpc>
                <a:spcPct val="150000"/>
              </a:lnSpc>
              <a:spcBef>
                <a:spcPts val="0"/>
              </a:spcBef>
              <a:buClr>
                <a:schemeClr val="dk1"/>
              </a:buClr>
            </a:pPr>
            <a:r>
              <a:rPr lang="en-US" altLang="zh-CN" dirty="0">
                <a:solidFill>
                  <a:schemeClr val="dk1"/>
                </a:solidFill>
              </a:rPr>
              <a:t>Study more data structures and synchronization/optimization techniques</a:t>
            </a:r>
          </a:p>
        </p:txBody>
      </p:sp>
      <p:sp>
        <p:nvSpPr>
          <p:cNvPr id="472" name="Google Shape;47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473" name="Google Shape;473;p40"/>
          <p:cNvSpPr txBox="1">
            <a:spLocks noGrp="1"/>
          </p:cNvSpPr>
          <p:nvPr>
            <p:ph type="title"/>
          </p:nvPr>
        </p:nvSpPr>
        <p:spPr>
          <a:xfrm>
            <a:off x="0" y="0"/>
            <a:ext cx="9144000" cy="611700"/>
          </a:xfrm>
          <a:prstGeom prst="rect">
            <a:avLst/>
          </a:prstGeom>
          <a:solidFill>
            <a:srgbClr val="D9D9D9"/>
          </a:solidFill>
        </p:spPr>
        <p:txBody>
          <a:bodyPr spcFirstLastPara="1" wrap="square" lIns="91425" tIns="91425" rIns="91425" bIns="91425" anchor="ctr" anchorCtr="0">
            <a:noAutofit/>
          </a:bodyPr>
          <a:lstStyle/>
          <a:p>
            <a:pPr marL="457200" lvl="0" indent="0" algn="l" rtl="0">
              <a:spcBef>
                <a:spcPts val="0"/>
              </a:spcBef>
              <a:spcAft>
                <a:spcPts val="0"/>
              </a:spcAft>
              <a:buNone/>
            </a:pPr>
            <a:r>
              <a:rPr lang="en" sz="2600" b="1">
                <a:latin typeface="Maven Pro"/>
                <a:ea typeface="Maven Pro"/>
                <a:cs typeface="Maven Pro"/>
                <a:sym typeface="Maven Pro"/>
              </a:rPr>
              <a:t>Conclusion</a:t>
            </a:r>
            <a:endParaRPr sz="2600" b="1">
              <a:latin typeface="Maven Pro"/>
              <a:ea typeface="Maven Pro"/>
              <a:cs typeface="Maven Pro"/>
              <a:sym typeface="Maven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1"/>
          <p:cNvSpPr txBox="1">
            <a:spLocks noGrp="1"/>
          </p:cNvSpPr>
          <p:nvPr>
            <p:ph type="title" idx="4294967295"/>
          </p:nvPr>
        </p:nvSpPr>
        <p:spPr>
          <a:xfrm>
            <a:off x="773700" y="1663450"/>
            <a:ext cx="7596600" cy="7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Thanks</a:t>
            </a:r>
            <a:endParaRPr>
              <a:solidFill>
                <a:srgbClr val="000000"/>
              </a:solidFill>
            </a:endParaRPr>
          </a:p>
        </p:txBody>
      </p:sp>
      <p:cxnSp>
        <p:nvCxnSpPr>
          <p:cNvPr id="479" name="Google Shape;479;p41"/>
          <p:cNvCxnSpPr/>
          <p:nvPr/>
        </p:nvCxnSpPr>
        <p:spPr>
          <a:xfrm>
            <a:off x="4295550" y="2693400"/>
            <a:ext cx="552900" cy="0"/>
          </a:xfrm>
          <a:prstGeom prst="straightConnector1">
            <a:avLst/>
          </a:prstGeom>
          <a:noFill/>
          <a:ln w="28575" cap="flat" cmpd="sng">
            <a:solidFill>
              <a:schemeClr val="dk1"/>
            </a:solidFill>
            <a:prstDash val="solid"/>
            <a:round/>
            <a:headEnd type="none" w="sm" len="sm"/>
            <a:tailEnd type="none" w="sm" len="sm"/>
          </a:ln>
        </p:spPr>
      </p:cxnSp>
      <p:sp>
        <p:nvSpPr>
          <p:cNvPr id="480" name="Google Shape;480;p41"/>
          <p:cNvSpPr txBox="1">
            <a:spLocks noGrp="1"/>
          </p:cNvSpPr>
          <p:nvPr>
            <p:ph type="body" idx="4294967295"/>
          </p:nvPr>
        </p:nvSpPr>
        <p:spPr>
          <a:xfrm>
            <a:off x="773700" y="2961650"/>
            <a:ext cx="7596600" cy="518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p>
        </p:txBody>
      </p:sp>
      <p:sp>
        <p:nvSpPr>
          <p:cNvPr id="481" name="Google Shape;481;p4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sz="900">
                <a:solidFill>
                  <a:schemeClr val="dk2"/>
                </a:solidFill>
                <a:latin typeface="Nunito"/>
                <a:ea typeface="Nunito"/>
                <a:cs typeface="Nunito"/>
                <a:sym typeface="Nunito"/>
              </a:rPr>
              <a:t>17</a:t>
            </a:fld>
            <a:endParaRPr sz="9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6"/>
          <p:cNvSpPr txBox="1">
            <a:spLocks noGrp="1"/>
          </p:cNvSpPr>
          <p:nvPr>
            <p:ph type="body" idx="1"/>
          </p:nvPr>
        </p:nvSpPr>
        <p:spPr>
          <a:xfrm>
            <a:off x="329550" y="692425"/>
            <a:ext cx="8484900" cy="4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u="sng">
                <a:solidFill>
                  <a:schemeClr val="dk1"/>
                </a:solidFill>
              </a:rPr>
              <a:t>Background</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600" b="1">
                <a:solidFill>
                  <a:schemeClr val="dk1"/>
                </a:solidFill>
              </a:rPr>
              <a:t>Multi-core systems &amp; Multi-threaded programming become pervasive</a:t>
            </a:r>
            <a:endParaRPr sz="1600" b="1">
              <a:solidFill>
                <a:schemeClr val="dk1"/>
              </a:solidFill>
            </a:endParaRPr>
          </a:p>
          <a:p>
            <a:pPr marL="0" lvl="0" indent="0" algn="l" rtl="0">
              <a:lnSpc>
                <a:spcPct val="115000"/>
              </a:lnSpc>
              <a:spcBef>
                <a:spcPts val="1000"/>
              </a:spcBef>
              <a:spcAft>
                <a:spcPts val="0"/>
              </a:spcAft>
              <a:buNone/>
            </a:pPr>
            <a:r>
              <a:rPr lang="en" b="1" u="sng">
                <a:solidFill>
                  <a:srgbClr val="000000"/>
                </a:solidFill>
              </a:rPr>
              <a:t>Problem</a:t>
            </a:r>
            <a:endParaRPr b="1" u="sng">
              <a:solidFill>
                <a:srgbClr val="000000"/>
              </a:solidFill>
            </a:endParaRPr>
          </a:p>
          <a:p>
            <a:pPr marL="0" lvl="0" indent="0" algn="l" rtl="0">
              <a:lnSpc>
                <a:spcPct val="150000"/>
              </a:lnSpc>
              <a:spcBef>
                <a:spcPts val="0"/>
              </a:spcBef>
              <a:spcAft>
                <a:spcPts val="0"/>
              </a:spcAft>
              <a:buNone/>
            </a:pPr>
            <a:r>
              <a:rPr lang="en" sz="1600" b="1">
                <a:solidFill>
                  <a:srgbClr val="000000"/>
                </a:solidFill>
              </a:rPr>
              <a:t>Synchronizing concurrent data accesses is challenging</a:t>
            </a:r>
            <a:endParaRPr sz="1600" b="1">
              <a:solidFill>
                <a:srgbClr val="000000"/>
              </a:solidFill>
            </a:endParaRPr>
          </a:p>
          <a:p>
            <a:pPr marL="457200" lvl="0" indent="-330200" algn="l" rtl="0">
              <a:lnSpc>
                <a:spcPct val="115000"/>
              </a:lnSpc>
              <a:spcBef>
                <a:spcPts val="0"/>
              </a:spcBef>
              <a:spcAft>
                <a:spcPts val="0"/>
              </a:spcAft>
              <a:buClr>
                <a:srgbClr val="000000"/>
              </a:buClr>
              <a:buSzPts val="1600"/>
              <a:buFont typeface="Bree Serif"/>
              <a:buChar char="●"/>
            </a:pPr>
            <a:r>
              <a:rPr lang="en" sz="1600">
                <a:solidFill>
                  <a:srgbClr val="000000"/>
                </a:solidFill>
                <a:latin typeface="Bree Serif"/>
                <a:ea typeface="Bree Serif"/>
                <a:cs typeface="Bree Serif"/>
                <a:sym typeface="Bree Serif"/>
              </a:rPr>
              <a:t>Blocking synchronization</a:t>
            </a:r>
            <a:endParaRPr sz="1600">
              <a:solidFill>
                <a:srgbClr val="000000"/>
              </a:solidFill>
              <a:latin typeface="Bree Serif"/>
              <a:ea typeface="Bree Serif"/>
              <a:cs typeface="Bree Serif"/>
              <a:sym typeface="Bree Serif"/>
            </a:endParaRPr>
          </a:p>
          <a:p>
            <a:pPr marL="914400" lvl="1" indent="-330200" algn="l" rtl="0">
              <a:lnSpc>
                <a:spcPct val="150000"/>
              </a:lnSpc>
              <a:spcBef>
                <a:spcPts val="0"/>
              </a:spcBef>
              <a:spcAft>
                <a:spcPts val="0"/>
              </a:spcAft>
              <a:buClr>
                <a:srgbClr val="000000"/>
              </a:buClr>
              <a:buSzPts val="1600"/>
              <a:buChar char="○"/>
            </a:pPr>
            <a:r>
              <a:rPr lang="en" sz="1600">
                <a:solidFill>
                  <a:srgbClr val="000000"/>
                </a:solidFill>
              </a:rPr>
              <a:t>Poor fault tolerance and progress guarantee</a:t>
            </a:r>
            <a:endParaRPr sz="1600">
              <a:solidFill>
                <a:srgbClr val="000000"/>
              </a:solidFill>
            </a:endParaRPr>
          </a:p>
          <a:p>
            <a:pPr marL="457200" lvl="0" indent="-330200" algn="l" rtl="0">
              <a:lnSpc>
                <a:spcPct val="115000"/>
              </a:lnSpc>
              <a:spcBef>
                <a:spcPts val="0"/>
              </a:spcBef>
              <a:spcAft>
                <a:spcPts val="0"/>
              </a:spcAft>
              <a:buClr>
                <a:srgbClr val="000000"/>
              </a:buClr>
              <a:buSzPts val="1600"/>
              <a:buFont typeface="Bree Serif"/>
              <a:buChar char="●"/>
            </a:pPr>
            <a:r>
              <a:rPr lang="en" sz="1600">
                <a:solidFill>
                  <a:srgbClr val="000000"/>
                </a:solidFill>
                <a:latin typeface="Bree Serif"/>
                <a:ea typeface="Bree Serif"/>
                <a:cs typeface="Bree Serif"/>
                <a:sym typeface="Bree Serif"/>
              </a:rPr>
              <a:t>Non-blocking synchronization</a:t>
            </a:r>
            <a:endParaRPr sz="1600">
              <a:solidFill>
                <a:srgbClr val="000000"/>
              </a:solidFill>
              <a:latin typeface="Bree Serif"/>
              <a:ea typeface="Bree Serif"/>
              <a:cs typeface="Bree Serif"/>
              <a:sym typeface="Bree Serif"/>
            </a:endParaRPr>
          </a:p>
          <a:p>
            <a:pPr marL="914400" lvl="1" indent="-330200" algn="l" rtl="0">
              <a:lnSpc>
                <a:spcPct val="115000"/>
              </a:lnSpc>
              <a:spcBef>
                <a:spcPts val="0"/>
              </a:spcBef>
              <a:spcAft>
                <a:spcPts val="0"/>
              </a:spcAft>
              <a:buClr>
                <a:srgbClr val="000000"/>
              </a:buClr>
              <a:buSzPts val="1600"/>
              <a:buChar char="○"/>
            </a:pPr>
            <a:r>
              <a:rPr lang="en" sz="1600">
                <a:solidFill>
                  <a:srgbClr val="000000"/>
                </a:solidFill>
              </a:rPr>
              <a:t>Require extensive code modifications to achieve high performance</a:t>
            </a:r>
            <a:endParaRPr sz="1600" b="1" u="sng">
              <a:solidFill>
                <a:schemeClr val="dk1"/>
              </a:solidFill>
            </a:endParaRPr>
          </a:p>
          <a:p>
            <a:pPr marL="0" lvl="0" indent="0" algn="l" rtl="0">
              <a:spcBef>
                <a:spcPts val="1000"/>
              </a:spcBef>
              <a:spcAft>
                <a:spcPts val="0"/>
              </a:spcAft>
              <a:buNone/>
            </a:pPr>
            <a:r>
              <a:rPr lang="en" b="1" u="sng">
                <a:solidFill>
                  <a:schemeClr val="dk1"/>
                </a:solidFill>
              </a:rPr>
              <a:t>Solution</a:t>
            </a:r>
            <a:endParaRPr b="1" u="sng">
              <a:solidFill>
                <a:schemeClr val="dk1"/>
              </a:solidFill>
            </a:endParaRPr>
          </a:p>
          <a:p>
            <a:pPr marL="0" lvl="0" indent="0" algn="l" rtl="0">
              <a:lnSpc>
                <a:spcPct val="150000"/>
              </a:lnSpc>
              <a:spcBef>
                <a:spcPts val="0"/>
              </a:spcBef>
              <a:spcAft>
                <a:spcPts val="0"/>
              </a:spcAft>
              <a:buNone/>
            </a:pPr>
            <a:r>
              <a:rPr lang="en" sz="1600" b="1">
                <a:solidFill>
                  <a:schemeClr val="dk1"/>
                </a:solidFill>
              </a:rPr>
              <a:t>Automate </a:t>
            </a:r>
            <a:r>
              <a:rPr lang="en" sz="1600" b="1">
                <a:solidFill>
                  <a:srgbClr val="FF0000"/>
                </a:solidFill>
              </a:rPr>
              <a:t>non-blocking synchronization</a:t>
            </a:r>
            <a:r>
              <a:rPr lang="en" sz="1600" b="1">
                <a:solidFill>
                  <a:schemeClr val="dk1"/>
                </a:solidFill>
              </a:rPr>
              <a:t> through </a:t>
            </a:r>
            <a:r>
              <a:rPr lang="en" sz="1600" b="1">
                <a:solidFill>
                  <a:srgbClr val="FF0000"/>
                </a:solidFill>
              </a:rPr>
              <a:t>compiler technology</a:t>
            </a:r>
            <a:endParaRPr sz="1600">
              <a:solidFill>
                <a:srgbClr val="000000"/>
              </a:solidFill>
            </a:endParaRPr>
          </a:p>
        </p:txBody>
      </p:sp>
      <p:sp>
        <p:nvSpPr>
          <p:cNvPr id="333" name="Google Shape;33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334" name="Google Shape;334;p26"/>
          <p:cNvSpPr txBox="1">
            <a:spLocks noGrp="1"/>
          </p:cNvSpPr>
          <p:nvPr>
            <p:ph type="title"/>
          </p:nvPr>
        </p:nvSpPr>
        <p:spPr>
          <a:xfrm>
            <a:off x="0" y="0"/>
            <a:ext cx="9144000" cy="611700"/>
          </a:xfrm>
          <a:prstGeom prst="rect">
            <a:avLst/>
          </a:prstGeom>
          <a:solidFill>
            <a:srgbClr val="D9D9D9"/>
          </a:solidFill>
        </p:spPr>
        <p:txBody>
          <a:bodyPr spcFirstLastPara="1" wrap="square" lIns="91425" tIns="91425" rIns="91425" bIns="91425" anchor="ctr" anchorCtr="0">
            <a:noAutofit/>
          </a:bodyPr>
          <a:lstStyle/>
          <a:p>
            <a:pPr marL="457200" lvl="0" indent="0" algn="l" rtl="0">
              <a:spcBef>
                <a:spcPts val="0"/>
              </a:spcBef>
              <a:spcAft>
                <a:spcPts val="0"/>
              </a:spcAft>
              <a:buNone/>
            </a:pPr>
            <a:r>
              <a:rPr lang="en" sz="2600" b="1">
                <a:latin typeface="Maven Pro"/>
                <a:ea typeface="Maven Pro"/>
                <a:cs typeface="Maven Pro"/>
                <a:sym typeface="Maven Pro"/>
              </a:rPr>
              <a:t>Motivation</a:t>
            </a:r>
            <a:endParaRPr sz="2600" b="1">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7"/>
          <p:cNvSpPr txBox="1">
            <a:spLocks noGrp="1"/>
          </p:cNvSpPr>
          <p:nvPr>
            <p:ph type="body" idx="1"/>
          </p:nvPr>
        </p:nvSpPr>
        <p:spPr>
          <a:xfrm>
            <a:off x="329550" y="692425"/>
            <a:ext cx="8484900" cy="4364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Font typeface="Bree Serif"/>
              <a:buChar char="●"/>
            </a:pPr>
            <a:r>
              <a:rPr lang="en">
                <a:solidFill>
                  <a:srgbClr val="000000"/>
                </a:solidFill>
                <a:latin typeface="Bree Serif"/>
                <a:ea typeface="Bree Serif"/>
                <a:cs typeface="Bree Serif"/>
                <a:sym typeface="Bree Serif"/>
              </a:rPr>
              <a:t>Use a source-to-source compiler to</a:t>
            </a:r>
            <a:endParaRPr>
              <a:solidFill>
                <a:srgbClr val="000000"/>
              </a:solidFill>
              <a:latin typeface="Bree Serif"/>
              <a:ea typeface="Bree Serif"/>
              <a:cs typeface="Bree Serif"/>
              <a:sym typeface="Bree Serif"/>
            </a:endParaRPr>
          </a:p>
          <a:p>
            <a:pPr marL="914400" lvl="1" indent="-330200" algn="l" rtl="0">
              <a:lnSpc>
                <a:spcPct val="115000"/>
              </a:lnSpc>
              <a:spcBef>
                <a:spcPts val="0"/>
              </a:spcBef>
              <a:spcAft>
                <a:spcPts val="0"/>
              </a:spcAft>
              <a:buClr>
                <a:srgbClr val="000000"/>
              </a:buClr>
              <a:buSzPts val="1600"/>
              <a:buChar char="○"/>
            </a:pPr>
            <a:r>
              <a:rPr lang="en" sz="1600">
                <a:solidFill>
                  <a:srgbClr val="000000"/>
                </a:solidFill>
              </a:rPr>
              <a:t>Automatically convert sequential C++ classes (data structures) to lock-free implementations</a:t>
            </a:r>
            <a:endParaRPr sz="1600">
              <a:solidFill>
                <a:srgbClr val="000000"/>
              </a:solidFill>
            </a:endParaRPr>
          </a:p>
          <a:p>
            <a:pPr marL="457200" lvl="0" indent="-342900" algn="l" rtl="0">
              <a:lnSpc>
                <a:spcPct val="150000"/>
              </a:lnSpc>
              <a:spcBef>
                <a:spcPts val="1000"/>
              </a:spcBef>
              <a:spcAft>
                <a:spcPts val="0"/>
              </a:spcAft>
              <a:buClr>
                <a:srgbClr val="000000"/>
              </a:buClr>
              <a:buSzPts val="1800"/>
              <a:buFont typeface="Bree Serif"/>
              <a:buChar char="●"/>
            </a:pPr>
            <a:r>
              <a:rPr lang="en">
                <a:solidFill>
                  <a:srgbClr val="000000"/>
                </a:solidFill>
                <a:latin typeface="Bree Serif"/>
                <a:ea typeface="Bree Serif"/>
                <a:cs typeface="Bree Serif"/>
                <a:sym typeface="Bree Serif"/>
              </a:rPr>
              <a:t>Our compiler supports</a:t>
            </a:r>
            <a:endParaRPr>
              <a:solidFill>
                <a:srgbClr val="000000"/>
              </a:solidFill>
              <a:latin typeface="Bree Serif"/>
              <a:ea typeface="Bree Serif"/>
              <a:cs typeface="Bree Serif"/>
              <a:sym typeface="Bree Serif"/>
            </a:endParaRPr>
          </a:p>
          <a:p>
            <a:pPr marL="914400" lvl="1" indent="-330200" algn="l" rtl="0">
              <a:lnSpc>
                <a:spcPct val="150000"/>
              </a:lnSpc>
              <a:spcBef>
                <a:spcPts val="0"/>
              </a:spcBef>
              <a:spcAft>
                <a:spcPts val="0"/>
              </a:spcAft>
              <a:buClr>
                <a:srgbClr val="000000"/>
              </a:buClr>
              <a:buSzPts val="1600"/>
              <a:buChar char="○"/>
            </a:pPr>
            <a:r>
              <a:rPr lang="en" sz="1600">
                <a:solidFill>
                  <a:srgbClr val="000000"/>
                </a:solidFill>
              </a:rPr>
              <a:t>Synchronization of a single abstraction (a single C++ class)</a:t>
            </a:r>
            <a:endParaRPr sz="1600">
              <a:solidFill>
                <a:srgbClr val="000000"/>
              </a:solidFill>
            </a:endParaRPr>
          </a:p>
          <a:p>
            <a:pPr marL="914400" lvl="1" indent="-330200" algn="l" rtl="0">
              <a:lnSpc>
                <a:spcPct val="150000"/>
              </a:lnSpc>
              <a:spcBef>
                <a:spcPts val="0"/>
              </a:spcBef>
              <a:spcAft>
                <a:spcPts val="0"/>
              </a:spcAft>
              <a:buClr>
                <a:srgbClr val="000000"/>
              </a:buClr>
              <a:buSzPts val="1600"/>
              <a:buChar char="○"/>
            </a:pPr>
            <a:r>
              <a:rPr lang="en" sz="1600">
                <a:solidFill>
                  <a:srgbClr val="000000"/>
                </a:solidFill>
              </a:rPr>
              <a:t>Multiple synchronization strategies</a:t>
            </a:r>
            <a:endParaRPr sz="1600">
              <a:solidFill>
                <a:srgbClr val="000000"/>
              </a:solidFill>
            </a:endParaRPr>
          </a:p>
          <a:p>
            <a:pPr marL="1371600" lvl="2" indent="-317500" algn="l" rtl="0">
              <a:lnSpc>
                <a:spcPct val="150000"/>
              </a:lnSpc>
              <a:spcBef>
                <a:spcPts val="0"/>
              </a:spcBef>
              <a:spcAft>
                <a:spcPts val="0"/>
              </a:spcAft>
              <a:buClr>
                <a:srgbClr val="000000"/>
              </a:buClr>
              <a:buSzPts val="1400"/>
              <a:buChar char="■"/>
            </a:pPr>
            <a:r>
              <a:rPr lang="en">
                <a:solidFill>
                  <a:srgbClr val="000000"/>
                </a:solidFill>
              </a:rPr>
              <a:t>By combining and adapting Read-Copy-Update (RCU) and Read-Log-Update (RLU)</a:t>
            </a:r>
            <a:endParaRPr>
              <a:solidFill>
                <a:srgbClr val="000000"/>
              </a:solidFill>
            </a:endParaRPr>
          </a:p>
          <a:p>
            <a:pPr marL="914400" lvl="1" indent="-330200" algn="l" rtl="0">
              <a:lnSpc>
                <a:spcPct val="150000"/>
              </a:lnSpc>
              <a:spcBef>
                <a:spcPts val="0"/>
              </a:spcBef>
              <a:spcAft>
                <a:spcPts val="0"/>
              </a:spcAft>
              <a:buClr>
                <a:srgbClr val="000000"/>
              </a:buClr>
              <a:buSzPts val="1600"/>
              <a:buChar char="○"/>
            </a:pPr>
            <a:r>
              <a:rPr lang="en" sz="1600">
                <a:solidFill>
                  <a:srgbClr val="000000"/>
                </a:solidFill>
              </a:rPr>
              <a:t>Automatically select the best strategy for each data structure at compile time</a:t>
            </a:r>
            <a:endParaRPr sz="1600">
              <a:solidFill>
                <a:srgbClr val="000000"/>
              </a:solidFill>
            </a:endParaRPr>
          </a:p>
          <a:p>
            <a:pPr marL="457200" lvl="0" indent="-342900" algn="l" rtl="0">
              <a:lnSpc>
                <a:spcPct val="150000"/>
              </a:lnSpc>
              <a:spcBef>
                <a:spcPts val="0"/>
              </a:spcBef>
              <a:spcAft>
                <a:spcPts val="0"/>
              </a:spcAft>
              <a:buClr>
                <a:srgbClr val="FF0000"/>
              </a:buClr>
              <a:buSzPts val="1800"/>
              <a:buFont typeface="Bree Serif"/>
              <a:buChar char="●"/>
            </a:pPr>
            <a:r>
              <a:rPr lang="en">
                <a:solidFill>
                  <a:srgbClr val="FF0000"/>
                </a:solidFill>
                <a:latin typeface="Bree Serif"/>
                <a:ea typeface="Bree Serif"/>
                <a:cs typeface="Bree Serif"/>
                <a:sym typeface="Bree Serif"/>
              </a:rPr>
              <a:t>Key Idea</a:t>
            </a:r>
            <a:endParaRPr>
              <a:solidFill>
                <a:srgbClr val="FF0000"/>
              </a:solidFill>
              <a:latin typeface="Bree Serif"/>
              <a:ea typeface="Bree Serif"/>
              <a:cs typeface="Bree Serif"/>
              <a:sym typeface="Bree Serif"/>
            </a:endParaRPr>
          </a:p>
          <a:p>
            <a:pPr marL="914400" lvl="1" indent="-330200" algn="l" rtl="0">
              <a:lnSpc>
                <a:spcPct val="115000"/>
              </a:lnSpc>
              <a:spcBef>
                <a:spcPts val="0"/>
              </a:spcBef>
              <a:spcAft>
                <a:spcPts val="1000"/>
              </a:spcAft>
              <a:buClr>
                <a:schemeClr val="dk1"/>
              </a:buClr>
              <a:buSzPts val="1600"/>
              <a:buChar char="○"/>
            </a:pPr>
            <a:r>
              <a:rPr lang="en" sz="1600">
                <a:solidFill>
                  <a:schemeClr val="dk1"/>
                </a:solidFill>
              </a:rPr>
              <a:t>By restricting the scope of synchronization to a single abstraction, a compiler can afford more advanced analysis and optimizations than state-of-the-practice</a:t>
            </a:r>
            <a:endParaRPr sz="1600">
              <a:solidFill>
                <a:srgbClr val="000000"/>
              </a:solidFill>
            </a:endParaRPr>
          </a:p>
        </p:txBody>
      </p:sp>
      <p:sp>
        <p:nvSpPr>
          <p:cNvPr id="340" name="Google Shape;34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341" name="Google Shape;341;p27"/>
          <p:cNvSpPr txBox="1">
            <a:spLocks noGrp="1"/>
          </p:cNvSpPr>
          <p:nvPr>
            <p:ph type="title"/>
          </p:nvPr>
        </p:nvSpPr>
        <p:spPr>
          <a:xfrm>
            <a:off x="0" y="0"/>
            <a:ext cx="9144000" cy="611700"/>
          </a:xfrm>
          <a:prstGeom prst="rect">
            <a:avLst/>
          </a:prstGeom>
          <a:solidFill>
            <a:srgbClr val="D9D9D9"/>
          </a:solidFill>
        </p:spPr>
        <p:txBody>
          <a:bodyPr spcFirstLastPara="1" wrap="square" lIns="91425" tIns="91425" rIns="91425" bIns="91425" anchor="ctr" anchorCtr="0">
            <a:noAutofit/>
          </a:bodyPr>
          <a:lstStyle/>
          <a:p>
            <a:pPr marL="457200" lvl="0" indent="0" algn="l" rtl="0">
              <a:spcBef>
                <a:spcPts val="0"/>
              </a:spcBef>
              <a:spcAft>
                <a:spcPts val="0"/>
              </a:spcAft>
              <a:buNone/>
            </a:pPr>
            <a:r>
              <a:rPr lang="en" sz="2600" b="1">
                <a:latin typeface="Maven Pro"/>
                <a:ea typeface="Maven Pro"/>
                <a:cs typeface="Maven Pro"/>
                <a:sym typeface="Maven Pro"/>
              </a:rPr>
              <a:t>Automating Non-Blocking Synchronization </a:t>
            </a:r>
            <a:endParaRPr sz="2600" b="1">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8"/>
          <p:cNvSpPr txBox="1">
            <a:spLocks noGrp="1"/>
          </p:cNvSpPr>
          <p:nvPr>
            <p:ph type="body" idx="1"/>
          </p:nvPr>
        </p:nvSpPr>
        <p:spPr>
          <a:xfrm>
            <a:off x="347525" y="611700"/>
            <a:ext cx="8484900" cy="4364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00000"/>
                </a:solidFill>
              </a:rPr>
              <a:t>Combining and adapting/extending existing Read-Copy-Update (RCU) and Read-Log-Update (RLU) approaches into four strategies:</a:t>
            </a:r>
            <a:endParaRPr b="1">
              <a:solidFill>
                <a:srgbClr val="000000"/>
              </a:solidFill>
            </a:endParaRPr>
          </a:p>
          <a:p>
            <a:pPr marL="457200" lvl="0" indent="-330200" algn="l" rtl="0">
              <a:lnSpc>
                <a:spcPct val="100000"/>
              </a:lnSpc>
              <a:spcBef>
                <a:spcPts val="0"/>
              </a:spcBef>
              <a:spcAft>
                <a:spcPts val="0"/>
              </a:spcAft>
              <a:buClr>
                <a:srgbClr val="000000"/>
              </a:buClr>
              <a:buSzPts val="1600"/>
              <a:buFont typeface="Bree Serif"/>
              <a:buChar char="●"/>
            </a:pPr>
            <a:r>
              <a:rPr lang="en" sz="1600">
                <a:solidFill>
                  <a:srgbClr val="000000"/>
                </a:solidFill>
                <a:latin typeface="Bree Serif"/>
                <a:ea typeface="Bree Serif"/>
                <a:cs typeface="Bree Serif"/>
                <a:sym typeface="Bree Serif"/>
              </a:rPr>
              <a:t>Single RCU </a:t>
            </a:r>
            <a:endParaRPr sz="1600">
              <a:solidFill>
                <a:srgbClr val="000000"/>
              </a:solidFill>
              <a:latin typeface="Bree Serif"/>
              <a:ea typeface="Bree Serif"/>
              <a:cs typeface="Bree Serif"/>
              <a:sym typeface="Bree Serif"/>
            </a:endParaRPr>
          </a:p>
          <a:p>
            <a:pPr marL="914400" lvl="1" indent="-330200" algn="l" rtl="0">
              <a:lnSpc>
                <a:spcPct val="115000"/>
              </a:lnSpc>
              <a:spcBef>
                <a:spcPts val="0"/>
              </a:spcBef>
              <a:spcAft>
                <a:spcPts val="0"/>
              </a:spcAft>
              <a:buClr>
                <a:srgbClr val="000000"/>
              </a:buClr>
              <a:buSzPts val="1600"/>
              <a:buChar char="○"/>
            </a:pPr>
            <a:r>
              <a:rPr lang="en" sz="1600">
                <a:solidFill>
                  <a:srgbClr val="000000"/>
                </a:solidFill>
              </a:rPr>
              <a:t>Synchronize all data via RCU</a:t>
            </a:r>
            <a:endParaRPr sz="1600">
              <a:solidFill>
                <a:srgbClr val="000000"/>
              </a:solidFill>
            </a:endParaRPr>
          </a:p>
          <a:p>
            <a:pPr marL="457200" lvl="0" indent="-330200" algn="l" rtl="0">
              <a:lnSpc>
                <a:spcPct val="100000"/>
              </a:lnSpc>
              <a:spcBef>
                <a:spcPts val="0"/>
              </a:spcBef>
              <a:spcAft>
                <a:spcPts val="0"/>
              </a:spcAft>
              <a:buClr>
                <a:srgbClr val="000000"/>
              </a:buClr>
              <a:buSzPts val="1600"/>
              <a:buFont typeface="Bree Serif"/>
              <a:buChar char="●"/>
            </a:pPr>
            <a:r>
              <a:rPr lang="en" sz="1600">
                <a:solidFill>
                  <a:srgbClr val="000000"/>
                </a:solidFill>
                <a:latin typeface="Bree Serif"/>
                <a:ea typeface="Bree Serif"/>
                <a:cs typeface="Bree Serif"/>
                <a:sym typeface="Bree Serif"/>
              </a:rPr>
              <a:t>Single-RCU + RLU</a:t>
            </a:r>
            <a:endParaRPr sz="1600">
              <a:solidFill>
                <a:srgbClr val="000000"/>
              </a:solidFill>
              <a:latin typeface="Bree Serif"/>
              <a:ea typeface="Bree Serif"/>
              <a:cs typeface="Bree Serif"/>
              <a:sym typeface="Bree Serif"/>
            </a:endParaRPr>
          </a:p>
          <a:p>
            <a:pPr marL="914400" lvl="1" indent="-330200" algn="l" rtl="0">
              <a:spcBef>
                <a:spcPts val="0"/>
              </a:spcBef>
              <a:spcAft>
                <a:spcPts val="0"/>
              </a:spcAft>
              <a:buClr>
                <a:schemeClr val="dk1"/>
              </a:buClr>
              <a:buSzPts val="1600"/>
              <a:buChar char="○"/>
            </a:pPr>
            <a:r>
              <a:rPr lang="en" sz="1600">
                <a:solidFill>
                  <a:schemeClr val="dk1"/>
                </a:solidFill>
              </a:rPr>
              <a:t>Extend Single-RCU with RLU</a:t>
            </a:r>
            <a:endParaRPr sz="1600">
              <a:solidFill>
                <a:schemeClr val="dk1"/>
              </a:solidFill>
            </a:endParaRPr>
          </a:p>
          <a:p>
            <a:pPr marL="457200" lvl="0" indent="-330200" algn="l" rtl="0">
              <a:lnSpc>
                <a:spcPct val="10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RLU only</a:t>
            </a:r>
            <a:endParaRPr sz="1600">
              <a:solidFill>
                <a:schemeClr val="dk1"/>
              </a:solidFill>
              <a:latin typeface="Bree Serif"/>
              <a:ea typeface="Bree Serif"/>
              <a:cs typeface="Bree Serif"/>
              <a:sym typeface="Bree Serif"/>
            </a:endParaRPr>
          </a:p>
          <a:p>
            <a:pPr marL="914400" lvl="1" indent="-330200" algn="l" rtl="0">
              <a:spcBef>
                <a:spcPts val="0"/>
              </a:spcBef>
              <a:spcAft>
                <a:spcPts val="0"/>
              </a:spcAft>
              <a:buClr>
                <a:schemeClr val="dk1"/>
              </a:buClr>
              <a:buSzPts val="1600"/>
              <a:buChar char="○"/>
            </a:pPr>
            <a:r>
              <a:rPr lang="en" sz="1600">
                <a:solidFill>
                  <a:schemeClr val="dk1"/>
                </a:solidFill>
              </a:rPr>
              <a:t>Synchronize all data via RLU</a:t>
            </a:r>
            <a:endParaRPr sz="1600">
              <a:solidFill>
                <a:schemeClr val="dk1"/>
              </a:solidFill>
            </a:endParaRPr>
          </a:p>
          <a:p>
            <a:pPr marL="457200" lvl="0" indent="-330200" algn="l" rtl="0">
              <a:lnSpc>
                <a:spcPct val="100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Multi-RCU + RLU</a:t>
            </a:r>
            <a:endParaRPr sz="1600">
              <a:solidFill>
                <a:schemeClr val="dk1"/>
              </a:solidFill>
              <a:latin typeface="Bree Serif"/>
              <a:ea typeface="Bree Serif"/>
              <a:cs typeface="Bree Serif"/>
              <a:sym typeface="Bree Serif"/>
            </a:endParaRPr>
          </a:p>
          <a:p>
            <a:pPr marL="914400" lvl="1" indent="-330200" algn="l" rtl="0">
              <a:lnSpc>
                <a:spcPct val="150000"/>
              </a:lnSpc>
              <a:spcBef>
                <a:spcPts val="0"/>
              </a:spcBef>
              <a:spcAft>
                <a:spcPts val="0"/>
              </a:spcAft>
              <a:buClr>
                <a:schemeClr val="dk1"/>
              </a:buClr>
              <a:buSzPts val="1600"/>
              <a:buChar char="○"/>
            </a:pPr>
            <a:r>
              <a:rPr lang="en" sz="1600">
                <a:solidFill>
                  <a:schemeClr val="dk1"/>
                </a:solidFill>
              </a:rPr>
              <a:t>Partition internal data &amp; Synchronize each partition independently </a:t>
            </a:r>
            <a:endParaRPr sz="1600">
              <a:solidFill>
                <a:schemeClr val="dk1"/>
              </a:solidFill>
            </a:endParaRPr>
          </a:p>
          <a:p>
            <a:pPr marL="0" lvl="0" indent="0" algn="l" rtl="0">
              <a:spcBef>
                <a:spcPts val="0"/>
              </a:spcBef>
              <a:spcAft>
                <a:spcPts val="0"/>
              </a:spcAft>
              <a:buNone/>
            </a:pPr>
            <a:r>
              <a:rPr lang="en" b="1">
                <a:solidFill>
                  <a:schemeClr val="dk1"/>
                </a:solidFill>
              </a:rPr>
              <a:t>Required Hardware Support</a:t>
            </a:r>
            <a:endParaRPr sz="1600" b="1">
              <a:solidFill>
                <a:srgbClr val="FF0000"/>
              </a:solidFill>
            </a:endParaRPr>
          </a:p>
          <a:p>
            <a:pPr marL="457200" lvl="0" indent="-330200" algn="l" rtl="0">
              <a:lnSpc>
                <a:spcPct val="115000"/>
              </a:lnSpc>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Atomic single-word compare-and-swap (CAS)</a:t>
            </a:r>
            <a:endParaRPr sz="1600">
              <a:solidFill>
                <a:schemeClr val="dk1"/>
              </a:solidFill>
            </a:endParaRPr>
          </a:p>
          <a:p>
            <a:pPr marL="457200" lvl="0" indent="-330200" algn="l" rtl="0">
              <a:spcBef>
                <a:spcPts val="0"/>
              </a:spcBef>
              <a:spcAft>
                <a:spcPts val="0"/>
              </a:spcAft>
              <a:buClr>
                <a:schemeClr val="dk1"/>
              </a:buClr>
              <a:buSzPts val="1600"/>
              <a:buFont typeface="Bree Serif"/>
              <a:buChar char="●"/>
            </a:pPr>
            <a:r>
              <a:rPr lang="en" sz="1600">
                <a:solidFill>
                  <a:schemeClr val="dk1"/>
                </a:solidFill>
                <a:latin typeface="Bree Serif"/>
                <a:ea typeface="Bree Serif"/>
                <a:cs typeface="Bree Serif"/>
                <a:sym typeface="Bree Serif"/>
              </a:rPr>
              <a:t>Total store ordering </a:t>
            </a:r>
            <a:endParaRPr sz="1600">
              <a:solidFill>
                <a:schemeClr val="dk1"/>
              </a:solidFill>
              <a:latin typeface="Bree Serif"/>
              <a:ea typeface="Bree Serif"/>
              <a:cs typeface="Bree Serif"/>
              <a:sym typeface="Bree Serif"/>
            </a:endParaRPr>
          </a:p>
        </p:txBody>
      </p:sp>
      <p:sp>
        <p:nvSpPr>
          <p:cNvPr id="347" name="Google Shape;34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348" name="Google Shape;348;p28"/>
          <p:cNvSpPr txBox="1">
            <a:spLocks noGrp="1"/>
          </p:cNvSpPr>
          <p:nvPr>
            <p:ph type="title"/>
          </p:nvPr>
        </p:nvSpPr>
        <p:spPr>
          <a:xfrm>
            <a:off x="0" y="0"/>
            <a:ext cx="9144000" cy="611700"/>
          </a:xfrm>
          <a:prstGeom prst="rect">
            <a:avLst/>
          </a:prstGeom>
          <a:solidFill>
            <a:srgbClr val="D9D9D9"/>
          </a:solidFill>
        </p:spPr>
        <p:txBody>
          <a:bodyPr spcFirstLastPara="1" wrap="square" lIns="91425" tIns="91425" rIns="91425" bIns="91425" anchor="ctr" anchorCtr="0">
            <a:noAutofit/>
          </a:bodyPr>
          <a:lstStyle/>
          <a:p>
            <a:pPr marL="457200" lvl="0" indent="0" algn="l" rtl="0">
              <a:spcBef>
                <a:spcPts val="0"/>
              </a:spcBef>
              <a:spcAft>
                <a:spcPts val="0"/>
              </a:spcAft>
              <a:buNone/>
            </a:pPr>
            <a:r>
              <a:rPr lang="en" sz="2600" b="1">
                <a:latin typeface="Maven Pro"/>
                <a:ea typeface="Maven Pro"/>
                <a:cs typeface="Maven Pro"/>
                <a:sym typeface="Maven Pro"/>
              </a:rPr>
              <a:t>Non-Blocking Synchronization Strategies</a:t>
            </a:r>
            <a:endParaRPr sz="2600" b="1">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54" name="Google Shape;354;p29"/>
          <p:cNvSpPr txBox="1">
            <a:spLocks noGrp="1"/>
          </p:cNvSpPr>
          <p:nvPr>
            <p:ph type="title"/>
          </p:nvPr>
        </p:nvSpPr>
        <p:spPr>
          <a:xfrm>
            <a:off x="0" y="0"/>
            <a:ext cx="9144000" cy="611700"/>
          </a:xfrm>
          <a:prstGeom prst="rect">
            <a:avLst/>
          </a:prstGeom>
          <a:solidFill>
            <a:srgbClr val="D9D9D9"/>
          </a:solidFill>
        </p:spPr>
        <p:txBody>
          <a:bodyPr spcFirstLastPara="1" wrap="square" lIns="91425" tIns="91425" rIns="91425" bIns="91425" anchor="ctr" anchorCtr="0">
            <a:noAutofit/>
          </a:bodyPr>
          <a:lstStyle/>
          <a:p>
            <a:pPr marL="457200" lvl="0" indent="0" algn="l" rtl="0">
              <a:spcBef>
                <a:spcPts val="0"/>
              </a:spcBef>
              <a:spcAft>
                <a:spcPts val="0"/>
              </a:spcAft>
              <a:buNone/>
            </a:pPr>
            <a:r>
              <a:rPr lang="en" sz="2600" b="1">
                <a:latin typeface="Maven Pro"/>
                <a:ea typeface="Maven Pro"/>
                <a:cs typeface="Maven Pro"/>
                <a:sym typeface="Maven Pro"/>
              </a:rPr>
              <a:t>Read Copy Update (RCU)</a:t>
            </a:r>
            <a:endParaRPr sz="2600" b="1">
              <a:latin typeface="Maven Pro"/>
              <a:ea typeface="Maven Pro"/>
              <a:cs typeface="Maven Pro"/>
              <a:sym typeface="Maven Pro"/>
            </a:endParaRPr>
          </a:p>
        </p:txBody>
      </p:sp>
      <p:pic>
        <p:nvPicPr>
          <p:cNvPr id="355" name="Google Shape;355;p29"/>
          <p:cNvPicPr preferRelativeResize="0"/>
          <p:nvPr/>
        </p:nvPicPr>
        <p:blipFill>
          <a:blip r:embed="rId3">
            <a:alphaModFix/>
          </a:blip>
          <a:stretch>
            <a:fillRect/>
          </a:stretch>
        </p:blipFill>
        <p:spPr>
          <a:xfrm>
            <a:off x="347525" y="1446375"/>
            <a:ext cx="2559376" cy="1376925"/>
          </a:xfrm>
          <a:prstGeom prst="rect">
            <a:avLst/>
          </a:prstGeom>
          <a:noFill/>
          <a:ln>
            <a:noFill/>
          </a:ln>
        </p:spPr>
      </p:pic>
      <p:pic>
        <p:nvPicPr>
          <p:cNvPr id="356" name="Google Shape;356;p29"/>
          <p:cNvPicPr preferRelativeResize="0"/>
          <p:nvPr/>
        </p:nvPicPr>
        <p:blipFill>
          <a:blip r:embed="rId4">
            <a:alphaModFix/>
          </a:blip>
          <a:stretch>
            <a:fillRect/>
          </a:stretch>
        </p:blipFill>
        <p:spPr>
          <a:xfrm>
            <a:off x="3769475" y="1246988"/>
            <a:ext cx="1324650" cy="548050"/>
          </a:xfrm>
          <a:prstGeom prst="rect">
            <a:avLst/>
          </a:prstGeom>
          <a:noFill/>
          <a:ln>
            <a:noFill/>
          </a:ln>
        </p:spPr>
      </p:pic>
      <p:pic>
        <p:nvPicPr>
          <p:cNvPr id="357" name="Google Shape;357;p29"/>
          <p:cNvPicPr preferRelativeResize="0"/>
          <p:nvPr/>
        </p:nvPicPr>
        <p:blipFill>
          <a:blip r:embed="rId5">
            <a:alphaModFix/>
          </a:blip>
          <a:stretch>
            <a:fillRect/>
          </a:stretch>
        </p:blipFill>
        <p:spPr>
          <a:xfrm>
            <a:off x="3769475" y="1247000"/>
            <a:ext cx="1324650" cy="548062"/>
          </a:xfrm>
          <a:prstGeom prst="rect">
            <a:avLst/>
          </a:prstGeom>
          <a:noFill/>
          <a:ln>
            <a:noFill/>
          </a:ln>
        </p:spPr>
      </p:pic>
      <p:pic>
        <p:nvPicPr>
          <p:cNvPr id="358" name="Google Shape;358;p29"/>
          <p:cNvPicPr preferRelativeResize="0"/>
          <p:nvPr/>
        </p:nvPicPr>
        <p:blipFill>
          <a:blip r:embed="rId6">
            <a:alphaModFix/>
          </a:blip>
          <a:stretch>
            <a:fillRect/>
          </a:stretch>
        </p:blipFill>
        <p:spPr>
          <a:xfrm>
            <a:off x="347525" y="1446381"/>
            <a:ext cx="2559376" cy="1376928"/>
          </a:xfrm>
          <a:prstGeom prst="rect">
            <a:avLst/>
          </a:prstGeom>
          <a:noFill/>
          <a:ln>
            <a:noFill/>
          </a:ln>
        </p:spPr>
      </p:pic>
      <p:sp>
        <p:nvSpPr>
          <p:cNvPr id="359" name="Google Shape;359;p29"/>
          <p:cNvSpPr txBox="1"/>
          <p:nvPr/>
        </p:nvSpPr>
        <p:spPr>
          <a:xfrm>
            <a:off x="493900" y="684400"/>
            <a:ext cx="1785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Singly </a:t>
            </a:r>
            <a:r>
              <a:rPr lang="en" b="1">
                <a:solidFill>
                  <a:schemeClr val="dk1"/>
                </a:solidFill>
              </a:rPr>
              <a:t>Linked </a:t>
            </a:r>
            <a:r>
              <a:rPr lang="en" b="1"/>
              <a:t>List</a:t>
            </a:r>
            <a:endParaRPr b="1"/>
          </a:p>
        </p:txBody>
      </p:sp>
      <p:sp>
        <p:nvSpPr>
          <p:cNvPr id="360" name="Google Shape;360;p29"/>
          <p:cNvSpPr txBox="1"/>
          <p:nvPr/>
        </p:nvSpPr>
        <p:spPr>
          <a:xfrm>
            <a:off x="3769475" y="684400"/>
            <a:ext cx="1785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pop_front()</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366" name="Google Shape;366;p30"/>
          <p:cNvSpPr txBox="1">
            <a:spLocks noGrp="1"/>
          </p:cNvSpPr>
          <p:nvPr>
            <p:ph type="title"/>
          </p:nvPr>
        </p:nvSpPr>
        <p:spPr>
          <a:xfrm>
            <a:off x="0" y="0"/>
            <a:ext cx="9144000" cy="611700"/>
          </a:xfrm>
          <a:prstGeom prst="rect">
            <a:avLst/>
          </a:prstGeom>
          <a:solidFill>
            <a:srgbClr val="D9D9D9"/>
          </a:solidFill>
        </p:spPr>
        <p:txBody>
          <a:bodyPr spcFirstLastPara="1" wrap="square" lIns="91425" tIns="91425" rIns="91425" bIns="91425" anchor="ctr" anchorCtr="0">
            <a:noAutofit/>
          </a:bodyPr>
          <a:lstStyle/>
          <a:p>
            <a:pPr marL="457200" lvl="0" indent="0" algn="l" rtl="0">
              <a:spcBef>
                <a:spcPts val="0"/>
              </a:spcBef>
              <a:spcAft>
                <a:spcPts val="0"/>
              </a:spcAft>
              <a:buNone/>
            </a:pPr>
            <a:r>
              <a:rPr lang="en" sz="2600" b="1">
                <a:latin typeface="Maven Pro"/>
                <a:ea typeface="Maven Pro"/>
                <a:cs typeface="Maven Pro"/>
                <a:sym typeface="Maven Pro"/>
              </a:rPr>
              <a:t>Single-RCU+RLU</a:t>
            </a:r>
            <a:endParaRPr sz="2600" b="1">
              <a:latin typeface="Maven Pro"/>
              <a:ea typeface="Maven Pro"/>
              <a:cs typeface="Maven Pro"/>
              <a:sym typeface="Maven Pro"/>
            </a:endParaRPr>
          </a:p>
        </p:txBody>
      </p:sp>
      <p:pic>
        <p:nvPicPr>
          <p:cNvPr id="367" name="Google Shape;367;p30"/>
          <p:cNvPicPr preferRelativeResize="0"/>
          <p:nvPr/>
        </p:nvPicPr>
        <p:blipFill>
          <a:blip r:embed="rId3">
            <a:alphaModFix/>
          </a:blip>
          <a:stretch>
            <a:fillRect/>
          </a:stretch>
        </p:blipFill>
        <p:spPr>
          <a:xfrm>
            <a:off x="347525" y="1446375"/>
            <a:ext cx="2559376" cy="1376925"/>
          </a:xfrm>
          <a:prstGeom prst="rect">
            <a:avLst/>
          </a:prstGeom>
          <a:noFill/>
          <a:ln>
            <a:noFill/>
          </a:ln>
        </p:spPr>
      </p:pic>
      <p:pic>
        <p:nvPicPr>
          <p:cNvPr id="368" name="Google Shape;368;p30"/>
          <p:cNvPicPr preferRelativeResize="0"/>
          <p:nvPr/>
        </p:nvPicPr>
        <p:blipFill>
          <a:blip r:embed="rId4">
            <a:alphaModFix/>
          </a:blip>
          <a:stretch>
            <a:fillRect/>
          </a:stretch>
        </p:blipFill>
        <p:spPr>
          <a:xfrm>
            <a:off x="3804063" y="1246988"/>
            <a:ext cx="1324650" cy="548062"/>
          </a:xfrm>
          <a:prstGeom prst="rect">
            <a:avLst/>
          </a:prstGeom>
          <a:noFill/>
          <a:ln>
            <a:noFill/>
          </a:ln>
        </p:spPr>
      </p:pic>
      <p:sp>
        <p:nvSpPr>
          <p:cNvPr id="369" name="Google Shape;369;p30"/>
          <p:cNvSpPr txBox="1"/>
          <p:nvPr/>
        </p:nvSpPr>
        <p:spPr>
          <a:xfrm>
            <a:off x="493900" y="684400"/>
            <a:ext cx="1785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Singly </a:t>
            </a:r>
            <a:r>
              <a:rPr lang="en" b="1">
                <a:solidFill>
                  <a:schemeClr val="dk1"/>
                </a:solidFill>
              </a:rPr>
              <a:t>Linked </a:t>
            </a:r>
            <a:r>
              <a:rPr lang="en" b="1"/>
              <a:t>List</a:t>
            </a:r>
            <a:endParaRPr b="1"/>
          </a:p>
        </p:txBody>
      </p:sp>
      <p:sp>
        <p:nvSpPr>
          <p:cNvPr id="370" name="Google Shape;370;p30"/>
          <p:cNvSpPr txBox="1"/>
          <p:nvPr/>
        </p:nvSpPr>
        <p:spPr>
          <a:xfrm>
            <a:off x="3769475" y="684400"/>
            <a:ext cx="1785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pop_front()</a:t>
            </a:r>
            <a:endParaRPr b="1"/>
          </a:p>
        </p:txBody>
      </p:sp>
      <p:sp>
        <p:nvSpPr>
          <p:cNvPr id="371" name="Google Shape;371;p30"/>
          <p:cNvSpPr txBox="1"/>
          <p:nvPr/>
        </p:nvSpPr>
        <p:spPr>
          <a:xfrm>
            <a:off x="6025875" y="684400"/>
            <a:ext cx="1785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push_back(n4)</a:t>
            </a:r>
            <a:endParaRPr b="1"/>
          </a:p>
        </p:txBody>
      </p:sp>
      <p:pic>
        <p:nvPicPr>
          <p:cNvPr id="372" name="Google Shape;372;p30"/>
          <p:cNvPicPr preferRelativeResize="0"/>
          <p:nvPr/>
        </p:nvPicPr>
        <p:blipFill>
          <a:blip r:embed="rId5">
            <a:alphaModFix/>
          </a:blip>
          <a:stretch>
            <a:fillRect/>
          </a:stretch>
        </p:blipFill>
        <p:spPr>
          <a:xfrm>
            <a:off x="6025875" y="1247000"/>
            <a:ext cx="2446568" cy="1376926"/>
          </a:xfrm>
          <a:prstGeom prst="rect">
            <a:avLst/>
          </a:prstGeom>
          <a:noFill/>
          <a:ln>
            <a:noFill/>
          </a:ln>
        </p:spPr>
      </p:pic>
      <p:pic>
        <p:nvPicPr>
          <p:cNvPr id="373" name="Google Shape;373;p30"/>
          <p:cNvPicPr preferRelativeResize="0"/>
          <p:nvPr/>
        </p:nvPicPr>
        <p:blipFill>
          <a:blip r:embed="rId6">
            <a:alphaModFix/>
          </a:blip>
          <a:stretch>
            <a:fillRect/>
          </a:stretch>
        </p:blipFill>
        <p:spPr>
          <a:xfrm>
            <a:off x="6025875" y="2489025"/>
            <a:ext cx="1609724" cy="266550"/>
          </a:xfrm>
          <a:prstGeom prst="rect">
            <a:avLst/>
          </a:prstGeom>
          <a:noFill/>
          <a:ln>
            <a:noFill/>
          </a:ln>
        </p:spPr>
      </p:pic>
      <p:pic>
        <p:nvPicPr>
          <p:cNvPr id="374" name="Google Shape;374;p30"/>
          <p:cNvPicPr preferRelativeResize="0"/>
          <p:nvPr/>
        </p:nvPicPr>
        <p:blipFill>
          <a:blip r:embed="rId7">
            <a:alphaModFix/>
          </a:blip>
          <a:stretch>
            <a:fillRect/>
          </a:stretch>
        </p:blipFill>
        <p:spPr>
          <a:xfrm>
            <a:off x="347525" y="1446376"/>
            <a:ext cx="2559376" cy="2011745"/>
          </a:xfrm>
          <a:prstGeom prst="rect">
            <a:avLst/>
          </a:prstGeom>
          <a:noFill/>
          <a:ln>
            <a:noFill/>
          </a:ln>
        </p:spPr>
      </p:pic>
      <p:pic>
        <p:nvPicPr>
          <p:cNvPr id="375" name="Google Shape;375;p30"/>
          <p:cNvPicPr preferRelativeResize="0"/>
          <p:nvPr/>
        </p:nvPicPr>
        <p:blipFill>
          <a:blip r:embed="rId8">
            <a:alphaModFix/>
          </a:blip>
          <a:stretch>
            <a:fillRect/>
          </a:stretch>
        </p:blipFill>
        <p:spPr>
          <a:xfrm>
            <a:off x="4761550" y="1382564"/>
            <a:ext cx="548700" cy="936438"/>
          </a:xfrm>
          <a:prstGeom prst="rect">
            <a:avLst/>
          </a:prstGeom>
          <a:noFill/>
          <a:ln>
            <a:noFill/>
          </a:ln>
        </p:spPr>
      </p:pic>
      <p:pic>
        <p:nvPicPr>
          <p:cNvPr id="376" name="Google Shape;376;p30"/>
          <p:cNvPicPr preferRelativeResize="0"/>
          <p:nvPr/>
        </p:nvPicPr>
        <p:blipFill>
          <a:blip r:embed="rId9">
            <a:alphaModFix/>
          </a:blip>
          <a:stretch>
            <a:fillRect/>
          </a:stretch>
        </p:blipFill>
        <p:spPr>
          <a:xfrm>
            <a:off x="3804100" y="1247000"/>
            <a:ext cx="1324570" cy="548025"/>
          </a:xfrm>
          <a:prstGeom prst="rect">
            <a:avLst/>
          </a:prstGeom>
          <a:noFill/>
          <a:ln>
            <a:noFill/>
          </a:ln>
        </p:spPr>
      </p:pic>
      <p:pic>
        <p:nvPicPr>
          <p:cNvPr id="377" name="Google Shape;377;p30"/>
          <p:cNvPicPr preferRelativeResize="0"/>
          <p:nvPr/>
        </p:nvPicPr>
        <p:blipFill>
          <a:blip r:embed="rId10">
            <a:alphaModFix/>
          </a:blip>
          <a:stretch>
            <a:fillRect/>
          </a:stretch>
        </p:blipFill>
        <p:spPr>
          <a:xfrm>
            <a:off x="347550" y="1446375"/>
            <a:ext cx="2559376" cy="2011745"/>
          </a:xfrm>
          <a:prstGeom prst="rect">
            <a:avLst/>
          </a:prstGeom>
          <a:noFill/>
          <a:ln>
            <a:noFill/>
          </a:ln>
        </p:spPr>
      </p:pic>
      <p:pic>
        <p:nvPicPr>
          <p:cNvPr id="378" name="Google Shape;378;p30"/>
          <p:cNvPicPr preferRelativeResize="0"/>
          <p:nvPr/>
        </p:nvPicPr>
        <p:blipFill>
          <a:blip r:embed="rId11">
            <a:alphaModFix/>
          </a:blip>
          <a:stretch>
            <a:fillRect/>
          </a:stretch>
        </p:blipFill>
        <p:spPr>
          <a:xfrm>
            <a:off x="3804075" y="1246987"/>
            <a:ext cx="1324650" cy="548062"/>
          </a:xfrm>
          <a:prstGeom prst="rect">
            <a:avLst/>
          </a:prstGeom>
          <a:noFill/>
          <a:ln>
            <a:noFill/>
          </a:ln>
        </p:spPr>
      </p:pic>
      <p:pic>
        <p:nvPicPr>
          <p:cNvPr id="379" name="Google Shape;379;p30"/>
          <p:cNvPicPr preferRelativeResize="0"/>
          <p:nvPr/>
        </p:nvPicPr>
        <p:blipFill>
          <a:blip r:embed="rId12">
            <a:alphaModFix/>
          </a:blip>
          <a:stretch>
            <a:fillRect/>
          </a:stretch>
        </p:blipFill>
        <p:spPr>
          <a:xfrm>
            <a:off x="347550" y="1443025"/>
            <a:ext cx="2559376" cy="2018447"/>
          </a:xfrm>
          <a:prstGeom prst="rect">
            <a:avLst/>
          </a:prstGeom>
          <a:noFill/>
          <a:ln>
            <a:noFill/>
          </a:ln>
        </p:spPr>
      </p:pic>
      <p:sp>
        <p:nvSpPr>
          <p:cNvPr id="380" name="Google Shape;380;p30"/>
          <p:cNvSpPr txBox="1"/>
          <p:nvPr/>
        </p:nvSpPr>
        <p:spPr>
          <a:xfrm>
            <a:off x="3004350" y="3153375"/>
            <a:ext cx="5468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0000"/>
                </a:solidFill>
              </a:rPr>
              <a:t>pop_front()</a:t>
            </a:r>
            <a:r>
              <a:rPr lang="en" sz="1600" b="1"/>
              <a:t> appears to begin after </a:t>
            </a:r>
            <a:r>
              <a:rPr lang="en" sz="1600" b="1">
                <a:solidFill>
                  <a:srgbClr val="0000FF"/>
                </a:solidFill>
              </a:rPr>
              <a:t>push_back(n4)</a:t>
            </a:r>
            <a:r>
              <a:rPr lang="en" sz="1600" b="1"/>
              <a:t> ends</a:t>
            </a:r>
            <a:endParaRPr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000"/>
                                          </p:stCondLst>
                                        </p:cTn>
                                        <p:tgtEl>
                                          <p:spTgt spid="36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1000"/>
                                          </p:stCondLst>
                                        </p:cTn>
                                        <p:tgtEl>
                                          <p:spTgt spid="37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7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7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7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386" name="Google Shape;386;p31"/>
          <p:cNvSpPr txBox="1">
            <a:spLocks noGrp="1"/>
          </p:cNvSpPr>
          <p:nvPr>
            <p:ph type="title"/>
          </p:nvPr>
        </p:nvSpPr>
        <p:spPr>
          <a:xfrm>
            <a:off x="0" y="0"/>
            <a:ext cx="9144000" cy="611700"/>
          </a:xfrm>
          <a:prstGeom prst="rect">
            <a:avLst/>
          </a:prstGeom>
          <a:solidFill>
            <a:srgbClr val="D9D9D9"/>
          </a:solidFill>
        </p:spPr>
        <p:txBody>
          <a:bodyPr spcFirstLastPara="1" wrap="square" lIns="91425" tIns="91425" rIns="91425" bIns="91425" anchor="ctr" anchorCtr="0">
            <a:noAutofit/>
          </a:bodyPr>
          <a:lstStyle/>
          <a:p>
            <a:pPr marL="457200" lvl="0" indent="0" algn="l" rtl="0">
              <a:spcBef>
                <a:spcPts val="0"/>
              </a:spcBef>
              <a:spcAft>
                <a:spcPts val="0"/>
              </a:spcAft>
              <a:buNone/>
            </a:pPr>
            <a:r>
              <a:rPr lang="en" sz="2600" b="1">
                <a:latin typeface="Maven Pro"/>
                <a:ea typeface="Maven Pro"/>
                <a:cs typeface="Maven Pro"/>
                <a:sym typeface="Maven Pro"/>
              </a:rPr>
              <a:t>RLU-Only</a:t>
            </a:r>
            <a:endParaRPr sz="2600" b="1">
              <a:latin typeface="Maven Pro"/>
              <a:ea typeface="Maven Pro"/>
              <a:cs typeface="Maven Pro"/>
              <a:sym typeface="Maven Pro"/>
            </a:endParaRPr>
          </a:p>
        </p:txBody>
      </p:sp>
      <p:sp>
        <p:nvSpPr>
          <p:cNvPr id="387" name="Google Shape;387;p31"/>
          <p:cNvSpPr txBox="1"/>
          <p:nvPr/>
        </p:nvSpPr>
        <p:spPr>
          <a:xfrm>
            <a:off x="493900" y="684400"/>
            <a:ext cx="1785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Singly </a:t>
            </a:r>
            <a:r>
              <a:rPr lang="en" b="1">
                <a:solidFill>
                  <a:schemeClr val="dk1"/>
                </a:solidFill>
              </a:rPr>
              <a:t>Linked </a:t>
            </a:r>
            <a:r>
              <a:rPr lang="en" b="1"/>
              <a:t>List</a:t>
            </a:r>
            <a:endParaRPr b="1"/>
          </a:p>
        </p:txBody>
      </p:sp>
      <p:sp>
        <p:nvSpPr>
          <p:cNvPr id="388" name="Google Shape;388;p31"/>
          <p:cNvSpPr txBox="1"/>
          <p:nvPr/>
        </p:nvSpPr>
        <p:spPr>
          <a:xfrm>
            <a:off x="3769475" y="684400"/>
            <a:ext cx="1785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pop_front()</a:t>
            </a:r>
            <a:endParaRPr b="1"/>
          </a:p>
        </p:txBody>
      </p:sp>
      <p:sp>
        <p:nvSpPr>
          <p:cNvPr id="389" name="Google Shape;389;p31"/>
          <p:cNvSpPr txBox="1"/>
          <p:nvPr/>
        </p:nvSpPr>
        <p:spPr>
          <a:xfrm>
            <a:off x="6025875" y="684400"/>
            <a:ext cx="1785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push_back(n4)</a:t>
            </a:r>
            <a:endParaRPr b="1"/>
          </a:p>
        </p:txBody>
      </p:sp>
      <p:sp>
        <p:nvSpPr>
          <p:cNvPr id="390" name="Google Shape;390;p31"/>
          <p:cNvSpPr txBox="1"/>
          <p:nvPr/>
        </p:nvSpPr>
        <p:spPr>
          <a:xfrm>
            <a:off x="3111500" y="3153375"/>
            <a:ext cx="5785500" cy="727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b="1">
                <a:solidFill>
                  <a:srgbClr val="FF0000"/>
                </a:solidFill>
              </a:rPr>
              <a:t>pop_front()</a:t>
            </a:r>
            <a:r>
              <a:rPr lang="en" sz="1600" b="1"/>
              <a:t> and </a:t>
            </a:r>
            <a:r>
              <a:rPr lang="en" sz="1600" b="1">
                <a:solidFill>
                  <a:srgbClr val="0000FF"/>
                </a:solidFill>
              </a:rPr>
              <a:t>push_back(n4)</a:t>
            </a:r>
            <a:r>
              <a:rPr lang="en" sz="1600" b="1"/>
              <a:t> appear to </a:t>
            </a:r>
            <a:endParaRPr sz="1600" b="1"/>
          </a:p>
          <a:p>
            <a:pPr marL="0" lvl="0" indent="0" algn="l" rtl="0">
              <a:lnSpc>
                <a:spcPct val="150000"/>
              </a:lnSpc>
              <a:spcBef>
                <a:spcPts val="0"/>
              </a:spcBef>
              <a:spcAft>
                <a:spcPts val="0"/>
              </a:spcAft>
              <a:buNone/>
            </a:pPr>
            <a:r>
              <a:rPr lang="en" sz="1600" b="1"/>
              <a:t>progress in parallel</a:t>
            </a:r>
            <a:endParaRPr sz="1600" b="1"/>
          </a:p>
        </p:txBody>
      </p:sp>
      <p:pic>
        <p:nvPicPr>
          <p:cNvPr id="391" name="Google Shape;391;p31"/>
          <p:cNvPicPr preferRelativeResize="0"/>
          <p:nvPr/>
        </p:nvPicPr>
        <p:blipFill>
          <a:blip r:embed="rId3">
            <a:alphaModFix/>
          </a:blip>
          <a:stretch>
            <a:fillRect/>
          </a:stretch>
        </p:blipFill>
        <p:spPr>
          <a:xfrm>
            <a:off x="444975" y="1410800"/>
            <a:ext cx="2559376" cy="1449055"/>
          </a:xfrm>
          <a:prstGeom prst="rect">
            <a:avLst/>
          </a:prstGeom>
          <a:noFill/>
          <a:ln>
            <a:noFill/>
          </a:ln>
        </p:spPr>
      </p:pic>
      <p:pic>
        <p:nvPicPr>
          <p:cNvPr id="392" name="Google Shape;392;p31"/>
          <p:cNvPicPr preferRelativeResize="0"/>
          <p:nvPr/>
        </p:nvPicPr>
        <p:blipFill>
          <a:blip r:embed="rId4">
            <a:alphaModFix/>
          </a:blip>
          <a:stretch>
            <a:fillRect/>
          </a:stretch>
        </p:blipFill>
        <p:spPr>
          <a:xfrm>
            <a:off x="3856550" y="1247000"/>
            <a:ext cx="715450" cy="295150"/>
          </a:xfrm>
          <a:prstGeom prst="rect">
            <a:avLst/>
          </a:prstGeom>
          <a:noFill/>
          <a:ln>
            <a:noFill/>
          </a:ln>
        </p:spPr>
      </p:pic>
      <p:pic>
        <p:nvPicPr>
          <p:cNvPr id="393" name="Google Shape;393;p31"/>
          <p:cNvPicPr preferRelativeResize="0"/>
          <p:nvPr/>
        </p:nvPicPr>
        <p:blipFill>
          <a:blip r:embed="rId5">
            <a:alphaModFix/>
          </a:blip>
          <a:stretch>
            <a:fillRect/>
          </a:stretch>
        </p:blipFill>
        <p:spPr>
          <a:xfrm>
            <a:off x="6117575" y="1247000"/>
            <a:ext cx="715450" cy="295152"/>
          </a:xfrm>
          <a:prstGeom prst="rect">
            <a:avLst/>
          </a:prstGeom>
          <a:noFill/>
          <a:ln>
            <a:noFill/>
          </a:ln>
        </p:spPr>
      </p:pic>
      <p:pic>
        <p:nvPicPr>
          <p:cNvPr id="394" name="Google Shape;394;p31"/>
          <p:cNvPicPr preferRelativeResize="0"/>
          <p:nvPr/>
        </p:nvPicPr>
        <p:blipFill>
          <a:blip r:embed="rId6">
            <a:alphaModFix/>
          </a:blip>
          <a:stretch>
            <a:fillRect/>
          </a:stretch>
        </p:blipFill>
        <p:spPr>
          <a:xfrm>
            <a:off x="7278525" y="1247000"/>
            <a:ext cx="715450" cy="380954"/>
          </a:xfrm>
          <a:prstGeom prst="rect">
            <a:avLst/>
          </a:prstGeom>
          <a:noFill/>
          <a:ln>
            <a:noFill/>
          </a:ln>
        </p:spPr>
      </p:pic>
      <p:pic>
        <p:nvPicPr>
          <p:cNvPr id="395" name="Google Shape;395;p31"/>
          <p:cNvPicPr preferRelativeResize="0"/>
          <p:nvPr/>
        </p:nvPicPr>
        <p:blipFill>
          <a:blip r:embed="rId7">
            <a:alphaModFix/>
          </a:blip>
          <a:stretch>
            <a:fillRect/>
          </a:stretch>
        </p:blipFill>
        <p:spPr>
          <a:xfrm>
            <a:off x="6082321" y="2025763"/>
            <a:ext cx="1609724" cy="487294"/>
          </a:xfrm>
          <a:prstGeom prst="rect">
            <a:avLst/>
          </a:prstGeom>
          <a:noFill/>
          <a:ln>
            <a:noFill/>
          </a:ln>
        </p:spPr>
      </p:pic>
      <p:pic>
        <p:nvPicPr>
          <p:cNvPr id="396" name="Google Shape;396;p31"/>
          <p:cNvPicPr preferRelativeResize="0"/>
          <p:nvPr/>
        </p:nvPicPr>
        <p:blipFill>
          <a:blip r:embed="rId8">
            <a:alphaModFix/>
          </a:blip>
          <a:stretch>
            <a:fillRect/>
          </a:stretch>
        </p:blipFill>
        <p:spPr>
          <a:xfrm>
            <a:off x="3809786" y="2094799"/>
            <a:ext cx="1467125" cy="349225"/>
          </a:xfrm>
          <a:prstGeom prst="rect">
            <a:avLst/>
          </a:prstGeom>
          <a:noFill/>
          <a:ln>
            <a:noFill/>
          </a:ln>
        </p:spPr>
      </p:pic>
      <p:pic>
        <p:nvPicPr>
          <p:cNvPr id="397" name="Google Shape;397;p31"/>
          <p:cNvPicPr preferRelativeResize="0"/>
          <p:nvPr/>
        </p:nvPicPr>
        <p:blipFill>
          <a:blip r:embed="rId9">
            <a:alphaModFix/>
          </a:blip>
          <a:stretch>
            <a:fillRect/>
          </a:stretch>
        </p:blipFill>
        <p:spPr>
          <a:xfrm>
            <a:off x="344933" y="1410800"/>
            <a:ext cx="2659417" cy="2419350"/>
          </a:xfrm>
          <a:prstGeom prst="rect">
            <a:avLst/>
          </a:prstGeom>
          <a:noFill/>
          <a:ln>
            <a:noFill/>
          </a:ln>
        </p:spPr>
      </p:pic>
      <p:pic>
        <p:nvPicPr>
          <p:cNvPr id="398" name="Google Shape;398;p31"/>
          <p:cNvPicPr preferRelativeResize="0"/>
          <p:nvPr/>
        </p:nvPicPr>
        <p:blipFill>
          <a:blip r:embed="rId10">
            <a:alphaModFix/>
          </a:blip>
          <a:stretch>
            <a:fillRect/>
          </a:stretch>
        </p:blipFill>
        <p:spPr>
          <a:xfrm>
            <a:off x="344925" y="1410800"/>
            <a:ext cx="2659426" cy="2419342"/>
          </a:xfrm>
          <a:prstGeom prst="rect">
            <a:avLst/>
          </a:prstGeom>
          <a:noFill/>
          <a:ln>
            <a:noFill/>
          </a:ln>
        </p:spPr>
      </p:pic>
      <p:pic>
        <p:nvPicPr>
          <p:cNvPr id="399" name="Google Shape;399;p31"/>
          <p:cNvPicPr preferRelativeResize="0"/>
          <p:nvPr/>
        </p:nvPicPr>
        <p:blipFill>
          <a:blip r:embed="rId11">
            <a:alphaModFix/>
          </a:blip>
          <a:stretch>
            <a:fillRect/>
          </a:stretch>
        </p:blipFill>
        <p:spPr>
          <a:xfrm>
            <a:off x="344925" y="1437600"/>
            <a:ext cx="2659426" cy="2365752"/>
          </a:xfrm>
          <a:prstGeom prst="rect">
            <a:avLst/>
          </a:prstGeom>
          <a:noFill/>
          <a:ln>
            <a:noFill/>
          </a:ln>
        </p:spPr>
      </p:pic>
      <p:pic>
        <p:nvPicPr>
          <p:cNvPr id="400" name="Google Shape;400;p31"/>
          <p:cNvPicPr preferRelativeResize="0"/>
          <p:nvPr/>
        </p:nvPicPr>
        <p:blipFill>
          <a:blip r:embed="rId12">
            <a:alphaModFix/>
          </a:blip>
          <a:stretch>
            <a:fillRect/>
          </a:stretch>
        </p:blipFill>
        <p:spPr>
          <a:xfrm>
            <a:off x="344925" y="1436438"/>
            <a:ext cx="2659426" cy="2368065"/>
          </a:xfrm>
          <a:prstGeom prst="rect">
            <a:avLst/>
          </a:prstGeom>
          <a:noFill/>
          <a:ln>
            <a:noFill/>
          </a:ln>
        </p:spPr>
      </p:pic>
      <p:sp>
        <p:nvSpPr>
          <p:cNvPr id="401" name="Google Shape;401;p31"/>
          <p:cNvSpPr txBox="1"/>
          <p:nvPr/>
        </p:nvSpPr>
        <p:spPr>
          <a:xfrm>
            <a:off x="344925" y="4023915"/>
            <a:ext cx="8552075" cy="727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dirty="0">
                <a:latin typeface="Bree Serif"/>
                <a:ea typeface="Bree Serif"/>
                <a:cs typeface="Bree Serif"/>
                <a:sym typeface="Bree Serif"/>
              </a:rPr>
              <a:t>Difference from RCU+RLU:</a:t>
            </a:r>
            <a:endParaRPr sz="1600" dirty="0">
              <a:latin typeface="Bree Serif"/>
              <a:ea typeface="Bree Serif"/>
              <a:cs typeface="Bree Serif"/>
              <a:sym typeface="Bree Serif"/>
            </a:endParaRPr>
          </a:p>
          <a:p>
            <a:pPr marL="0" lvl="0" indent="0" algn="l" rtl="0">
              <a:lnSpc>
                <a:spcPct val="150000"/>
              </a:lnSpc>
              <a:spcBef>
                <a:spcPts val="0"/>
              </a:spcBef>
              <a:spcAft>
                <a:spcPts val="0"/>
              </a:spcAft>
              <a:buNone/>
            </a:pPr>
            <a:r>
              <a:rPr lang="en" sz="1600" dirty="0">
                <a:latin typeface="Bree Serif"/>
                <a:ea typeface="Bree Serif"/>
                <a:cs typeface="Bree Serif"/>
                <a:sym typeface="Bree Serif"/>
              </a:rPr>
              <a:t>Upon failed CAS of RCU object , RLU-only allows revalidation to avoid unnecessary retrying</a:t>
            </a:r>
            <a:endParaRPr sz="1600" dirty="0">
              <a:latin typeface="Bree Serif"/>
              <a:ea typeface="Bree Serif"/>
              <a:cs typeface="Bree Serif"/>
              <a:sym typeface="Bree Serif"/>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9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407" name="Google Shape;407;p32"/>
          <p:cNvSpPr txBox="1">
            <a:spLocks noGrp="1"/>
          </p:cNvSpPr>
          <p:nvPr>
            <p:ph type="title"/>
          </p:nvPr>
        </p:nvSpPr>
        <p:spPr>
          <a:xfrm>
            <a:off x="0" y="0"/>
            <a:ext cx="9144000" cy="611700"/>
          </a:xfrm>
          <a:prstGeom prst="rect">
            <a:avLst/>
          </a:prstGeom>
          <a:solidFill>
            <a:srgbClr val="D9D9D9"/>
          </a:solidFill>
        </p:spPr>
        <p:txBody>
          <a:bodyPr spcFirstLastPara="1" wrap="square" lIns="91425" tIns="91425" rIns="91425" bIns="91425" anchor="ctr" anchorCtr="0">
            <a:noAutofit/>
          </a:bodyPr>
          <a:lstStyle/>
          <a:p>
            <a:pPr marL="457200" lvl="0" indent="0" algn="l" rtl="0">
              <a:spcBef>
                <a:spcPts val="0"/>
              </a:spcBef>
              <a:spcAft>
                <a:spcPts val="0"/>
              </a:spcAft>
              <a:buNone/>
            </a:pPr>
            <a:r>
              <a:rPr lang="en" sz="2600" b="1">
                <a:latin typeface="Maven Pro"/>
                <a:ea typeface="Maven Pro"/>
                <a:cs typeface="Maven Pro"/>
                <a:sym typeface="Maven Pro"/>
              </a:rPr>
              <a:t>Multi-RCU+RLU</a:t>
            </a:r>
            <a:endParaRPr sz="2600" b="1">
              <a:latin typeface="Maven Pro"/>
              <a:ea typeface="Maven Pro"/>
              <a:cs typeface="Maven Pro"/>
              <a:sym typeface="Maven Pro"/>
            </a:endParaRPr>
          </a:p>
        </p:txBody>
      </p:sp>
      <p:sp>
        <p:nvSpPr>
          <p:cNvPr id="408" name="Google Shape;408;p32"/>
          <p:cNvSpPr txBox="1"/>
          <p:nvPr/>
        </p:nvSpPr>
        <p:spPr>
          <a:xfrm>
            <a:off x="493900" y="684400"/>
            <a:ext cx="5208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Hash Table (an array of Singly </a:t>
            </a:r>
            <a:r>
              <a:rPr lang="en" b="1">
                <a:solidFill>
                  <a:schemeClr val="dk1"/>
                </a:solidFill>
              </a:rPr>
              <a:t>Linked </a:t>
            </a:r>
            <a:r>
              <a:rPr lang="en" b="1"/>
              <a:t>Lists)</a:t>
            </a:r>
            <a:endParaRPr b="1"/>
          </a:p>
        </p:txBody>
      </p:sp>
      <p:sp>
        <p:nvSpPr>
          <p:cNvPr id="409" name="Google Shape;409;p32"/>
          <p:cNvSpPr txBox="1"/>
          <p:nvPr/>
        </p:nvSpPr>
        <p:spPr>
          <a:xfrm>
            <a:off x="341850" y="4051984"/>
            <a:ext cx="8460300" cy="727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dirty="0">
                <a:latin typeface="Bree Serif"/>
                <a:ea typeface="Bree Serif"/>
                <a:cs typeface="Bree Serif"/>
                <a:sym typeface="Bree Serif"/>
              </a:rPr>
              <a:t>Multi-RCU+RLU: </a:t>
            </a:r>
            <a:endParaRPr sz="1600" dirty="0">
              <a:latin typeface="Bree Serif"/>
              <a:ea typeface="Bree Serif"/>
              <a:cs typeface="Bree Serif"/>
              <a:sym typeface="Bree Serif"/>
            </a:endParaRPr>
          </a:p>
          <a:p>
            <a:pPr marL="0" lvl="0" indent="0" algn="l" rtl="0">
              <a:lnSpc>
                <a:spcPct val="150000"/>
              </a:lnSpc>
              <a:spcBef>
                <a:spcPts val="0"/>
              </a:spcBef>
              <a:spcAft>
                <a:spcPts val="0"/>
              </a:spcAft>
              <a:buNone/>
            </a:pPr>
            <a:r>
              <a:rPr lang="en" sz="1600" dirty="0">
                <a:latin typeface="Bree Serif"/>
                <a:ea typeface="Bree Serif"/>
                <a:cs typeface="Bree Serif"/>
                <a:sym typeface="Bree Serif"/>
              </a:rPr>
              <a:t>Synchronize disjoint groups of data with Single-RCU+RLU independently </a:t>
            </a:r>
            <a:endParaRPr sz="1600" dirty="0">
              <a:latin typeface="Bree Serif"/>
              <a:ea typeface="Bree Serif"/>
              <a:cs typeface="Bree Serif"/>
              <a:sym typeface="Bree Serif"/>
            </a:endParaRPr>
          </a:p>
        </p:txBody>
      </p:sp>
      <p:pic>
        <p:nvPicPr>
          <p:cNvPr id="410" name="Google Shape;410;p32"/>
          <p:cNvPicPr preferRelativeResize="0"/>
          <p:nvPr/>
        </p:nvPicPr>
        <p:blipFill>
          <a:blip r:embed="rId3">
            <a:alphaModFix/>
          </a:blip>
          <a:stretch>
            <a:fillRect/>
          </a:stretch>
        </p:blipFill>
        <p:spPr>
          <a:xfrm>
            <a:off x="2342364" y="2015325"/>
            <a:ext cx="3579876" cy="1834250"/>
          </a:xfrm>
          <a:prstGeom prst="rect">
            <a:avLst/>
          </a:prstGeom>
          <a:noFill/>
          <a:ln>
            <a:noFill/>
          </a:ln>
        </p:spPr>
      </p:pic>
      <p:pic>
        <p:nvPicPr>
          <p:cNvPr id="411" name="Google Shape;411;p32"/>
          <p:cNvPicPr preferRelativeResize="0"/>
          <p:nvPr/>
        </p:nvPicPr>
        <p:blipFill>
          <a:blip r:embed="rId4">
            <a:alphaModFix/>
          </a:blip>
          <a:stretch>
            <a:fillRect/>
          </a:stretch>
        </p:blipFill>
        <p:spPr>
          <a:xfrm>
            <a:off x="2342375" y="1272950"/>
            <a:ext cx="3531024" cy="53996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3"/>
          <p:cNvSpPr txBox="1">
            <a:spLocks noGrp="1"/>
          </p:cNvSpPr>
          <p:nvPr>
            <p:ph type="body" idx="1"/>
          </p:nvPr>
        </p:nvSpPr>
        <p:spPr>
          <a:xfrm>
            <a:off x="347525" y="611700"/>
            <a:ext cx="8484900" cy="4364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Bree Serif"/>
                <a:ea typeface="Bree Serif"/>
                <a:cs typeface="Bree Serif"/>
                <a:sym typeface="Bree Serif"/>
              </a:rPr>
              <a:t>Step 1.  Pruning of unsafe operations</a:t>
            </a:r>
            <a:endParaRPr>
              <a:solidFill>
                <a:schemeClr val="dk1"/>
              </a:solidFill>
              <a:latin typeface="Bree Serif"/>
              <a:ea typeface="Bree Serif"/>
              <a:cs typeface="Bree Serif"/>
              <a:sym typeface="Bree Serif"/>
            </a:endParaRPr>
          </a:p>
          <a:p>
            <a:pPr marL="914400" lvl="1" indent="-317500" algn="l" rtl="0">
              <a:lnSpc>
                <a:spcPct val="150000"/>
              </a:lnSpc>
              <a:spcBef>
                <a:spcPts val="0"/>
              </a:spcBef>
              <a:spcAft>
                <a:spcPts val="0"/>
              </a:spcAft>
              <a:buClr>
                <a:schemeClr val="dk1"/>
              </a:buClr>
              <a:buSzPts val="1400"/>
              <a:buChar char="○"/>
            </a:pPr>
            <a:r>
              <a:rPr lang="en">
                <a:solidFill>
                  <a:schemeClr val="dk1"/>
                </a:solidFill>
              </a:rPr>
              <a:t>Remove problematic code pieces ineligible for conversion </a:t>
            </a:r>
            <a:endParaRPr>
              <a:solidFill>
                <a:schemeClr val="dk1"/>
              </a:solidFill>
            </a:endParaRPr>
          </a:p>
          <a:p>
            <a:pPr marL="0" lvl="0" indent="0" algn="l" rtl="0">
              <a:lnSpc>
                <a:spcPct val="115000"/>
              </a:lnSpc>
              <a:spcBef>
                <a:spcPts val="0"/>
              </a:spcBef>
              <a:spcAft>
                <a:spcPts val="0"/>
              </a:spcAft>
              <a:buNone/>
            </a:pPr>
            <a:r>
              <a:rPr lang="en">
                <a:solidFill>
                  <a:srgbClr val="000000"/>
                </a:solidFill>
                <a:latin typeface="Bree Serif"/>
                <a:ea typeface="Bree Serif"/>
                <a:cs typeface="Bree Serif"/>
                <a:sym typeface="Bree Serif"/>
              </a:rPr>
              <a:t>Step 2.  Classification of data</a:t>
            </a:r>
            <a:endParaRPr>
              <a:solidFill>
                <a:srgbClr val="000000"/>
              </a:solidFill>
              <a:latin typeface="Bree Serif"/>
              <a:ea typeface="Bree Serif"/>
              <a:cs typeface="Bree Serif"/>
              <a:sym typeface="Bree Serif"/>
            </a:endParaRPr>
          </a:p>
          <a:p>
            <a:pPr marL="914400" lvl="1" indent="-317500" algn="l" rtl="0">
              <a:lnSpc>
                <a:spcPct val="150000"/>
              </a:lnSpc>
              <a:spcBef>
                <a:spcPts val="0"/>
              </a:spcBef>
              <a:spcAft>
                <a:spcPts val="0"/>
              </a:spcAft>
              <a:buClr>
                <a:schemeClr val="dk1"/>
              </a:buClr>
              <a:buSzPts val="1400"/>
              <a:buChar char="○"/>
            </a:pPr>
            <a:r>
              <a:rPr lang="en">
                <a:solidFill>
                  <a:schemeClr val="dk1"/>
                </a:solidFill>
              </a:rPr>
              <a:t>RCU-synchronized (easy to copy) v.s. RLU-synchronized</a:t>
            </a:r>
            <a:endParaRPr>
              <a:solidFill>
                <a:srgbClr val="000000"/>
              </a:solidFill>
              <a:latin typeface="Bree Serif"/>
              <a:ea typeface="Bree Serif"/>
              <a:cs typeface="Bree Serif"/>
              <a:sym typeface="Bree Serif"/>
            </a:endParaRPr>
          </a:p>
          <a:p>
            <a:pPr marL="0" lvl="0" indent="0" algn="l" rtl="0">
              <a:lnSpc>
                <a:spcPct val="115000"/>
              </a:lnSpc>
              <a:spcBef>
                <a:spcPts val="0"/>
              </a:spcBef>
              <a:spcAft>
                <a:spcPts val="0"/>
              </a:spcAft>
              <a:buNone/>
            </a:pPr>
            <a:r>
              <a:rPr lang="en">
                <a:solidFill>
                  <a:srgbClr val="000000"/>
                </a:solidFill>
                <a:latin typeface="Bree Serif"/>
                <a:ea typeface="Bree Serif"/>
                <a:cs typeface="Bree Serif"/>
                <a:sym typeface="Bree Serif"/>
              </a:rPr>
              <a:t>Step 3.  Partitioning of data to separate disjointly accessed groups</a:t>
            </a:r>
            <a:endParaRPr>
              <a:solidFill>
                <a:srgbClr val="000000"/>
              </a:solidFill>
              <a:latin typeface="Bree Serif"/>
              <a:ea typeface="Bree Serif"/>
              <a:cs typeface="Bree Serif"/>
              <a:sym typeface="Bree Serif"/>
            </a:endParaRPr>
          </a:p>
          <a:p>
            <a:pPr marL="914400" lvl="1" indent="-317500" algn="l" rtl="0">
              <a:lnSpc>
                <a:spcPct val="150000"/>
              </a:lnSpc>
              <a:spcBef>
                <a:spcPts val="0"/>
              </a:spcBef>
              <a:spcAft>
                <a:spcPts val="0"/>
              </a:spcAft>
              <a:buClr>
                <a:schemeClr val="dk1"/>
              </a:buClr>
              <a:buSzPts val="1400"/>
              <a:buChar char="○"/>
            </a:pPr>
            <a:r>
              <a:rPr lang="en">
                <a:solidFill>
                  <a:schemeClr val="dk1"/>
                </a:solidFill>
              </a:rPr>
              <a:t>Synchronized independently via Multi-RCU+RLU</a:t>
            </a:r>
            <a:endParaRPr>
              <a:solidFill>
                <a:srgbClr val="FF0000"/>
              </a:solidFill>
              <a:latin typeface="Bree Serif"/>
              <a:ea typeface="Bree Serif"/>
              <a:cs typeface="Bree Serif"/>
              <a:sym typeface="Bree Serif"/>
            </a:endParaRPr>
          </a:p>
          <a:p>
            <a:pPr marL="0" lvl="0" indent="0" algn="l" rtl="0">
              <a:lnSpc>
                <a:spcPct val="115000"/>
              </a:lnSpc>
              <a:spcBef>
                <a:spcPts val="0"/>
              </a:spcBef>
              <a:spcAft>
                <a:spcPts val="0"/>
              </a:spcAft>
              <a:buNone/>
            </a:pPr>
            <a:r>
              <a:rPr lang="en">
                <a:solidFill>
                  <a:srgbClr val="000000"/>
                </a:solidFill>
                <a:latin typeface="Bree Serif"/>
                <a:ea typeface="Bree Serif"/>
                <a:cs typeface="Bree Serif"/>
                <a:sym typeface="Bree Serif"/>
              </a:rPr>
              <a:t>Step 4.  Selection of synchronization schemes</a:t>
            </a:r>
            <a:endParaRPr>
              <a:solidFill>
                <a:srgbClr val="000000"/>
              </a:solidFill>
              <a:latin typeface="Bree Serif"/>
              <a:ea typeface="Bree Serif"/>
              <a:cs typeface="Bree Serif"/>
              <a:sym typeface="Bree Serif"/>
            </a:endParaRPr>
          </a:p>
          <a:p>
            <a:pPr marL="914400" lvl="1" indent="-317500" algn="l" rtl="0">
              <a:lnSpc>
                <a:spcPct val="115000"/>
              </a:lnSpc>
              <a:spcBef>
                <a:spcPts val="0"/>
              </a:spcBef>
              <a:spcAft>
                <a:spcPts val="0"/>
              </a:spcAft>
              <a:buClr>
                <a:schemeClr val="dk1"/>
              </a:buClr>
              <a:buSzPts val="1400"/>
              <a:buChar char="○"/>
            </a:pPr>
            <a:r>
              <a:rPr lang="en" b="1">
                <a:solidFill>
                  <a:schemeClr val="dk1"/>
                </a:solidFill>
              </a:rPr>
              <a:t>Single-RCU+RLU</a:t>
            </a:r>
            <a:r>
              <a:rPr lang="en">
                <a:solidFill>
                  <a:schemeClr val="dk1"/>
                </a:solidFill>
              </a:rPr>
              <a:t> by default</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b="1">
                <a:solidFill>
                  <a:schemeClr val="dk1"/>
                </a:solidFill>
              </a:rPr>
              <a:t>Single-RCU</a:t>
            </a:r>
            <a:r>
              <a:rPr lang="en">
                <a:solidFill>
                  <a:schemeClr val="dk1"/>
                </a:solidFill>
              </a:rPr>
              <a:t> if all data are RCU-synchronized</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b="1">
                <a:solidFill>
                  <a:schemeClr val="dk1"/>
                </a:solidFill>
              </a:rPr>
              <a:t>RLU-Only</a:t>
            </a:r>
            <a:r>
              <a:rPr lang="en">
                <a:solidFill>
                  <a:schemeClr val="dk1"/>
                </a:solidFill>
              </a:rPr>
              <a:t> if all data are RLU-synchronized</a:t>
            </a:r>
            <a:endParaRPr>
              <a:solidFill>
                <a:schemeClr val="dk1"/>
              </a:solidFill>
            </a:endParaRPr>
          </a:p>
          <a:p>
            <a:pPr marL="914400" lvl="1" indent="-317500" algn="l" rtl="0">
              <a:lnSpc>
                <a:spcPct val="150000"/>
              </a:lnSpc>
              <a:spcBef>
                <a:spcPts val="0"/>
              </a:spcBef>
              <a:spcAft>
                <a:spcPts val="0"/>
              </a:spcAft>
              <a:buClr>
                <a:schemeClr val="dk1"/>
              </a:buClr>
              <a:buSzPts val="1400"/>
              <a:buChar char="○"/>
            </a:pPr>
            <a:r>
              <a:rPr lang="en" b="1">
                <a:solidFill>
                  <a:schemeClr val="dk1"/>
                </a:solidFill>
              </a:rPr>
              <a:t>Multi-RCU+RLU</a:t>
            </a:r>
            <a:r>
              <a:rPr lang="en">
                <a:solidFill>
                  <a:schemeClr val="dk1"/>
                </a:solidFill>
              </a:rPr>
              <a:t> if data can be partitioned into disjoint groups</a:t>
            </a:r>
            <a:endParaRPr>
              <a:solidFill>
                <a:schemeClr val="dk1"/>
              </a:solidFill>
            </a:endParaRPr>
          </a:p>
          <a:p>
            <a:pPr marL="0" lvl="0" indent="0" algn="l" rtl="0">
              <a:lnSpc>
                <a:spcPct val="150000"/>
              </a:lnSpc>
              <a:spcBef>
                <a:spcPts val="0"/>
              </a:spcBef>
              <a:spcAft>
                <a:spcPts val="0"/>
              </a:spcAft>
              <a:buNone/>
            </a:pPr>
            <a:r>
              <a:rPr lang="en">
                <a:solidFill>
                  <a:schemeClr val="dk1"/>
                </a:solidFill>
                <a:latin typeface="Bree Serif"/>
                <a:ea typeface="Bree Serif"/>
                <a:cs typeface="Bree Serif"/>
                <a:sym typeface="Bree Serif"/>
              </a:rPr>
              <a:t>Step 5.  Apply selected synchronization schemes by modifying source code</a:t>
            </a:r>
            <a:endParaRPr>
              <a:solidFill>
                <a:schemeClr val="dk1"/>
              </a:solidFill>
              <a:latin typeface="Bree Serif"/>
              <a:ea typeface="Bree Serif"/>
              <a:cs typeface="Bree Serif"/>
              <a:sym typeface="Bree Serif"/>
            </a:endParaRPr>
          </a:p>
        </p:txBody>
      </p:sp>
      <p:sp>
        <p:nvSpPr>
          <p:cNvPr id="417" name="Google Shape;41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418" name="Google Shape;418;p33"/>
          <p:cNvSpPr txBox="1">
            <a:spLocks noGrp="1"/>
          </p:cNvSpPr>
          <p:nvPr>
            <p:ph type="title"/>
          </p:nvPr>
        </p:nvSpPr>
        <p:spPr>
          <a:xfrm>
            <a:off x="0" y="0"/>
            <a:ext cx="9144000" cy="611700"/>
          </a:xfrm>
          <a:prstGeom prst="rect">
            <a:avLst/>
          </a:prstGeom>
          <a:solidFill>
            <a:srgbClr val="D9D9D9"/>
          </a:solidFill>
        </p:spPr>
        <p:txBody>
          <a:bodyPr spcFirstLastPara="1" wrap="square" lIns="91425" tIns="91425" rIns="91425" bIns="91425" anchor="ctr" anchorCtr="0">
            <a:noAutofit/>
          </a:bodyPr>
          <a:lstStyle/>
          <a:p>
            <a:pPr marL="457200" lvl="0" indent="0" algn="l" rtl="0">
              <a:spcBef>
                <a:spcPts val="0"/>
              </a:spcBef>
              <a:spcAft>
                <a:spcPts val="0"/>
              </a:spcAft>
              <a:buNone/>
            </a:pPr>
            <a:r>
              <a:rPr lang="en" sz="2600" b="1">
                <a:latin typeface="Maven Pro"/>
                <a:ea typeface="Maven Pro"/>
                <a:cs typeface="Maven Pro"/>
                <a:sym typeface="Maven Pro"/>
              </a:rPr>
              <a:t>Overall Compilation Strategy</a:t>
            </a:r>
            <a:endParaRPr sz="2600" b="1">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2705</Words>
  <Application>Microsoft Office PowerPoint</Application>
  <PresentationFormat>On-screen Show (16:9)</PresentationFormat>
  <Paragraphs>172</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Nunito</vt:lpstr>
      <vt:lpstr>Arial</vt:lpstr>
      <vt:lpstr>Maven Pro</vt:lpstr>
      <vt:lpstr>Bree Serif</vt:lpstr>
      <vt:lpstr>Momentum</vt:lpstr>
      <vt:lpstr>Simple Light</vt:lpstr>
      <vt:lpstr>Automating Non-Blocking Synchronization In Concurrent Data Abstractions</vt:lpstr>
      <vt:lpstr>Motivation</vt:lpstr>
      <vt:lpstr>Automating Non-Blocking Synchronization </vt:lpstr>
      <vt:lpstr>Non-Blocking Synchronization Strategies</vt:lpstr>
      <vt:lpstr>Read Copy Update (RCU)</vt:lpstr>
      <vt:lpstr>Single-RCU+RLU</vt:lpstr>
      <vt:lpstr>RLU-Only</vt:lpstr>
      <vt:lpstr>Multi-RCU+RLU</vt:lpstr>
      <vt:lpstr>Overall Compilation Strategy</vt:lpstr>
      <vt:lpstr>Classification And Partitioning Of Data</vt:lpstr>
      <vt:lpstr>Experimental Setup</vt:lpstr>
      <vt:lpstr>Experimental Setup</vt:lpstr>
      <vt:lpstr>Compare With Manual Implementations </vt:lpstr>
      <vt:lpstr>Compare With Manual Implementations </vt:lpstr>
      <vt:lpstr>Compare With RSTM Implementations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Non-Blocking Synchronization In Concurrent Data Abstractions</dc:title>
  <cp:lastModifiedBy>Jiange Zhang</cp:lastModifiedBy>
  <cp:revision>14</cp:revision>
  <dcterms:modified xsi:type="dcterms:W3CDTF">2019-11-14T05:44:57Z</dcterms:modified>
</cp:coreProperties>
</file>