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9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07F3E-C39D-4C8A-B4C1-C1224AEA19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D89623-D9B7-4CDC-B551-22F57874B4F4}">
      <dgm:prSet/>
      <dgm:spPr/>
      <dgm:t>
        <a:bodyPr/>
        <a:lstStyle/>
        <a:p>
          <a:r>
            <a:rPr lang="en-US" b="1" i="0" baseline="0"/>
            <a:t>Phase 0 (1–2 weeks)</a:t>
          </a:r>
          <a:r>
            <a:rPr lang="en-US" b="0" i="0" baseline="0"/>
            <a:t> :</a:t>
          </a:r>
          <a:r>
            <a:rPr lang="en-US" b="0" i="0"/>
            <a:t> </a:t>
          </a:r>
          <a:r>
            <a:rPr lang="en-US" b="0" i="0" baseline="0"/>
            <a:t> Define MVP scope, success metrics, gather datasets, set up repos, CI/CD, dev environments, and create initial </a:t>
          </a:r>
          <a:r>
            <a:rPr lang="en-US" b="1" i="0" baseline="0"/>
            <a:t>test plans</a:t>
          </a:r>
          <a:r>
            <a:rPr lang="en-US" b="0" i="0" baseline="0"/>
            <a:t>.</a:t>
          </a:r>
          <a:endParaRPr lang="en-US"/>
        </a:p>
      </dgm:t>
    </dgm:pt>
    <dgm:pt modelId="{D4BCBBEC-A1D7-4D3E-BAC8-5C806F2E6F86}" type="parTrans" cxnId="{0AF63710-26A9-4D69-B832-07824C7D7F80}">
      <dgm:prSet/>
      <dgm:spPr/>
      <dgm:t>
        <a:bodyPr/>
        <a:lstStyle/>
        <a:p>
          <a:endParaRPr lang="en-US"/>
        </a:p>
      </dgm:t>
    </dgm:pt>
    <dgm:pt modelId="{7065E09C-B8B0-423B-9A63-2DD6FAE191E6}" type="sibTrans" cxnId="{0AF63710-26A9-4D69-B832-07824C7D7F80}">
      <dgm:prSet/>
      <dgm:spPr/>
      <dgm:t>
        <a:bodyPr/>
        <a:lstStyle/>
        <a:p>
          <a:endParaRPr lang="en-US"/>
        </a:p>
      </dgm:t>
    </dgm:pt>
    <dgm:pt modelId="{285A8A06-9C43-4545-A0AA-675AF75AE3FA}">
      <dgm:prSet/>
      <dgm:spPr/>
      <dgm:t>
        <a:bodyPr/>
        <a:lstStyle/>
        <a:p>
          <a:r>
            <a:rPr lang="en-US" b="1" i="0" baseline="0"/>
            <a:t>Phase 1 (5 weeks)</a:t>
          </a:r>
          <a:r>
            <a:rPr lang="en-US"/>
            <a:t>: </a:t>
          </a:r>
          <a:r>
            <a:rPr lang="en-US" b="0" i="0" baseline="0"/>
            <a:t> Build basic backend (Node + Firebase), simple mobile app (text reporting, geo tagging, alerts), basic notifications, and admin dashboard, with </a:t>
          </a:r>
          <a:r>
            <a:rPr lang="en-US" b="1" i="0" baseline="0"/>
            <a:t>unit &amp; integration testing</a:t>
          </a:r>
          <a:r>
            <a:rPr lang="en-US" b="0" i="0" baseline="0"/>
            <a:t> for all core flows.</a:t>
          </a:r>
          <a:endParaRPr lang="en-US"/>
        </a:p>
      </dgm:t>
    </dgm:pt>
    <dgm:pt modelId="{0E01B3FA-8CAE-44D8-B6BB-8757D8BA2103}" type="parTrans" cxnId="{CCF787EB-67EA-49FC-8DE8-6448912D90AA}">
      <dgm:prSet/>
      <dgm:spPr/>
      <dgm:t>
        <a:bodyPr/>
        <a:lstStyle/>
        <a:p>
          <a:endParaRPr lang="en-US"/>
        </a:p>
      </dgm:t>
    </dgm:pt>
    <dgm:pt modelId="{3D2661FF-651D-41B5-A6D8-684DE81196E8}" type="sibTrans" cxnId="{CCF787EB-67EA-49FC-8DE8-6448912D90AA}">
      <dgm:prSet/>
      <dgm:spPr/>
      <dgm:t>
        <a:bodyPr/>
        <a:lstStyle/>
        <a:p>
          <a:endParaRPr lang="en-US"/>
        </a:p>
      </dgm:t>
    </dgm:pt>
    <dgm:pt modelId="{3BBF047E-7A90-42D8-9350-5877B275A634}">
      <dgm:prSet/>
      <dgm:spPr/>
      <dgm:t>
        <a:bodyPr/>
        <a:lstStyle/>
        <a:p>
          <a:r>
            <a:rPr lang="en-US" b="1" i="0" baseline="0"/>
            <a:t>Phase 2 (6 weeks)</a:t>
          </a:r>
          <a:r>
            <a:rPr lang="en-US"/>
            <a:t> : </a:t>
          </a:r>
          <a:r>
            <a:rPr lang="en-US" b="0" i="0" baseline="0"/>
            <a:t> Add voice reporting (Google STT), train/fine-tune ML model for threat classification, deploy inference service, integrate into backend, and </a:t>
          </a:r>
          <a:r>
            <a:rPr lang="en-US" b="1" i="0" baseline="0"/>
            <a:t>validate ML model accuracy</a:t>
          </a:r>
          <a:r>
            <a:rPr lang="en-US" b="0" i="0" baseline="0"/>
            <a:t> via test datasets.</a:t>
          </a:r>
          <a:endParaRPr lang="en-US"/>
        </a:p>
      </dgm:t>
    </dgm:pt>
    <dgm:pt modelId="{1F298D1A-2B05-4245-B301-7133BDB2DE95}" type="parTrans" cxnId="{4C125E25-6E2B-476A-865B-780D4500DB52}">
      <dgm:prSet/>
      <dgm:spPr/>
      <dgm:t>
        <a:bodyPr/>
        <a:lstStyle/>
        <a:p>
          <a:endParaRPr lang="en-US"/>
        </a:p>
      </dgm:t>
    </dgm:pt>
    <dgm:pt modelId="{84EC5C54-C2C0-49B7-8F6A-FA5AB0AD2F6E}" type="sibTrans" cxnId="{4C125E25-6E2B-476A-865B-780D4500DB52}">
      <dgm:prSet/>
      <dgm:spPr/>
      <dgm:t>
        <a:bodyPr/>
        <a:lstStyle/>
        <a:p>
          <a:endParaRPr lang="en-US"/>
        </a:p>
      </dgm:t>
    </dgm:pt>
    <dgm:pt modelId="{A708A6D7-2EBD-4FDA-A1B5-334429F6B591}">
      <dgm:prSet/>
      <dgm:spPr/>
      <dgm:t>
        <a:bodyPr/>
        <a:lstStyle/>
        <a:p>
          <a:r>
            <a:rPr lang="en-US" b="1" i="0" baseline="0"/>
            <a:t>Phase 3 (6 weeks) </a:t>
          </a:r>
          <a:r>
            <a:rPr lang="en-US"/>
            <a:t>:</a:t>
          </a:r>
          <a:r>
            <a:rPr lang="en-US" b="0" i="0" baseline="0"/>
            <a:t> Implement offline-first reporting, verified user flows, abuse detection, SMS fallback, and </a:t>
          </a:r>
          <a:r>
            <a:rPr lang="en-US" b="1" i="0" baseline="0"/>
            <a:t>stress/load testing</a:t>
          </a:r>
          <a:r>
            <a:rPr lang="en-US" b="0" i="0" baseline="0"/>
            <a:t> for low-connectivity and high-traffic scenarios.</a:t>
          </a:r>
          <a:endParaRPr lang="en-US"/>
        </a:p>
      </dgm:t>
    </dgm:pt>
    <dgm:pt modelId="{0748FE16-AD29-40FB-8ACA-889859B3009A}" type="parTrans" cxnId="{7BF871AA-766D-4183-8921-C8CA2BD78ACA}">
      <dgm:prSet/>
      <dgm:spPr/>
      <dgm:t>
        <a:bodyPr/>
        <a:lstStyle/>
        <a:p>
          <a:endParaRPr lang="en-US"/>
        </a:p>
      </dgm:t>
    </dgm:pt>
    <dgm:pt modelId="{AD09ED00-940C-43F9-8192-DD96240842AE}" type="sibTrans" cxnId="{7BF871AA-766D-4183-8921-C8CA2BD78ACA}">
      <dgm:prSet/>
      <dgm:spPr/>
      <dgm:t>
        <a:bodyPr/>
        <a:lstStyle/>
        <a:p>
          <a:endParaRPr lang="en-US"/>
        </a:p>
      </dgm:t>
    </dgm:pt>
    <dgm:pt modelId="{78D3B316-48B1-4DC5-A166-7D4D767F2473}">
      <dgm:prSet/>
      <dgm:spPr/>
      <dgm:t>
        <a:bodyPr/>
        <a:lstStyle/>
        <a:p>
          <a:r>
            <a:rPr lang="en-US" b="1" i="0" baseline="0"/>
            <a:t>Phase 4–5 (4–12 weeks)</a:t>
          </a:r>
          <a:r>
            <a:rPr lang="en-US"/>
            <a:t> : </a:t>
          </a:r>
          <a:r>
            <a:rPr lang="en-US" b="0" i="0" baseline="0"/>
            <a:t>Add analytics, heat maps, aggregated alerts, run a real-world pilot, conduct </a:t>
          </a:r>
          <a:r>
            <a:rPr lang="en-US" b="1" i="0" baseline="0"/>
            <a:t>end-to-end testing, user acceptance testing (UAT)</a:t>
          </a:r>
          <a:r>
            <a:rPr lang="en-US" b="0" i="0" baseline="0"/>
            <a:t>, gather feedback, retrain models, and expand language support.</a:t>
          </a:r>
          <a:endParaRPr lang="en-US"/>
        </a:p>
      </dgm:t>
    </dgm:pt>
    <dgm:pt modelId="{37048833-A274-4C5A-8E2C-C2082309DE2D}" type="parTrans" cxnId="{C1371D43-FC23-4963-A422-31DD3FA64382}">
      <dgm:prSet/>
      <dgm:spPr/>
      <dgm:t>
        <a:bodyPr/>
        <a:lstStyle/>
        <a:p>
          <a:endParaRPr lang="en-US"/>
        </a:p>
      </dgm:t>
    </dgm:pt>
    <dgm:pt modelId="{A89C966B-C040-420F-85AA-C1F3A090FA6C}" type="sibTrans" cxnId="{C1371D43-FC23-4963-A422-31DD3FA64382}">
      <dgm:prSet/>
      <dgm:spPr/>
      <dgm:t>
        <a:bodyPr/>
        <a:lstStyle/>
        <a:p>
          <a:endParaRPr lang="en-US"/>
        </a:p>
      </dgm:t>
    </dgm:pt>
    <dgm:pt modelId="{5AC10D7E-88BD-491B-9AA9-8494064BFB0B}" type="pres">
      <dgm:prSet presAssocID="{17807F3E-C39D-4C8A-B4C1-C1224AEA19B8}" presName="linear" presStyleCnt="0">
        <dgm:presLayoutVars>
          <dgm:animLvl val="lvl"/>
          <dgm:resizeHandles val="exact"/>
        </dgm:presLayoutVars>
      </dgm:prSet>
      <dgm:spPr/>
    </dgm:pt>
    <dgm:pt modelId="{529EBC37-C392-40BD-96D2-61D28D1BF458}" type="pres">
      <dgm:prSet presAssocID="{1CD89623-D9B7-4CDC-B551-22F57874B4F4}" presName="parentText" presStyleLbl="node1" presStyleIdx="0" presStyleCnt="5" custLinFactY="-43301" custLinFactNeighborX="-1167" custLinFactNeighborY="-100000">
        <dgm:presLayoutVars>
          <dgm:chMax val="0"/>
          <dgm:bulletEnabled val="1"/>
        </dgm:presLayoutVars>
      </dgm:prSet>
      <dgm:spPr/>
    </dgm:pt>
    <dgm:pt modelId="{96EF5F4D-EB72-4A42-A9B9-46F9E3007064}" type="pres">
      <dgm:prSet presAssocID="{7065E09C-B8B0-423B-9A63-2DD6FAE191E6}" presName="spacer" presStyleCnt="0"/>
      <dgm:spPr/>
    </dgm:pt>
    <dgm:pt modelId="{49EC5CF8-BCA6-4738-B8A0-943CF45CCEF4}" type="pres">
      <dgm:prSet presAssocID="{285A8A06-9C43-4545-A0AA-675AF75AE3FA}" presName="parentText" presStyleLbl="node1" presStyleIdx="1" presStyleCnt="5" custLinFactY="-18303" custLinFactNeighborY="-100000">
        <dgm:presLayoutVars>
          <dgm:chMax val="0"/>
          <dgm:bulletEnabled val="1"/>
        </dgm:presLayoutVars>
      </dgm:prSet>
      <dgm:spPr/>
    </dgm:pt>
    <dgm:pt modelId="{FFB0C583-98E1-484F-A1AC-4A8E0DD6F33B}" type="pres">
      <dgm:prSet presAssocID="{3D2661FF-651D-41B5-A6D8-684DE81196E8}" presName="spacer" presStyleCnt="0"/>
      <dgm:spPr/>
    </dgm:pt>
    <dgm:pt modelId="{E94DB489-843A-4172-BF88-4D18F37011D3}" type="pres">
      <dgm:prSet presAssocID="{3BBF047E-7A90-42D8-9350-5877B275A634}" presName="parentText" presStyleLbl="node1" presStyleIdx="2" presStyleCnt="5" custLinFactNeighborY="-44097">
        <dgm:presLayoutVars>
          <dgm:chMax val="0"/>
          <dgm:bulletEnabled val="1"/>
        </dgm:presLayoutVars>
      </dgm:prSet>
      <dgm:spPr/>
    </dgm:pt>
    <dgm:pt modelId="{3C97E8AE-903F-40BF-AEDE-32307CDC2D2C}" type="pres">
      <dgm:prSet presAssocID="{84EC5C54-C2C0-49B7-8F6A-FA5AB0AD2F6E}" presName="spacer" presStyleCnt="0"/>
      <dgm:spPr/>
    </dgm:pt>
    <dgm:pt modelId="{AB90BA41-0A1A-4F51-A16F-8AF9A881FC4A}" type="pres">
      <dgm:prSet presAssocID="{A708A6D7-2EBD-4FDA-A1B5-334429F6B591}" presName="parentText" presStyleLbl="node1" presStyleIdx="3" presStyleCnt="5" custLinFactY="15110" custLinFactNeighborY="100000">
        <dgm:presLayoutVars>
          <dgm:chMax val="0"/>
          <dgm:bulletEnabled val="1"/>
        </dgm:presLayoutVars>
      </dgm:prSet>
      <dgm:spPr/>
    </dgm:pt>
    <dgm:pt modelId="{61D1CF4B-378C-480B-B8B7-412162D9696C}" type="pres">
      <dgm:prSet presAssocID="{AD09ED00-940C-43F9-8192-DD96240842AE}" presName="spacer" presStyleCnt="0"/>
      <dgm:spPr/>
    </dgm:pt>
    <dgm:pt modelId="{BEA8BE8A-F4BB-4E7F-93AD-CF0E7DB08E8E}" type="pres">
      <dgm:prSet presAssocID="{78D3B316-48B1-4DC5-A166-7D4D767F2473}" presName="parentText" presStyleLbl="node1" presStyleIdx="4" presStyleCnt="5" custLinFactY="34266" custLinFactNeighborY="100000">
        <dgm:presLayoutVars>
          <dgm:chMax val="0"/>
          <dgm:bulletEnabled val="1"/>
        </dgm:presLayoutVars>
      </dgm:prSet>
      <dgm:spPr/>
    </dgm:pt>
  </dgm:ptLst>
  <dgm:cxnLst>
    <dgm:cxn modelId="{0AF63710-26A9-4D69-B832-07824C7D7F80}" srcId="{17807F3E-C39D-4C8A-B4C1-C1224AEA19B8}" destId="{1CD89623-D9B7-4CDC-B551-22F57874B4F4}" srcOrd="0" destOrd="0" parTransId="{D4BCBBEC-A1D7-4D3E-BAC8-5C806F2E6F86}" sibTransId="{7065E09C-B8B0-423B-9A63-2DD6FAE191E6}"/>
    <dgm:cxn modelId="{4C125E25-6E2B-476A-865B-780D4500DB52}" srcId="{17807F3E-C39D-4C8A-B4C1-C1224AEA19B8}" destId="{3BBF047E-7A90-42D8-9350-5877B275A634}" srcOrd="2" destOrd="0" parTransId="{1F298D1A-2B05-4245-B301-7133BDB2DE95}" sibTransId="{84EC5C54-C2C0-49B7-8F6A-FA5AB0AD2F6E}"/>
    <dgm:cxn modelId="{EB5CC55B-0478-47FD-A511-F336A4CB75CA}" type="presOf" srcId="{1CD89623-D9B7-4CDC-B551-22F57874B4F4}" destId="{529EBC37-C392-40BD-96D2-61D28D1BF458}" srcOrd="0" destOrd="0" presId="urn:microsoft.com/office/officeart/2005/8/layout/vList2"/>
    <dgm:cxn modelId="{C1371D43-FC23-4963-A422-31DD3FA64382}" srcId="{17807F3E-C39D-4C8A-B4C1-C1224AEA19B8}" destId="{78D3B316-48B1-4DC5-A166-7D4D767F2473}" srcOrd="4" destOrd="0" parTransId="{37048833-A274-4C5A-8E2C-C2082309DE2D}" sibTransId="{A89C966B-C040-420F-85AA-C1F3A090FA6C}"/>
    <dgm:cxn modelId="{B3F59F65-01F7-47D3-86FD-D11E78A866DB}" type="presOf" srcId="{78D3B316-48B1-4DC5-A166-7D4D767F2473}" destId="{BEA8BE8A-F4BB-4E7F-93AD-CF0E7DB08E8E}" srcOrd="0" destOrd="0" presId="urn:microsoft.com/office/officeart/2005/8/layout/vList2"/>
    <dgm:cxn modelId="{7B1B248D-A12B-423E-B6DE-AB529EA5BF29}" type="presOf" srcId="{A708A6D7-2EBD-4FDA-A1B5-334429F6B591}" destId="{AB90BA41-0A1A-4F51-A16F-8AF9A881FC4A}" srcOrd="0" destOrd="0" presId="urn:microsoft.com/office/officeart/2005/8/layout/vList2"/>
    <dgm:cxn modelId="{C62D01A8-0A06-4088-B206-17E2065576AC}" type="presOf" srcId="{3BBF047E-7A90-42D8-9350-5877B275A634}" destId="{E94DB489-843A-4172-BF88-4D18F37011D3}" srcOrd="0" destOrd="0" presId="urn:microsoft.com/office/officeart/2005/8/layout/vList2"/>
    <dgm:cxn modelId="{7BF871AA-766D-4183-8921-C8CA2BD78ACA}" srcId="{17807F3E-C39D-4C8A-B4C1-C1224AEA19B8}" destId="{A708A6D7-2EBD-4FDA-A1B5-334429F6B591}" srcOrd="3" destOrd="0" parTransId="{0748FE16-AD29-40FB-8ACA-889859B3009A}" sibTransId="{AD09ED00-940C-43F9-8192-DD96240842AE}"/>
    <dgm:cxn modelId="{CCF787EB-67EA-49FC-8DE8-6448912D90AA}" srcId="{17807F3E-C39D-4C8A-B4C1-C1224AEA19B8}" destId="{285A8A06-9C43-4545-A0AA-675AF75AE3FA}" srcOrd="1" destOrd="0" parTransId="{0E01B3FA-8CAE-44D8-B6BB-8757D8BA2103}" sibTransId="{3D2661FF-651D-41B5-A6D8-684DE81196E8}"/>
    <dgm:cxn modelId="{57F8BCEC-194C-4FF3-B25B-232BF565CAD2}" type="presOf" srcId="{17807F3E-C39D-4C8A-B4C1-C1224AEA19B8}" destId="{5AC10D7E-88BD-491B-9AA9-8494064BFB0B}" srcOrd="0" destOrd="0" presId="urn:microsoft.com/office/officeart/2005/8/layout/vList2"/>
    <dgm:cxn modelId="{DEA330FA-7DDB-40B4-833C-B52330EA120C}" type="presOf" srcId="{285A8A06-9C43-4545-A0AA-675AF75AE3FA}" destId="{49EC5CF8-BCA6-4738-B8A0-943CF45CCEF4}" srcOrd="0" destOrd="0" presId="urn:microsoft.com/office/officeart/2005/8/layout/vList2"/>
    <dgm:cxn modelId="{DC8F2604-07B1-498C-AE10-961D5464F0AA}" type="presParOf" srcId="{5AC10D7E-88BD-491B-9AA9-8494064BFB0B}" destId="{529EBC37-C392-40BD-96D2-61D28D1BF458}" srcOrd="0" destOrd="0" presId="urn:microsoft.com/office/officeart/2005/8/layout/vList2"/>
    <dgm:cxn modelId="{7CFBE475-FD90-443C-8236-0198D055E43B}" type="presParOf" srcId="{5AC10D7E-88BD-491B-9AA9-8494064BFB0B}" destId="{96EF5F4D-EB72-4A42-A9B9-46F9E3007064}" srcOrd="1" destOrd="0" presId="urn:microsoft.com/office/officeart/2005/8/layout/vList2"/>
    <dgm:cxn modelId="{9405F927-8EBC-4C9A-A5DE-9CBD9E0D9D09}" type="presParOf" srcId="{5AC10D7E-88BD-491B-9AA9-8494064BFB0B}" destId="{49EC5CF8-BCA6-4738-B8A0-943CF45CCEF4}" srcOrd="2" destOrd="0" presId="urn:microsoft.com/office/officeart/2005/8/layout/vList2"/>
    <dgm:cxn modelId="{E9ECF0B5-147E-401D-B5A8-8BC596CC4EDB}" type="presParOf" srcId="{5AC10D7E-88BD-491B-9AA9-8494064BFB0B}" destId="{FFB0C583-98E1-484F-A1AC-4A8E0DD6F33B}" srcOrd="3" destOrd="0" presId="urn:microsoft.com/office/officeart/2005/8/layout/vList2"/>
    <dgm:cxn modelId="{DCA9336C-13AD-482B-A8EF-1308E55DB254}" type="presParOf" srcId="{5AC10D7E-88BD-491B-9AA9-8494064BFB0B}" destId="{E94DB489-843A-4172-BF88-4D18F37011D3}" srcOrd="4" destOrd="0" presId="urn:microsoft.com/office/officeart/2005/8/layout/vList2"/>
    <dgm:cxn modelId="{2E6DCDC0-D96C-4360-9C0B-B33694699FF9}" type="presParOf" srcId="{5AC10D7E-88BD-491B-9AA9-8494064BFB0B}" destId="{3C97E8AE-903F-40BF-AEDE-32307CDC2D2C}" srcOrd="5" destOrd="0" presId="urn:microsoft.com/office/officeart/2005/8/layout/vList2"/>
    <dgm:cxn modelId="{0A5E7ACE-6E2B-4655-ACF3-A058A20F8DE2}" type="presParOf" srcId="{5AC10D7E-88BD-491B-9AA9-8494064BFB0B}" destId="{AB90BA41-0A1A-4F51-A16F-8AF9A881FC4A}" srcOrd="6" destOrd="0" presId="urn:microsoft.com/office/officeart/2005/8/layout/vList2"/>
    <dgm:cxn modelId="{9307A2D9-63CF-4EE8-96B0-5D0843919073}" type="presParOf" srcId="{5AC10D7E-88BD-491B-9AA9-8494064BFB0B}" destId="{61D1CF4B-378C-480B-B8B7-412162D9696C}" srcOrd="7" destOrd="0" presId="urn:microsoft.com/office/officeart/2005/8/layout/vList2"/>
    <dgm:cxn modelId="{8B8382CD-4BC6-474B-80CA-64CE432A08E2}" type="presParOf" srcId="{5AC10D7E-88BD-491B-9AA9-8494064BFB0B}" destId="{BEA8BE8A-F4BB-4E7F-93AD-CF0E7DB08E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4A539-48B6-4C8C-B4E7-5F7F234180E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84E2D-F309-4D29-879E-17D2FC301535}">
      <dgm:prSet custT="1"/>
      <dgm:spPr/>
      <dgm:t>
        <a:bodyPr/>
        <a:lstStyle/>
        <a:p>
          <a:r>
            <a:rPr lang="en-US" sz="1800" b="1" i="0" baseline="0" dirty="0"/>
            <a:t>Team &amp; Roles</a:t>
          </a:r>
        </a:p>
        <a:p>
          <a:endParaRPr lang="en-US" sz="1800" b="1" i="0" baseline="0" dirty="0"/>
        </a:p>
        <a:p>
          <a:r>
            <a:rPr lang="en-US" sz="1800" b="0" i="0" baseline="0" dirty="0"/>
            <a:t>React Native dev, </a:t>
          </a:r>
          <a:r>
            <a:rPr lang="en-US" sz="1800" b="0" i="0" dirty="0"/>
            <a:t> </a:t>
          </a:r>
          <a:r>
            <a:rPr lang="en-US" sz="1800" b="0" i="0" baseline="0" dirty="0"/>
            <a:t>Backend dev (Node.js + Firebase), </a:t>
          </a:r>
        </a:p>
        <a:p>
          <a:r>
            <a:rPr lang="en-US" sz="1800" b="0" i="0" baseline="0" dirty="0"/>
            <a:t>ML/NLP Engineer (Python, Hugging Face),  </a:t>
          </a:r>
        </a:p>
        <a:p>
          <a:r>
            <a:rPr lang="en-US" sz="1800" b="0" i="0" baseline="0" dirty="0"/>
            <a:t>DevOps, UX/UI designer.</a:t>
          </a:r>
          <a:endParaRPr lang="en-US" sz="1800" dirty="0"/>
        </a:p>
      </dgm:t>
    </dgm:pt>
    <dgm:pt modelId="{DA79BABC-7133-4C7D-B441-BA3562B1FC47}" type="parTrans" cxnId="{F49A8752-E007-4739-B398-22B8E4884A94}">
      <dgm:prSet/>
      <dgm:spPr/>
      <dgm:t>
        <a:bodyPr/>
        <a:lstStyle/>
        <a:p>
          <a:endParaRPr lang="en-US"/>
        </a:p>
      </dgm:t>
    </dgm:pt>
    <dgm:pt modelId="{A36F8711-F7BF-4355-B3EF-ED0B54DACC95}" type="sibTrans" cxnId="{F49A8752-E007-4739-B398-22B8E4884A94}">
      <dgm:prSet/>
      <dgm:spPr/>
      <dgm:t>
        <a:bodyPr/>
        <a:lstStyle/>
        <a:p>
          <a:endParaRPr lang="en-US"/>
        </a:p>
      </dgm:t>
    </dgm:pt>
    <dgm:pt modelId="{A5609FDD-F952-4C1B-AC30-57572C010ED8}">
      <dgm:prSet custT="1"/>
      <dgm:spPr/>
      <dgm:t>
        <a:bodyPr/>
        <a:lstStyle/>
        <a:p>
          <a:r>
            <a:rPr lang="en-US" sz="1800" b="1" i="0" baseline="0" dirty="0"/>
            <a:t>Data Needs</a:t>
          </a:r>
        </a:p>
        <a:p>
          <a:endParaRPr lang="en-US" sz="1800" b="1" i="0" baseline="0" dirty="0"/>
        </a:p>
        <a:p>
          <a:r>
            <a:rPr lang="en-US" sz="1800" b="0" i="0" baseline="0" dirty="0"/>
            <a:t>Labeled threat/urgency examples in local languages, voice samples for STT tuning, diverse local datasets for classifier accuracy.</a:t>
          </a:r>
          <a:endParaRPr lang="en-US" sz="1800" dirty="0"/>
        </a:p>
      </dgm:t>
    </dgm:pt>
    <dgm:pt modelId="{3BCCAEDC-DB9D-4F8E-BFCA-728ED42F0381}" type="parTrans" cxnId="{6ECBEBF5-307B-43EF-B8EC-71563DE55D16}">
      <dgm:prSet/>
      <dgm:spPr/>
      <dgm:t>
        <a:bodyPr/>
        <a:lstStyle/>
        <a:p>
          <a:endParaRPr lang="en-US"/>
        </a:p>
      </dgm:t>
    </dgm:pt>
    <dgm:pt modelId="{A3151870-8402-4155-B176-AEF1C143F02B}" type="sibTrans" cxnId="{6ECBEBF5-307B-43EF-B8EC-71563DE55D16}">
      <dgm:prSet/>
      <dgm:spPr/>
      <dgm:t>
        <a:bodyPr/>
        <a:lstStyle/>
        <a:p>
          <a:endParaRPr lang="en-US"/>
        </a:p>
      </dgm:t>
    </dgm:pt>
    <dgm:pt modelId="{B5134AD2-5E39-487E-9582-3441CC11E3C6}">
      <dgm:prSet/>
      <dgm:spPr/>
      <dgm:t>
        <a:bodyPr/>
        <a:lstStyle/>
        <a:p>
          <a:r>
            <a:rPr lang="en-US" b="1" i="0" baseline="0" dirty="0"/>
            <a:t>Challenges &amp; Mitigations</a:t>
          </a:r>
          <a:r>
            <a:rPr lang="en-US" b="0" i="0" baseline="0" dirty="0"/>
            <a:t> </a:t>
          </a:r>
        </a:p>
        <a:p>
          <a:r>
            <a:rPr lang="en-US" b="0" i="0" baseline="0" dirty="0"/>
            <a:t>Handle false alarms, trust/legal/privacy concerns, offline reliability, bias in local language models, panic from notifications, authority integration, cost spikes; mitigated via verification flows, privacy-first design, offline caching, fine-tuning, staged alerts, NGO partnerships, encryption, and cost optimization.</a:t>
          </a:r>
          <a:endParaRPr lang="en-US" dirty="0"/>
        </a:p>
      </dgm:t>
    </dgm:pt>
    <dgm:pt modelId="{2D742D08-AB87-4E1C-AFD5-39B593BCFF69}" type="parTrans" cxnId="{C116A74E-C0CC-4C91-AF04-49A6354C6B41}">
      <dgm:prSet/>
      <dgm:spPr/>
      <dgm:t>
        <a:bodyPr/>
        <a:lstStyle/>
        <a:p>
          <a:endParaRPr lang="en-US"/>
        </a:p>
      </dgm:t>
    </dgm:pt>
    <dgm:pt modelId="{EC62373D-1ACF-4530-A0ED-1655A6CD841D}" type="sibTrans" cxnId="{C116A74E-C0CC-4C91-AF04-49A6354C6B41}">
      <dgm:prSet/>
      <dgm:spPr/>
      <dgm:t>
        <a:bodyPr/>
        <a:lstStyle/>
        <a:p>
          <a:endParaRPr lang="en-US"/>
        </a:p>
      </dgm:t>
    </dgm:pt>
    <dgm:pt modelId="{BBA26383-0EAE-4C7C-900E-D4992E3858CB}" type="pres">
      <dgm:prSet presAssocID="{5224A539-48B6-4C8C-B4E7-5F7F234180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D39C06-687F-4487-84B1-737B15E681B9}" type="pres">
      <dgm:prSet presAssocID="{7A584E2D-F309-4D29-879E-17D2FC301535}" presName="root" presStyleCnt="0"/>
      <dgm:spPr/>
    </dgm:pt>
    <dgm:pt modelId="{21C243CF-CD9E-48B3-8649-14F83F0A7600}" type="pres">
      <dgm:prSet presAssocID="{7A584E2D-F309-4D29-879E-17D2FC301535}" presName="rootComposite" presStyleCnt="0"/>
      <dgm:spPr/>
    </dgm:pt>
    <dgm:pt modelId="{D1FC4E06-814F-4734-A657-40E16B0E4D16}" type="pres">
      <dgm:prSet presAssocID="{7A584E2D-F309-4D29-879E-17D2FC301535}" presName="rootText" presStyleLbl="node1" presStyleIdx="0" presStyleCnt="3" custScaleY="240442"/>
      <dgm:spPr/>
    </dgm:pt>
    <dgm:pt modelId="{8D395B40-E8A3-4FA5-B17F-AE23917B2C48}" type="pres">
      <dgm:prSet presAssocID="{7A584E2D-F309-4D29-879E-17D2FC301535}" presName="rootConnector" presStyleLbl="node1" presStyleIdx="0" presStyleCnt="3"/>
      <dgm:spPr/>
    </dgm:pt>
    <dgm:pt modelId="{15F38DE0-7CF5-4923-8B44-FBBF289FA068}" type="pres">
      <dgm:prSet presAssocID="{7A584E2D-F309-4D29-879E-17D2FC301535}" presName="childShape" presStyleCnt="0"/>
      <dgm:spPr/>
    </dgm:pt>
    <dgm:pt modelId="{78F10672-9405-4CC4-B768-8AB91EACAE16}" type="pres">
      <dgm:prSet presAssocID="{A5609FDD-F952-4C1B-AC30-57572C010ED8}" presName="root" presStyleCnt="0"/>
      <dgm:spPr/>
    </dgm:pt>
    <dgm:pt modelId="{60476333-88E7-4F74-92C9-54CF58CE4B1D}" type="pres">
      <dgm:prSet presAssocID="{A5609FDD-F952-4C1B-AC30-57572C010ED8}" presName="rootComposite" presStyleCnt="0"/>
      <dgm:spPr/>
    </dgm:pt>
    <dgm:pt modelId="{025E6279-DC1F-4646-B26E-04277F5267C6}" type="pres">
      <dgm:prSet presAssocID="{A5609FDD-F952-4C1B-AC30-57572C010ED8}" presName="rootText" presStyleLbl="node1" presStyleIdx="1" presStyleCnt="3" custScaleY="243203"/>
      <dgm:spPr/>
    </dgm:pt>
    <dgm:pt modelId="{433D8EC6-571E-4D5B-8164-448173FF9BF3}" type="pres">
      <dgm:prSet presAssocID="{A5609FDD-F952-4C1B-AC30-57572C010ED8}" presName="rootConnector" presStyleLbl="node1" presStyleIdx="1" presStyleCnt="3"/>
      <dgm:spPr/>
    </dgm:pt>
    <dgm:pt modelId="{D4C9BD46-953F-4F5C-A5C5-F904C86334D1}" type="pres">
      <dgm:prSet presAssocID="{A5609FDD-F952-4C1B-AC30-57572C010ED8}" presName="childShape" presStyleCnt="0"/>
      <dgm:spPr/>
    </dgm:pt>
    <dgm:pt modelId="{E20F3536-BEA7-4BE8-9377-10FB0C0F1A3D}" type="pres">
      <dgm:prSet presAssocID="{B5134AD2-5E39-487E-9582-3441CC11E3C6}" presName="root" presStyleCnt="0"/>
      <dgm:spPr/>
    </dgm:pt>
    <dgm:pt modelId="{844CB8C6-48CE-41A3-A230-285EEC00B76F}" type="pres">
      <dgm:prSet presAssocID="{B5134AD2-5E39-487E-9582-3441CC11E3C6}" presName="rootComposite" presStyleCnt="0"/>
      <dgm:spPr/>
    </dgm:pt>
    <dgm:pt modelId="{4BEE784C-F007-4E00-9DAF-AA43EB6ACE7A}" type="pres">
      <dgm:prSet presAssocID="{B5134AD2-5E39-487E-9582-3441CC11E3C6}" presName="rootText" presStyleLbl="node1" presStyleIdx="2" presStyleCnt="3" custScaleY="240551"/>
      <dgm:spPr/>
    </dgm:pt>
    <dgm:pt modelId="{19945596-B6C6-49D5-AC6C-4040967B5A57}" type="pres">
      <dgm:prSet presAssocID="{B5134AD2-5E39-487E-9582-3441CC11E3C6}" presName="rootConnector" presStyleLbl="node1" presStyleIdx="2" presStyleCnt="3"/>
      <dgm:spPr/>
    </dgm:pt>
    <dgm:pt modelId="{49DE57D2-487C-497D-B6B9-492256A01CDA}" type="pres">
      <dgm:prSet presAssocID="{B5134AD2-5E39-487E-9582-3441CC11E3C6}" presName="childShape" presStyleCnt="0"/>
      <dgm:spPr/>
    </dgm:pt>
  </dgm:ptLst>
  <dgm:cxnLst>
    <dgm:cxn modelId="{2CA14C1F-1F18-40C8-BB19-94ECD21302CA}" type="presOf" srcId="{7A584E2D-F309-4D29-879E-17D2FC301535}" destId="{8D395B40-E8A3-4FA5-B17F-AE23917B2C48}" srcOrd="1" destOrd="0" presId="urn:microsoft.com/office/officeart/2005/8/layout/hierarchy3"/>
    <dgm:cxn modelId="{699C7A6C-FED9-4FE3-9C6D-DFE37CF70FED}" type="presOf" srcId="{B5134AD2-5E39-487E-9582-3441CC11E3C6}" destId="{4BEE784C-F007-4E00-9DAF-AA43EB6ACE7A}" srcOrd="0" destOrd="0" presId="urn:microsoft.com/office/officeart/2005/8/layout/hierarchy3"/>
    <dgm:cxn modelId="{C116A74E-C0CC-4C91-AF04-49A6354C6B41}" srcId="{5224A539-48B6-4C8C-B4E7-5F7F234180EA}" destId="{B5134AD2-5E39-487E-9582-3441CC11E3C6}" srcOrd="2" destOrd="0" parTransId="{2D742D08-AB87-4E1C-AFD5-39B593BCFF69}" sibTransId="{EC62373D-1ACF-4530-A0ED-1655A6CD841D}"/>
    <dgm:cxn modelId="{F49A8752-E007-4739-B398-22B8E4884A94}" srcId="{5224A539-48B6-4C8C-B4E7-5F7F234180EA}" destId="{7A584E2D-F309-4D29-879E-17D2FC301535}" srcOrd="0" destOrd="0" parTransId="{DA79BABC-7133-4C7D-B441-BA3562B1FC47}" sibTransId="{A36F8711-F7BF-4355-B3EF-ED0B54DACC95}"/>
    <dgm:cxn modelId="{0411D27E-2AC6-405A-B023-58E77541AEA5}" type="presOf" srcId="{A5609FDD-F952-4C1B-AC30-57572C010ED8}" destId="{433D8EC6-571E-4D5B-8164-448173FF9BF3}" srcOrd="1" destOrd="0" presId="urn:microsoft.com/office/officeart/2005/8/layout/hierarchy3"/>
    <dgm:cxn modelId="{0CDE237F-618F-4F67-AAC8-26312E28E483}" type="presOf" srcId="{5224A539-48B6-4C8C-B4E7-5F7F234180EA}" destId="{BBA26383-0EAE-4C7C-900E-D4992E3858CB}" srcOrd="0" destOrd="0" presId="urn:microsoft.com/office/officeart/2005/8/layout/hierarchy3"/>
    <dgm:cxn modelId="{3792D488-4EED-443C-9282-3EB47C8B2E20}" type="presOf" srcId="{B5134AD2-5E39-487E-9582-3441CC11E3C6}" destId="{19945596-B6C6-49D5-AC6C-4040967B5A57}" srcOrd="1" destOrd="0" presId="urn:microsoft.com/office/officeart/2005/8/layout/hierarchy3"/>
    <dgm:cxn modelId="{DE2850A0-7A16-4FC8-A736-DF1CB1689D59}" type="presOf" srcId="{7A584E2D-F309-4D29-879E-17D2FC301535}" destId="{D1FC4E06-814F-4734-A657-40E16B0E4D16}" srcOrd="0" destOrd="0" presId="urn:microsoft.com/office/officeart/2005/8/layout/hierarchy3"/>
    <dgm:cxn modelId="{D66A97A7-2FAD-4715-AF0D-935B09A6648C}" type="presOf" srcId="{A5609FDD-F952-4C1B-AC30-57572C010ED8}" destId="{025E6279-DC1F-4646-B26E-04277F5267C6}" srcOrd="0" destOrd="0" presId="urn:microsoft.com/office/officeart/2005/8/layout/hierarchy3"/>
    <dgm:cxn modelId="{6ECBEBF5-307B-43EF-B8EC-71563DE55D16}" srcId="{5224A539-48B6-4C8C-B4E7-5F7F234180EA}" destId="{A5609FDD-F952-4C1B-AC30-57572C010ED8}" srcOrd="1" destOrd="0" parTransId="{3BCCAEDC-DB9D-4F8E-BFCA-728ED42F0381}" sibTransId="{A3151870-8402-4155-B176-AEF1C143F02B}"/>
    <dgm:cxn modelId="{5E68E5F6-F1BA-4788-A883-DC584B0E46CE}" type="presParOf" srcId="{BBA26383-0EAE-4C7C-900E-D4992E3858CB}" destId="{B1D39C06-687F-4487-84B1-737B15E681B9}" srcOrd="0" destOrd="0" presId="urn:microsoft.com/office/officeart/2005/8/layout/hierarchy3"/>
    <dgm:cxn modelId="{97E924F5-3C9C-415A-876A-3F7183B75404}" type="presParOf" srcId="{B1D39C06-687F-4487-84B1-737B15E681B9}" destId="{21C243CF-CD9E-48B3-8649-14F83F0A7600}" srcOrd="0" destOrd="0" presId="urn:microsoft.com/office/officeart/2005/8/layout/hierarchy3"/>
    <dgm:cxn modelId="{A52DFEAD-967A-431E-894D-FA84F326B4AB}" type="presParOf" srcId="{21C243CF-CD9E-48B3-8649-14F83F0A7600}" destId="{D1FC4E06-814F-4734-A657-40E16B0E4D16}" srcOrd="0" destOrd="0" presId="urn:microsoft.com/office/officeart/2005/8/layout/hierarchy3"/>
    <dgm:cxn modelId="{DAC4D912-8699-4B97-A8F3-D49C13D492F5}" type="presParOf" srcId="{21C243CF-CD9E-48B3-8649-14F83F0A7600}" destId="{8D395B40-E8A3-4FA5-B17F-AE23917B2C48}" srcOrd="1" destOrd="0" presId="urn:microsoft.com/office/officeart/2005/8/layout/hierarchy3"/>
    <dgm:cxn modelId="{2DC8F760-4A8F-46FD-85F3-406B9D18C546}" type="presParOf" srcId="{B1D39C06-687F-4487-84B1-737B15E681B9}" destId="{15F38DE0-7CF5-4923-8B44-FBBF289FA068}" srcOrd="1" destOrd="0" presId="urn:microsoft.com/office/officeart/2005/8/layout/hierarchy3"/>
    <dgm:cxn modelId="{12E1E553-FAF4-4A16-BF03-108E5F1C4295}" type="presParOf" srcId="{BBA26383-0EAE-4C7C-900E-D4992E3858CB}" destId="{78F10672-9405-4CC4-B768-8AB91EACAE16}" srcOrd="1" destOrd="0" presId="urn:microsoft.com/office/officeart/2005/8/layout/hierarchy3"/>
    <dgm:cxn modelId="{B3BCDDF6-A96A-45B8-AB04-6855F01EEDA9}" type="presParOf" srcId="{78F10672-9405-4CC4-B768-8AB91EACAE16}" destId="{60476333-88E7-4F74-92C9-54CF58CE4B1D}" srcOrd="0" destOrd="0" presId="urn:microsoft.com/office/officeart/2005/8/layout/hierarchy3"/>
    <dgm:cxn modelId="{299CF53E-A5DF-4D0A-A3FA-395656069E59}" type="presParOf" srcId="{60476333-88E7-4F74-92C9-54CF58CE4B1D}" destId="{025E6279-DC1F-4646-B26E-04277F5267C6}" srcOrd="0" destOrd="0" presId="urn:microsoft.com/office/officeart/2005/8/layout/hierarchy3"/>
    <dgm:cxn modelId="{AF2D96D3-C1CF-4C62-A470-87C4240D9EF4}" type="presParOf" srcId="{60476333-88E7-4F74-92C9-54CF58CE4B1D}" destId="{433D8EC6-571E-4D5B-8164-448173FF9BF3}" srcOrd="1" destOrd="0" presId="urn:microsoft.com/office/officeart/2005/8/layout/hierarchy3"/>
    <dgm:cxn modelId="{CEB9F3F5-E7ED-4AED-BDEF-28B534133C58}" type="presParOf" srcId="{78F10672-9405-4CC4-B768-8AB91EACAE16}" destId="{D4C9BD46-953F-4F5C-A5C5-F904C86334D1}" srcOrd="1" destOrd="0" presId="urn:microsoft.com/office/officeart/2005/8/layout/hierarchy3"/>
    <dgm:cxn modelId="{97945D9B-F8AA-48E5-8E6E-6F2B9D190CCD}" type="presParOf" srcId="{BBA26383-0EAE-4C7C-900E-D4992E3858CB}" destId="{E20F3536-BEA7-4BE8-9377-10FB0C0F1A3D}" srcOrd="2" destOrd="0" presId="urn:microsoft.com/office/officeart/2005/8/layout/hierarchy3"/>
    <dgm:cxn modelId="{249AD09A-A132-4944-94E6-13933C5A24FB}" type="presParOf" srcId="{E20F3536-BEA7-4BE8-9377-10FB0C0F1A3D}" destId="{844CB8C6-48CE-41A3-A230-285EEC00B76F}" srcOrd="0" destOrd="0" presId="urn:microsoft.com/office/officeart/2005/8/layout/hierarchy3"/>
    <dgm:cxn modelId="{DB31097A-9AB9-4609-A0D1-AF0412D8820A}" type="presParOf" srcId="{844CB8C6-48CE-41A3-A230-285EEC00B76F}" destId="{4BEE784C-F007-4E00-9DAF-AA43EB6ACE7A}" srcOrd="0" destOrd="0" presId="urn:microsoft.com/office/officeart/2005/8/layout/hierarchy3"/>
    <dgm:cxn modelId="{3C291D3E-A24B-4C79-AC55-B1D28BB805E7}" type="presParOf" srcId="{844CB8C6-48CE-41A3-A230-285EEC00B76F}" destId="{19945596-B6C6-49D5-AC6C-4040967B5A57}" srcOrd="1" destOrd="0" presId="urn:microsoft.com/office/officeart/2005/8/layout/hierarchy3"/>
    <dgm:cxn modelId="{8DA86638-8735-46FA-B629-47CE0C977861}" type="presParOf" srcId="{E20F3536-BEA7-4BE8-9377-10FB0C0F1A3D}" destId="{49DE57D2-487C-497D-B6B9-492256A01CD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EBC37-C392-40BD-96D2-61D28D1BF458}">
      <dsp:nvSpPr>
        <dsp:cNvPr id="0" name=""/>
        <dsp:cNvSpPr/>
      </dsp:nvSpPr>
      <dsp:spPr>
        <a:xfrm>
          <a:off x="0" y="167421"/>
          <a:ext cx="1085869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Phase 0 (1–2 weeks)</a:t>
          </a:r>
          <a:r>
            <a:rPr lang="en-US" sz="1500" b="0" i="0" kern="1200" baseline="0"/>
            <a:t> :</a:t>
          </a:r>
          <a:r>
            <a:rPr lang="en-US" sz="1500" b="0" i="0" kern="1200"/>
            <a:t> </a:t>
          </a:r>
          <a:r>
            <a:rPr lang="en-US" sz="1500" b="0" i="0" kern="1200" baseline="0"/>
            <a:t> Define MVP scope, success metrics, gather datasets, set up repos, CI/CD, dev environments, and create initial </a:t>
          </a:r>
          <a:r>
            <a:rPr lang="en-US" sz="1500" b="1" i="0" kern="1200" baseline="0"/>
            <a:t>test plans</a:t>
          </a:r>
          <a:r>
            <a:rPr lang="en-US" sz="1500" b="0" i="0" kern="1200" baseline="0"/>
            <a:t>.</a:t>
          </a:r>
          <a:endParaRPr lang="en-US" sz="1500" kern="1200"/>
        </a:p>
      </dsp:txBody>
      <dsp:txXfrm>
        <a:off x="29128" y="196549"/>
        <a:ext cx="10800434" cy="538444"/>
      </dsp:txXfrm>
    </dsp:sp>
    <dsp:sp modelId="{49EC5CF8-BCA6-4738-B8A0-943CF45CCEF4}">
      <dsp:nvSpPr>
        <dsp:cNvPr id="0" name=""/>
        <dsp:cNvSpPr/>
      </dsp:nvSpPr>
      <dsp:spPr>
        <a:xfrm>
          <a:off x="0" y="956484"/>
          <a:ext cx="1085869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Phase 1 (5 weeks)</a:t>
          </a:r>
          <a:r>
            <a:rPr lang="en-US" sz="1500" kern="1200"/>
            <a:t>: </a:t>
          </a:r>
          <a:r>
            <a:rPr lang="en-US" sz="1500" b="0" i="0" kern="1200" baseline="0"/>
            <a:t> Build basic backend (Node + Firebase), simple mobile app (text reporting, geo tagging, alerts), basic notifications, and admin dashboard, with </a:t>
          </a:r>
          <a:r>
            <a:rPr lang="en-US" sz="1500" b="1" i="0" kern="1200" baseline="0"/>
            <a:t>unit &amp; integration testing</a:t>
          </a:r>
          <a:r>
            <a:rPr lang="en-US" sz="1500" b="0" i="0" kern="1200" baseline="0"/>
            <a:t> for all core flows.</a:t>
          </a:r>
          <a:endParaRPr lang="en-US" sz="1500" kern="1200"/>
        </a:p>
      </dsp:txBody>
      <dsp:txXfrm>
        <a:off x="29128" y="985612"/>
        <a:ext cx="10800434" cy="538444"/>
      </dsp:txXfrm>
    </dsp:sp>
    <dsp:sp modelId="{E94DB489-843A-4172-BF88-4D18F37011D3}">
      <dsp:nvSpPr>
        <dsp:cNvPr id="0" name=""/>
        <dsp:cNvSpPr/>
      </dsp:nvSpPr>
      <dsp:spPr>
        <a:xfrm>
          <a:off x="0" y="1729749"/>
          <a:ext cx="1085869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Phase 2 (6 weeks)</a:t>
          </a:r>
          <a:r>
            <a:rPr lang="en-US" sz="1500" kern="1200"/>
            <a:t> : </a:t>
          </a:r>
          <a:r>
            <a:rPr lang="en-US" sz="1500" b="0" i="0" kern="1200" baseline="0"/>
            <a:t> Add voice reporting (Google STT), train/fine-tune ML model for threat classification, deploy inference service, integrate into backend, and </a:t>
          </a:r>
          <a:r>
            <a:rPr lang="en-US" sz="1500" b="1" i="0" kern="1200" baseline="0"/>
            <a:t>validate ML model accuracy</a:t>
          </a:r>
          <a:r>
            <a:rPr lang="en-US" sz="1500" b="0" i="0" kern="1200" baseline="0"/>
            <a:t> via test datasets.</a:t>
          </a:r>
          <a:endParaRPr lang="en-US" sz="1500" kern="1200"/>
        </a:p>
      </dsp:txBody>
      <dsp:txXfrm>
        <a:off x="29128" y="1758877"/>
        <a:ext cx="10800434" cy="538444"/>
      </dsp:txXfrm>
    </dsp:sp>
    <dsp:sp modelId="{AB90BA41-0A1A-4F51-A16F-8AF9A881FC4A}">
      <dsp:nvSpPr>
        <dsp:cNvPr id="0" name=""/>
        <dsp:cNvSpPr/>
      </dsp:nvSpPr>
      <dsp:spPr>
        <a:xfrm>
          <a:off x="0" y="2522060"/>
          <a:ext cx="1085869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Phase 3 (6 weeks) </a:t>
          </a:r>
          <a:r>
            <a:rPr lang="en-US" sz="1500" kern="1200"/>
            <a:t>:</a:t>
          </a:r>
          <a:r>
            <a:rPr lang="en-US" sz="1500" b="0" i="0" kern="1200" baseline="0"/>
            <a:t> Implement offline-first reporting, verified user flows, abuse detection, SMS fallback, and </a:t>
          </a:r>
          <a:r>
            <a:rPr lang="en-US" sz="1500" b="1" i="0" kern="1200" baseline="0"/>
            <a:t>stress/load testing</a:t>
          </a:r>
          <a:r>
            <a:rPr lang="en-US" sz="1500" b="0" i="0" kern="1200" baseline="0"/>
            <a:t> for low-connectivity and high-traffic scenarios.</a:t>
          </a:r>
          <a:endParaRPr lang="en-US" sz="1500" kern="1200"/>
        </a:p>
      </dsp:txBody>
      <dsp:txXfrm>
        <a:off x="29128" y="2551188"/>
        <a:ext cx="10800434" cy="538444"/>
      </dsp:txXfrm>
    </dsp:sp>
    <dsp:sp modelId="{BEA8BE8A-F4BB-4E7F-93AD-CF0E7DB08E8E}">
      <dsp:nvSpPr>
        <dsp:cNvPr id="0" name=""/>
        <dsp:cNvSpPr/>
      </dsp:nvSpPr>
      <dsp:spPr>
        <a:xfrm>
          <a:off x="0" y="3276264"/>
          <a:ext cx="1085869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Phase 4–5 (4–12 weeks)</a:t>
          </a:r>
          <a:r>
            <a:rPr lang="en-US" sz="1500" kern="1200"/>
            <a:t> : </a:t>
          </a:r>
          <a:r>
            <a:rPr lang="en-US" sz="1500" b="0" i="0" kern="1200" baseline="0"/>
            <a:t>Add analytics, heat maps, aggregated alerts, run a real-world pilot, conduct </a:t>
          </a:r>
          <a:r>
            <a:rPr lang="en-US" sz="1500" b="1" i="0" kern="1200" baseline="0"/>
            <a:t>end-to-end testing, user acceptance testing (UAT)</a:t>
          </a:r>
          <a:r>
            <a:rPr lang="en-US" sz="1500" b="0" i="0" kern="1200" baseline="0"/>
            <a:t>, gather feedback, retrain models, and expand language support.</a:t>
          </a:r>
          <a:endParaRPr lang="en-US" sz="1500" kern="1200"/>
        </a:p>
      </dsp:txBody>
      <dsp:txXfrm>
        <a:off x="29128" y="3305392"/>
        <a:ext cx="10800434" cy="53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4E06-814F-4734-A657-40E16B0E4D16}">
      <dsp:nvSpPr>
        <dsp:cNvPr id="0" name=""/>
        <dsp:cNvSpPr/>
      </dsp:nvSpPr>
      <dsp:spPr>
        <a:xfrm>
          <a:off x="1292" y="457198"/>
          <a:ext cx="3024344" cy="363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Team &amp; Roles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React Native dev, </a:t>
          </a:r>
          <a:r>
            <a:rPr lang="en-US" sz="1800" b="0" i="0" kern="1200" dirty="0"/>
            <a:t> </a:t>
          </a:r>
          <a:r>
            <a:rPr lang="en-US" sz="1800" b="0" i="0" kern="1200" baseline="0" dirty="0"/>
            <a:t>Backend dev (Node.js + Firebase),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ML/NLP Engineer (Python, Hugging Face),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DevOps, UX/UI designer.</a:t>
          </a:r>
          <a:endParaRPr lang="en-US" sz="1800" kern="1200" dirty="0"/>
        </a:p>
      </dsp:txBody>
      <dsp:txXfrm>
        <a:off x="89872" y="545778"/>
        <a:ext cx="2847184" cy="3458737"/>
      </dsp:txXfrm>
    </dsp:sp>
    <dsp:sp modelId="{025E6279-DC1F-4646-B26E-04277F5267C6}">
      <dsp:nvSpPr>
        <dsp:cNvPr id="0" name=""/>
        <dsp:cNvSpPr/>
      </dsp:nvSpPr>
      <dsp:spPr>
        <a:xfrm>
          <a:off x="3781723" y="457198"/>
          <a:ext cx="3024344" cy="3677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Data Needs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Labeled threat/urgency examples in local languages, voice samples for STT tuning, diverse local datasets for classifier accuracy.</a:t>
          </a:r>
          <a:endParaRPr lang="en-US" sz="1800" kern="1200" dirty="0"/>
        </a:p>
      </dsp:txBody>
      <dsp:txXfrm>
        <a:off x="3870303" y="545778"/>
        <a:ext cx="2847184" cy="3500488"/>
      </dsp:txXfrm>
    </dsp:sp>
    <dsp:sp modelId="{4BEE784C-F007-4E00-9DAF-AA43EB6ACE7A}">
      <dsp:nvSpPr>
        <dsp:cNvPr id="0" name=""/>
        <dsp:cNvSpPr/>
      </dsp:nvSpPr>
      <dsp:spPr>
        <a:xfrm>
          <a:off x="7562154" y="457198"/>
          <a:ext cx="3024344" cy="3637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Challenges &amp; Mitigations</a:t>
          </a:r>
          <a:r>
            <a:rPr lang="en-US" sz="1600" b="0" i="0" kern="1200" baseline="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Handle false alarms, trust/legal/privacy concerns, offline reliability, bias in local language models, panic from notifications, authority integration, cost spikes; mitigated via verification flows, privacy-first design, offline caching, fine-tuning, staged alerts, NGO partnerships, encryption, and cost optimization.</a:t>
          </a:r>
          <a:endParaRPr lang="en-US" sz="1600" kern="1200" dirty="0"/>
        </a:p>
      </dsp:txBody>
      <dsp:txXfrm>
        <a:off x="7650734" y="545778"/>
        <a:ext cx="2847184" cy="346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3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2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5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191F75-CA43-4C57-AC71-37CEEAC8686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B16DEE-177D-4527-9CD6-6F58CB33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82260"/>
            <a:ext cx="8825658" cy="861420"/>
          </a:xfrm>
        </p:spPr>
        <p:txBody>
          <a:bodyPr/>
          <a:lstStyle/>
          <a:p>
            <a:r>
              <a:rPr lang="en-US" sz="3200" dirty="0"/>
              <a:t>TEAM 6, </a:t>
            </a:r>
            <a:r>
              <a:rPr lang="en-US" sz="3200" b="1" i="1" dirty="0">
                <a:solidFill>
                  <a:schemeClr val="bg1"/>
                </a:solidFill>
              </a:rPr>
              <a:t>Gov &amp; Society Project Title</a:t>
            </a:r>
            <a:endParaRPr lang="en-US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728321"/>
            <a:ext cx="8825658" cy="196215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SafeNaija: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Smart AI Security Companion for Urban &amp; Rural Communities</a:t>
            </a:r>
          </a:p>
        </p:txBody>
      </p:sp>
    </p:spTree>
    <p:extLst>
      <p:ext uri="{BB962C8B-B14F-4D97-AF65-F5344CB8AC3E}">
        <p14:creationId xmlns:p14="http://schemas.microsoft.com/office/powerpoint/2010/main" val="402601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05" y="763452"/>
            <a:ext cx="6972395" cy="1216479"/>
          </a:xfrm>
        </p:spPr>
        <p:txBody>
          <a:bodyPr/>
          <a:lstStyle/>
          <a:p>
            <a:r>
              <a:rPr lang="en-US" sz="4000" b="1" dirty="0"/>
              <a:t>DEVELOPMENT ROADMAP AND TIMELINE INDICATORS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0888" y="3864682"/>
            <a:ext cx="110711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2A91C1C-878B-212A-73AB-7BD28C394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200735"/>
              </p:ext>
            </p:extLst>
          </p:nvPr>
        </p:nvGraphicFramePr>
        <p:xfrm>
          <a:off x="666655" y="1979932"/>
          <a:ext cx="10858690" cy="409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85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118" y="664029"/>
            <a:ext cx="5182359" cy="706576"/>
          </a:xfrm>
        </p:spPr>
        <p:txBody>
          <a:bodyPr/>
          <a:lstStyle/>
          <a:p>
            <a:r>
              <a:rPr lang="en-US" sz="4000" b="1" dirty="0"/>
              <a:t>RESOURCES NEEDED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0888" y="3864682"/>
            <a:ext cx="110711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C806170-14A5-1565-3661-6FB953109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03563"/>
              </p:ext>
            </p:extLst>
          </p:nvPr>
        </p:nvGraphicFramePr>
        <p:xfrm>
          <a:off x="731520" y="1370604"/>
          <a:ext cx="10587792" cy="459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72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941" y="672997"/>
            <a:ext cx="7811259" cy="698695"/>
          </a:xfrm>
        </p:spPr>
        <p:txBody>
          <a:bodyPr/>
          <a:lstStyle/>
          <a:p>
            <a:r>
              <a:rPr lang="en-US" sz="4000" b="1" dirty="0"/>
              <a:t>SafeNaija MONETIZATION PLAN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8B0EEE-DBE4-DC18-4F5C-D4CCC1552F17}"/>
              </a:ext>
            </a:extLst>
          </p:cNvPr>
          <p:cNvSpPr/>
          <p:nvPr/>
        </p:nvSpPr>
        <p:spPr>
          <a:xfrm>
            <a:off x="940968" y="1870193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Initial Free Adoption Phase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AC061-5286-E75C-D464-326E7D7685AC}"/>
              </a:ext>
            </a:extLst>
          </p:cNvPr>
          <p:cNvSpPr txBox="1"/>
          <p:nvPr/>
        </p:nvSpPr>
        <p:spPr>
          <a:xfrm>
            <a:off x="4933570" y="1612965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First few months, completely free to drive user adoption, build trust, and collect incident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A09D2-1EC1-E4E0-30AE-CB56B8B4F8F8}"/>
              </a:ext>
            </a:extLst>
          </p:cNvPr>
          <p:cNvSpPr txBox="1"/>
          <p:nvPr/>
        </p:nvSpPr>
        <p:spPr>
          <a:xfrm>
            <a:off x="4933570" y="2299698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Free basic alerts; premium tier with faster alerts, crime heat maps, offline SOS, and multi-location monitoring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11E3E4-A706-164F-F9EE-4D77DC9CEE44}"/>
              </a:ext>
            </a:extLst>
          </p:cNvPr>
          <p:cNvSpPr/>
          <p:nvPr/>
        </p:nvSpPr>
        <p:spPr>
          <a:xfrm>
            <a:off x="940968" y="2616683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Freemium to Premium Subscriptions</a:t>
            </a:r>
            <a:endParaRPr lang="en-US" sz="2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8A6180-9A04-6FE0-7F65-7870B41B2F28}"/>
              </a:ext>
            </a:extLst>
          </p:cNvPr>
          <p:cNvSpPr/>
          <p:nvPr/>
        </p:nvSpPr>
        <p:spPr>
          <a:xfrm>
            <a:off x="940968" y="3303416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Government &amp; Security Partnerships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A285B-C855-2E05-8A64-1DB348EBD425}"/>
              </a:ext>
            </a:extLst>
          </p:cNvPr>
          <p:cNvSpPr txBox="1"/>
          <p:nvPr/>
        </p:nvSpPr>
        <p:spPr>
          <a:xfrm>
            <a:off x="4933570" y="3040007"/>
            <a:ext cx="6015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Sell real-time dashboards and crime trend analytics to police, state governments, Ministry of Defense, Nigeria Intelligence Agency(NIA), DSS, NSCDC, and local security outfits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24BD0-A534-9508-EDB5-636BC41A54F5}"/>
              </a:ext>
            </a:extLst>
          </p:cNvPr>
          <p:cNvSpPr txBox="1"/>
          <p:nvPr/>
        </p:nvSpPr>
        <p:spPr>
          <a:xfrm>
            <a:off x="4933569" y="4220247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API integrations for schools, hotels, estates, malls, and logistics firms with staff/asset safety monitoring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84C38E7-57FA-B3F1-20DA-5DDEFCD23944}"/>
              </a:ext>
            </a:extLst>
          </p:cNvPr>
          <p:cNvSpPr/>
          <p:nvPr/>
        </p:nvSpPr>
        <p:spPr>
          <a:xfrm>
            <a:off x="940966" y="4489357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Enterprise &amp; Institutional Packages</a:t>
            </a:r>
            <a:endParaRPr lang="en-US" sz="20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1341A3-11E6-9E6B-1F6F-E87C907591D6}"/>
              </a:ext>
            </a:extLst>
          </p:cNvPr>
          <p:cNvSpPr/>
          <p:nvPr/>
        </p:nvSpPr>
        <p:spPr>
          <a:xfrm>
            <a:off x="940966" y="5227930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Sponsored Safety Alerts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926A6-93E8-528F-4680-DDA6FCD5C584}"/>
              </a:ext>
            </a:extLst>
          </p:cNvPr>
          <p:cNvSpPr txBox="1"/>
          <p:nvPr/>
        </p:nvSpPr>
        <p:spPr>
          <a:xfrm>
            <a:off x="4933569" y="4965154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NGOs, telcos, and insurance companies sponsor crime prevention tips and relevant safety 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C9B4B-B433-5AF8-948C-632D39A7A1BF}"/>
              </a:ext>
            </a:extLst>
          </p:cNvPr>
          <p:cNvSpPr txBox="1"/>
          <p:nvPr/>
        </p:nvSpPr>
        <p:spPr>
          <a:xfrm>
            <a:off x="4933569" y="5608827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Offer instant accident/theft cover with commission per policy sold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D8332D7-1A18-A2C8-9C89-F12872E0750F}"/>
              </a:ext>
            </a:extLst>
          </p:cNvPr>
          <p:cNvSpPr/>
          <p:nvPr/>
        </p:nvSpPr>
        <p:spPr>
          <a:xfrm>
            <a:off x="940966" y="5857848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Insurance &amp; Emergency Partnerships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83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75448" y="2768215"/>
            <a:ext cx="110711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1520" y="3968544"/>
            <a:ext cx="10587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31599" y="2398884"/>
            <a:ext cx="33876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7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63" y="874305"/>
            <a:ext cx="3940591" cy="646331"/>
          </a:xfrm>
        </p:spPr>
        <p:txBody>
          <a:bodyPr/>
          <a:lstStyle/>
          <a:p>
            <a:pPr algn="ctr"/>
            <a:r>
              <a:rPr lang="en-US" sz="4000" b="1" dirty="0"/>
              <a:t>TEAM MEMBERS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8539" y="2348049"/>
            <a:ext cx="1598710" cy="21031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0598" y="2348049"/>
            <a:ext cx="1594003" cy="21031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6757" y="2321203"/>
            <a:ext cx="1637266" cy="21031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87309" y="2321203"/>
            <a:ext cx="1868633" cy="21031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8539" y="4620107"/>
            <a:ext cx="190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ABIKALE MICHAEL RAYMOND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864" y="4691033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MAUREEN OGUCHE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3888" y="4691032"/>
            <a:ext cx="191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TOMIWA OLADIMEJI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57770" y="4758607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CHIDUBEM OBIAMALU</a:t>
            </a:r>
          </a:p>
        </p:txBody>
      </p:sp>
    </p:spTree>
    <p:extLst>
      <p:ext uri="{BB962C8B-B14F-4D97-AF65-F5344CB8AC3E}">
        <p14:creationId xmlns:p14="http://schemas.microsoft.com/office/powerpoint/2010/main" val="369442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949" y="826466"/>
            <a:ext cx="5473901" cy="695718"/>
          </a:xfrm>
        </p:spPr>
        <p:txBody>
          <a:bodyPr/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CFCDAEB-8357-C46F-085D-60005F59B4EE}"/>
              </a:ext>
            </a:extLst>
          </p:cNvPr>
          <p:cNvSpPr txBox="1">
            <a:spLocks/>
          </p:cNvSpPr>
          <p:nvPr/>
        </p:nvSpPr>
        <p:spPr bwMode="gray">
          <a:xfrm>
            <a:off x="945949" y="1633882"/>
            <a:ext cx="5854901" cy="556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Nigeria faces rising insecurity but: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932AD-F1E8-05CC-3DE7-F1D95D91904A}"/>
              </a:ext>
            </a:extLst>
          </p:cNvPr>
          <p:cNvSpPr/>
          <p:nvPr/>
        </p:nvSpPr>
        <p:spPr>
          <a:xfrm>
            <a:off x="945949" y="2381250"/>
            <a:ext cx="2781300" cy="2800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don’t report incidents on time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116275-99B5-233F-4281-BDFCDF5F2290}"/>
              </a:ext>
            </a:extLst>
          </p:cNvPr>
          <p:cNvSpPr/>
          <p:nvPr/>
        </p:nvSpPr>
        <p:spPr>
          <a:xfrm>
            <a:off x="4705350" y="2381250"/>
            <a:ext cx="2781300" cy="2800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forces are reactive, not proactive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D4769-CA85-6022-7C14-32C688614FB1}"/>
              </a:ext>
            </a:extLst>
          </p:cNvPr>
          <p:cNvSpPr/>
          <p:nvPr/>
        </p:nvSpPr>
        <p:spPr>
          <a:xfrm>
            <a:off x="8407601" y="2381250"/>
            <a:ext cx="2781300" cy="2800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 to no surveillance or response systems in Rural areas</a:t>
            </a:r>
          </a:p>
        </p:txBody>
      </p:sp>
    </p:spTree>
    <p:extLst>
      <p:ext uri="{BB962C8B-B14F-4D97-AF65-F5344CB8AC3E}">
        <p14:creationId xmlns:p14="http://schemas.microsoft.com/office/powerpoint/2010/main" val="25010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8007B-5742-ED96-1F85-62F04732F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D676-B408-6B1D-AA71-8570004F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949" y="826466"/>
            <a:ext cx="3988001" cy="695718"/>
          </a:xfrm>
        </p:spPr>
        <p:txBody>
          <a:bodyPr/>
          <a:lstStyle/>
          <a:p>
            <a:r>
              <a:rPr lang="en-US" sz="4000" b="1" dirty="0"/>
              <a:t>OUR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1C658-2C1C-3E24-5C06-C90C2DD9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949" y="1542411"/>
            <a:ext cx="9112448" cy="417923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building a </a:t>
            </a:r>
            <a:r>
              <a:rPr lang="en-US" sz="2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SafeNaija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mobile-first AI security platform 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let users: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192D28-07CE-9CF6-DE20-811291E3FB0F}"/>
              </a:ext>
            </a:extLst>
          </p:cNvPr>
          <p:cNvSpPr/>
          <p:nvPr/>
        </p:nvSpPr>
        <p:spPr>
          <a:xfrm>
            <a:off x="1428752" y="2139737"/>
            <a:ext cx="2765522" cy="1790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 incidents via voice/text/trigger/pictures/videos and work even offline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1CB801-7970-3279-0CC7-09BCC6B68805}"/>
              </a:ext>
            </a:extLst>
          </p:cNvPr>
          <p:cNvSpPr/>
          <p:nvPr/>
        </p:nvSpPr>
        <p:spPr>
          <a:xfrm>
            <a:off x="2811515" y="4152900"/>
            <a:ext cx="2765522" cy="1790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NLP and machine learning to detect urgency &amp; suggest response actions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2F13B-B93D-0338-28DE-83CA2E914CB6}"/>
              </a:ext>
            </a:extLst>
          </p:cNvPr>
          <p:cNvSpPr/>
          <p:nvPr/>
        </p:nvSpPr>
        <p:spPr>
          <a:xfrm>
            <a:off x="6614964" y="4152900"/>
            <a:ext cx="2765522" cy="1790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Collects and analyzes security trends (like a Waze but for threats)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1AE1EB-008A-4773-53DB-7A4BD296DA8C}"/>
              </a:ext>
            </a:extLst>
          </p:cNvPr>
          <p:cNvSpPr/>
          <p:nvPr/>
        </p:nvSpPr>
        <p:spPr>
          <a:xfrm>
            <a:off x="4713239" y="2139737"/>
            <a:ext cx="2765522" cy="1790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AI to classify the threat level and location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BA430B-E2E1-8AF3-8EB6-74FB5E37A190}"/>
              </a:ext>
            </a:extLst>
          </p:cNvPr>
          <p:cNvSpPr/>
          <p:nvPr/>
        </p:nvSpPr>
        <p:spPr>
          <a:xfrm>
            <a:off x="7997726" y="2133600"/>
            <a:ext cx="2765522" cy="1790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alerts nearby verified users, local vigilantes, or authorities</a:t>
            </a:r>
          </a:p>
        </p:txBody>
      </p:sp>
    </p:spTree>
    <p:extLst>
      <p:ext uri="{BB962C8B-B14F-4D97-AF65-F5344CB8AC3E}">
        <p14:creationId xmlns:p14="http://schemas.microsoft.com/office/powerpoint/2010/main" val="408681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62000"/>
            <a:ext cx="2883645" cy="795930"/>
          </a:xfrm>
        </p:spPr>
        <p:txBody>
          <a:bodyPr/>
          <a:lstStyle/>
          <a:p>
            <a:r>
              <a:rPr lang="en-US" sz="4000" b="1" dirty="0"/>
              <a:t>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67580"/>
            <a:ext cx="7246095" cy="1528170"/>
          </a:xfrm>
        </p:spPr>
        <p:txBody>
          <a:bodyPr>
            <a:no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report threats on time,</a:t>
            </a:r>
          </a:p>
          <a:p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community safety through AI-powered, decentralized alerting and threat classification.</a:t>
            </a:r>
            <a:endParaRPr lang="en-US" sz="28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405" y="838200"/>
            <a:ext cx="8825658" cy="1330964"/>
          </a:xfrm>
        </p:spPr>
        <p:txBody>
          <a:bodyPr/>
          <a:lstStyle/>
          <a:p>
            <a:r>
              <a:rPr lang="en-US" sz="4000" b="1" dirty="0"/>
              <a:t>MARKET FEASIBLITY, DEMAND &amp; JUSTIFICATION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B7609E7-CBF6-32DC-985F-1991005C0184}"/>
              </a:ext>
            </a:extLst>
          </p:cNvPr>
          <p:cNvSpPr/>
          <p:nvPr/>
        </p:nvSpPr>
        <p:spPr>
          <a:xfrm>
            <a:off x="945405" y="2169163"/>
            <a:ext cx="3992602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insecurity &amp; clear user need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40B33-87CB-C704-E21C-DF843272034B}"/>
              </a:ext>
            </a:extLst>
          </p:cNvPr>
          <p:cNvSpPr txBox="1"/>
          <p:nvPr/>
        </p:nvSpPr>
        <p:spPr>
          <a:xfrm>
            <a:off x="5002435" y="2351731"/>
            <a:ext cx="551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Citizens want faster, easier reporting and local awareness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B62A0C-502C-C016-B449-DCE50F0176C8}"/>
              </a:ext>
            </a:extLst>
          </p:cNvPr>
          <p:cNvSpPr/>
          <p:nvPr/>
        </p:nvSpPr>
        <p:spPr>
          <a:xfrm>
            <a:off x="945403" y="2898579"/>
            <a:ext cx="3740895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Underreporting problem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E6B33-D3CF-0F27-A8E1-93AFFEFFC1D2}"/>
              </a:ext>
            </a:extLst>
          </p:cNvPr>
          <p:cNvSpPr txBox="1"/>
          <p:nvPr/>
        </p:nvSpPr>
        <p:spPr>
          <a:xfrm>
            <a:off x="5002435" y="2918676"/>
            <a:ext cx="56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Low-friction, mobile-first reporting can meet strong latent demand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CE1E5F-B754-1A3F-9E91-10CDA503AA13}"/>
              </a:ext>
            </a:extLst>
          </p:cNvPr>
          <p:cNvSpPr txBox="1"/>
          <p:nvPr/>
        </p:nvSpPr>
        <p:spPr>
          <a:xfrm>
            <a:off x="5002435" y="3642294"/>
            <a:ext cx="645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Urban/rural residents, community leaders, vigilantes, transport hubs, estates, schools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37746BF-8B82-9F68-A2F8-E017484BC7EA}"/>
              </a:ext>
            </a:extLst>
          </p:cNvPr>
          <p:cNvSpPr/>
          <p:nvPr/>
        </p:nvSpPr>
        <p:spPr>
          <a:xfrm>
            <a:off x="945403" y="3603671"/>
            <a:ext cx="3740895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Large, diverse target audience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274229-C1D4-FB14-2572-15FBCB41C340}"/>
              </a:ext>
            </a:extLst>
          </p:cNvPr>
          <p:cNvSpPr txBox="1"/>
          <p:nvPr/>
        </p:nvSpPr>
        <p:spPr>
          <a:xfrm>
            <a:off x="5002435" y="4453019"/>
            <a:ext cx="64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effects from crowd-sourced alerts and local verification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A2B1E1-A70D-377A-BEDC-76A59973429F}"/>
              </a:ext>
            </a:extLst>
          </p:cNvPr>
          <p:cNvSpPr/>
          <p:nvPr/>
        </p:nvSpPr>
        <p:spPr>
          <a:xfrm>
            <a:off x="945403" y="4314520"/>
            <a:ext cx="3740895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growth potential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2ED13DC-80A8-E75D-5F29-026167409327}"/>
              </a:ext>
            </a:extLst>
          </p:cNvPr>
          <p:cNvSpPr/>
          <p:nvPr/>
        </p:nvSpPr>
        <p:spPr>
          <a:xfrm>
            <a:off x="945403" y="5012244"/>
            <a:ext cx="3740895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Feasible &amp; Monetizable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86F07-720E-E5D9-6CB5-036BF8011A21}"/>
              </a:ext>
            </a:extLst>
          </p:cNvPr>
          <p:cNvSpPr txBox="1"/>
          <p:nvPr/>
        </p:nvSpPr>
        <p:spPr>
          <a:xfrm>
            <a:off x="4938007" y="5012243"/>
            <a:ext cx="645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Achievable with current tech; revenue via premium features, ads, sponsorships, and data licensing</a:t>
            </a:r>
          </a:p>
        </p:txBody>
      </p:sp>
    </p:spTree>
    <p:extLst>
      <p:ext uri="{BB962C8B-B14F-4D97-AF65-F5344CB8AC3E}">
        <p14:creationId xmlns:p14="http://schemas.microsoft.com/office/powerpoint/2010/main" val="1635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35" y="826411"/>
            <a:ext cx="3130750" cy="669657"/>
          </a:xfrm>
        </p:spPr>
        <p:txBody>
          <a:bodyPr/>
          <a:lstStyle/>
          <a:p>
            <a:r>
              <a:rPr lang="en-US" sz="4000" b="1" dirty="0"/>
              <a:t>TECH STACK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9EF28-0FDD-9B96-7E78-9E2141BEBD83}"/>
              </a:ext>
            </a:extLst>
          </p:cNvPr>
          <p:cNvSpPr/>
          <p:nvPr/>
        </p:nvSpPr>
        <p:spPr>
          <a:xfrm>
            <a:off x="767613" y="1847849"/>
            <a:ext cx="2362200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Frontend (mobile)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React native + expo;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Libraries: react-navigation, redux/toolkit or recoil, expo-location, expo-notifications, react-native-maps +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mapbox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/leaflet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70A81-EDB4-5EE5-238A-121F63C82581}"/>
              </a:ext>
            </a:extLst>
          </p:cNvPr>
          <p:cNvSpPr/>
          <p:nvPr/>
        </p:nvSpPr>
        <p:spPr>
          <a:xfrm>
            <a:off x="3448051" y="1847849"/>
            <a:ext cx="2571750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Backend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Node.js (Express or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NestJS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); real-time via Firebase Realtime Database/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Firestore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+ Firebase Cloud Messaging; optional Node microservices for ML, media, geoprocessing.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086E0-92E6-CB64-54A7-3C39BD35B04A}"/>
              </a:ext>
            </a:extLst>
          </p:cNvPr>
          <p:cNvSpPr/>
          <p:nvPr/>
        </p:nvSpPr>
        <p:spPr>
          <a:xfrm>
            <a:off x="6172200" y="1847849"/>
            <a:ext cx="2266950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Database &amp; Geo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Firebase Real-time Database/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Firestore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for alerts; Firebase Storage for media;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BigQuery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for advanced spatial queries.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BB46D-629A-FE47-614F-CA8BF84328FB}"/>
              </a:ext>
            </a:extLst>
          </p:cNvPr>
          <p:cNvSpPr/>
          <p:nvPr/>
        </p:nvSpPr>
        <p:spPr>
          <a:xfrm>
            <a:off x="8763000" y="1847849"/>
            <a:ext cx="2661387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AI / ML / NLP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Python (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PyTorch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/ TensorFlow); Hugging Face Transformers (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distilBERT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, fine-tuned); Google Speech-to-Text or Coqui STT; TensorFlow Lite/ONNX for on-device; serve via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FastAPI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or Hugging Face API</a:t>
            </a:r>
          </a:p>
        </p:txBody>
      </p:sp>
    </p:spTree>
    <p:extLst>
      <p:ext uri="{BB962C8B-B14F-4D97-AF65-F5344CB8AC3E}">
        <p14:creationId xmlns:p14="http://schemas.microsoft.com/office/powerpoint/2010/main" val="231384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08A36-4DB7-6E3F-7D55-6277D613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645A-337F-EFA9-50E0-9F099C17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135" y="826411"/>
            <a:ext cx="3130750" cy="669657"/>
          </a:xfrm>
        </p:spPr>
        <p:txBody>
          <a:bodyPr/>
          <a:lstStyle/>
          <a:p>
            <a:r>
              <a:rPr lang="en-US" sz="4000" b="1" dirty="0"/>
              <a:t>TECH STACK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D5F2D9-B39D-07B3-813F-C565B9D91148}"/>
              </a:ext>
            </a:extLst>
          </p:cNvPr>
          <p:cNvSpPr/>
          <p:nvPr/>
        </p:nvSpPr>
        <p:spPr>
          <a:xfrm>
            <a:off x="1207635" y="1847849"/>
            <a:ext cx="2850015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DevOps</a:t>
            </a:r>
          </a:p>
          <a:p>
            <a:pPr marL="285750" lvl="0" indent="-285750" algn="ctr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Google Cloud Platform; CI/CD with GitHub Actions; Docker + Cloud Run/ECS/Kubernetes; monitoring with Sentry, Prometheus + Grafana; mapping via OpenStreetMap + Google Maps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3EC8-D2FC-E29E-E823-6603B5179EC1}"/>
              </a:ext>
            </a:extLst>
          </p:cNvPr>
          <p:cNvSpPr/>
          <p:nvPr/>
        </p:nvSpPr>
        <p:spPr>
          <a:xfrm>
            <a:off x="4670992" y="1847849"/>
            <a:ext cx="2850015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Security &amp; Auth</a:t>
            </a:r>
          </a:p>
          <a:p>
            <a:pPr marL="285750" lvl="0" indent="-285750" algn="ctr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Firebase Authentication (phone OTP/email); end-to-end encryption; role management for verified users, anonymous reporters, moderators, and authorities.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D0B1-49B6-AD32-9B57-29FCF0FBEC6A}"/>
              </a:ext>
            </a:extLst>
          </p:cNvPr>
          <p:cNvSpPr/>
          <p:nvPr/>
        </p:nvSpPr>
        <p:spPr>
          <a:xfrm>
            <a:off x="8134349" y="1847849"/>
            <a:ext cx="2850015" cy="400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Others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Push notifications via FCM; optional SMS gateway (Twilio/local provider); analytics with Firebase Analytics +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BigQuery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841" y="792809"/>
            <a:ext cx="6992109" cy="1200329"/>
          </a:xfrm>
        </p:spPr>
        <p:txBody>
          <a:bodyPr/>
          <a:lstStyle/>
          <a:p>
            <a:r>
              <a:rPr lang="en-US" sz="4000" b="1" dirty="0"/>
              <a:t>SOLUTION COMPONENTS &amp; HIGH-LEVEL ARCHITECTURE</a:t>
            </a:r>
            <a:endParaRPr lang="en-US" sz="4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E6CE9DE-DDE5-BB1A-1C83-B1F8EF4D57C6}"/>
              </a:ext>
            </a:extLst>
          </p:cNvPr>
          <p:cNvSpPr/>
          <p:nvPr/>
        </p:nvSpPr>
        <p:spPr>
          <a:xfrm>
            <a:off x="989841" y="2191876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Backend &amp; Real-time Layer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D67F7-30A4-831E-EA54-B04A1BCD3A88}"/>
              </a:ext>
            </a:extLst>
          </p:cNvPr>
          <p:cNvSpPr txBox="1"/>
          <p:nvPr/>
        </p:nvSpPr>
        <p:spPr>
          <a:xfrm>
            <a:off x="5052304" y="1859339"/>
            <a:ext cx="601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Node.js API for authentication, incident handling, and notifications; Firebase Real-time DB for live incident storage and Pub/Sub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22C233-66D6-E598-A13A-5BB816BFECE4}"/>
              </a:ext>
            </a:extLst>
          </p:cNvPr>
          <p:cNvSpPr/>
          <p:nvPr/>
        </p:nvSpPr>
        <p:spPr>
          <a:xfrm>
            <a:off x="989841" y="3172524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Mobile App (React Native + Expo)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C31E9-5DE6-9F35-AD17-5316710C3C5C}"/>
              </a:ext>
            </a:extLst>
          </p:cNvPr>
          <p:cNvSpPr txBox="1"/>
          <p:nvPr/>
        </p:nvSpPr>
        <p:spPr>
          <a:xfrm>
            <a:off x="5052304" y="2911060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SOS button, text/voice reporting, local alerts, map, and offline cache with sync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D9CEF7-563C-A5C5-94B3-C363549C7209}"/>
              </a:ext>
            </a:extLst>
          </p:cNvPr>
          <p:cNvSpPr/>
          <p:nvPr/>
        </p:nvSpPr>
        <p:spPr>
          <a:xfrm>
            <a:off x="989841" y="3851296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AI &amp; Voice Processing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FA40B-4C97-EA2B-0455-68FDBAB33B64}"/>
              </a:ext>
            </a:extLst>
          </p:cNvPr>
          <p:cNvSpPr txBox="1"/>
          <p:nvPr/>
        </p:nvSpPr>
        <p:spPr>
          <a:xfrm>
            <a:off x="5052304" y="3660006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Python ML service for threat classification; Google STT for speech-to-text conversion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241B02-D8B2-63DB-32FF-A79EBAB5C609}"/>
              </a:ext>
            </a:extLst>
          </p:cNvPr>
          <p:cNvSpPr/>
          <p:nvPr/>
        </p:nvSpPr>
        <p:spPr>
          <a:xfrm>
            <a:off x="989841" y="4767853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Geospatial &amp; Notifications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0D93A-F511-40E8-CC41-046B54B3F297}"/>
              </a:ext>
            </a:extLst>
          </p:cNvPr>
          <p:cNvSpPr txBox="1"/>
          <p:nvPr/>
        </p:nvSpPr>
        <p:spPr>
          <a:xfrm>
            <a:off x="5052303" y="4438064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Post GIS/geocoding for radius search and heat maps; FCM/SMS to alert nearby verified users and authorities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707FF7-0F6C-90DF-E43A-09DF5358B441}"/>
              </a:ext>
            </a:extLst>
          </p:cNvPr>
          <p:cNvSpPr/>
          <p:nvPr/>
        </p:nvSpPr>
        <p:spPr>
          <a:xfrm>
            <a:off x="989841" y="5750349"/>
            <a:ext cx="3992602" cy="131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Dashboard &amp; Analytics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E0FFA-84B2-7B5F-46CB-4678FA912EE3}"/>
              </a:ext>
            </a:extLst>
          </p:cNvPr>
          <p:cNvSpPr txBox="1"/>
          <p:nvPr/>
        </p:nvSpPr>
        <p:spPr>
          <a:xfrm>
            <a:off x="5052303" y="5493121"/>
            <a:ext cx="601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Web portal for verifying reports, moderating, viewing heat maps, and exporting data trends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51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1116</TotalTime>
  <Words>1024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TEAM 6, Gov &amp; Society Project Title</vt:lpstr>
      <vt:lpstr>TEAM MEMBERS</vt:lpstr>
      <vt:lpstr>PROBLEM STATEMENT</vt:lpstr>
      <vt:lpstr>OUR SOLUTION</vt:lpstr>
      <vt:lpstr>OBJECTIVE</vt:lpstr>
      <vt:lpstr>MARKET FEASIBLITY, DEMAND &amp; JUSTIFICATION</vt:lpstr>
      <vt:lpstr>TECH STACK</vt:lpstr>
      <vt:lpstr>TECH STACK</vt:lpstr>
      <vt:lpstr>SOLUTION COMPONENTS &amp; HIGH-LEVEL ARCHITECTURE</vt:lpstr>
      <vt:lpstr>DEVELOPMENT ROADMAP AND TIMELINE INDICATORS</vt:lpstr>
      <vt:lpstr>RESOURCES NEEDED</vt:lpstr>
      <vt:lpstr>SafeNaija MONETIZATION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ABIMIC</dc:creator>
  <cp:lastModifiedBy>Chidubem Obiamalu</cp:lastModifiedBy>
  <cp:revision>26</cp:revision>
  <dcterms:created xsi:type="dcterms:W3CDTF">2025-08-09T10:34:56Z</dcterms:created>
  <dcterms:modified xsi:type="dcterms:W3CDTF">2025-08-15T22:18:34Z</dcterms:modified>
</cp:coreProperties>
</file>