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uba\Downloads\Capstone_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1"/>
  </c:chart>
  <c:spPr>
    <a:noFill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EA09-C8A7-4743-FD3D-525D77F4F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0BB8-B8A2-B407-CE13-B4E6339A9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754C-ECF8-DF19-2CBA-8A04447E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0C9F-7832-C517-0EC6-D7D8B269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0172-41EC-4F0F-7671-7618E8B3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869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405A-E427-A7AB-F465-D92F287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E10E6-ED0B-B898-D420-38A89833D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9C27-918F-4330-3DC8-63B37F2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D7A9-15A7-7162-92BF-DF04528C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2435-55BE-E8C4-2889-29874224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067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231B1-71FE-7151-60C3-6E69212A6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95C71-93ED-91CA-A1DD-114C9F275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6D16-5AF4-8A4B-6180-DF999380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688D-DD80-7602-11B9-A6454FE4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A9C4F-6EF1-0DB5-1879-15271F2F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7538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E29-F0B7-215C-09FD-5FA45783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37B-69D2-F46C-5FB2-EBB7BF81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0C47-F5F9-F256-D7B8-09B7468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13F1-6FCA-C210-DD8E-493C86A6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A81C-5E3E-F1F3-B542-C77B7001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70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F5A-D641-00EC-C19A-82F0E6B1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CB3D7-5E7B-545E-9007-5481EAC71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AE8A-1518-5897-484C-7DF3C7DD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EF8B-0A72-8B8C-A0E7-13D65B16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F11D-05A9-8B5D-8F82-3C277BC9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143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05B-AA46-762B-EF46-A35B27C6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7977-1592-4BCE-B738-85161DF48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4C77-38A1-4493-B2EE-D061D795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D06A-2559-9449-A4A4-A6AA7E77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0F7E-AECF-D11D-A03C-4B4549FE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EB7A-BF0A-1A09-873F-3969CE13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504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8459-8204-39D9-0DF5-4D03446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CD38-7B49-D527-1BD7-A6CDB2AD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454FD-8A64-06EB-3BD9-324187E9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80185-F4AC-BEA0-91C6-A9A6C3499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4ACE0-6981-650D-8380-D0BB4F48B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9086A-E068-A4A1-758B-C94E1350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8FFB9-1626-0DE3-28A0-A5F332D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3F7A7-2C5B-7097-1D1A-FBFDDEAE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19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A44B-4A5A-F97D-32B2-68D809E4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84A4-14C2-6FD5-8DFD-CBB3D5BA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194C5-2903-AA92-FB6B-2A548916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D0FC6-CF7A-A753-47BA-3B1F0B38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8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53FD5-B4FC-9A97-8512-C88A1E34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534E3-07A9-F543-BD2B-507192F4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DB152-53BA-7779-3ED1-300BF417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48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A800-C086-E5F9-AB13-5D08319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C275-7C1F-01D6-D777-644D78D0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0BF72-AAB2-647A-D937-326E9A49B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F14A-C408-7645-9142-0EB7FD3F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A151-E671-B890-D61B-4BDAE38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02DAA-CCBD-C276-DF63-D9DA03EF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4862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AB3-A58C-8BFA-4446-EFFE660E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9AAAB-9AD1-0E65-40A4-4EEDB81AE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282D5-F779-0941-C722-65A0F554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E8B4-D3B6-E2FE-ACF7-A175D14E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1FEC-4BC3-1DD8-AFF0-DA179C33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F562-517B-61EA-FB09-83243EF2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370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CAA31-C9E8-6C5A-29D3-BCC4838A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6348-8AE7-450A-6A48-73088009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06AB-70C7-CCCB-824B-51B85E8B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06D1-EE3B-4A43-99A1-06B25CBF36E7}" type="datetimeFigureOut">
              <a:rPr lang="en-NG" smtClean="0"/>
              <a:t>03/10/2025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E7D1-5D1F-55BA-CF92-27B59206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1ED2E-F43E-562C-6158-8382F725A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5FCE-11E2-42EE-A7E8-55384F93948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002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fr/nigeria-drapeau-carte-g%C3%A9ographie-175896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baproject.com/textbooks/lillie-mccatty-new-textbook/modules/the-psychology-of-grou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3613A-8C37-95B0-3B44-495E2590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6200000">
            <a:off x="-737442" y="1738656"/>
            <a:ext cx="5856784" cy="4381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1F1DA-DC7A-BC02-BCE1-BCF8DA75F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14819" y="6368143"/>
            <a:ext cx="470981" cy="377372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630CBE-CE52-F9A6-416F-97E32FB4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1294"/>
              </p:ext>
            </p:extLst>
          </p:nvPr>
        </p:nvGraphicFramePr>
        <p:xfrm>
          <a:off x="509814" y="2068285"/>
          <a:ext cx="11682186" cy="4677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7031">
                  <a:extLst>
                    <a:ext uri="{9D8B030D-6E8A-4147-A177-3AD203B41FA5}">
                      <a16:colId xmlns:a16="http://schemas.microsoft.com/office/drawing/2014/main" val="3923400586"/>
                    </a:ext>
                  </a:extLst>
                </a:gridCol>
                <a:gridCol w="1947031">
                  <a:extLst>
                    <a:ext uri="{9D8B030D-6E8A-4147-A177-3AD203B41FA5}">
                      <a16:colId xmlns:a16="http://schemas.microsoft.com/office/drawing/2014/main" val="2031667404"/>
                    </a:ext>
                  </a:extLst>
                </a:gridCol>
                <a:gridCol w="1947031">
                  <a:extLst>
                    <a:ext uri="{9D8B030D-6E8A-4147-A177-3AD203B41FA5}">
                      <a16:colId xmlns:a16="http://schemas.microsoft.com/office/drawing/2014/main" val="2283090361"/>
                    </a:ext>
                  </a:extLst>
                </a:gridCol>
                <a:gridCol w="1947031">
                  <a:extLst>
                    <a:ext uri="{9D8B030D-6E8A-4147-A177-3AD203B41FA5}">
                      <a16:colId xmlns:a16="http://schemas.microsoft.com/office/drawing/2014/main" val="121191524"/>
                    </a:ext>
                  </a:extLst>
                </a:gridCol>
                <a:gridCol w="1947031">
                  <a:extLst>
                    <a:ext uri="{9D8B030D-6E8A-4147-A177-3AD203B41FA5}">
                      <a16:colId xmlns:a16="http://schemas.microsoft.com/office/drawing/2014/main" val="3031290662"/>
                    </a:ext>
                  </a:extLst>
                </a:gridCol>
                <a:gridCol w="1947031">
                  <a:extLst>
                    <a:ext uri="{9D8B030D-6E8A-4147-A177-3AD203B41FA5}">
                      <a16:colId xmlns:a16="http://schemas.microsoft.com/office/drawing/2014/main" val="567754001"/>
                    </a:ext>
                  </a:extLst>
                </a:gridCol>
              </a:tblGrid>
              <a:tr h="935446"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76949"/>
                  </a:ext>
                </a:extLst>
              </a:tr>
              <a:tr h="935446">
                <a:tc gridSpan="4">
                  <a:txBody>
                    <a:bodyPr/>
                    <a:lstStyle/>
                    <a:p>
                      <a:pPr algn="l"/>
                      <a:r>
                        <a:rPr lang="en-US" sz="4800" b="1" dirty="0"/>
                        <a:t>Capstone Project</a:t>
                      </a:r>
                      <a:endParaRPr lang="en-NG" sz="4800" b="1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75384"/>
                  </a:ext>
                </a:extLst>
              </a:tr>
              <a:tr h="935446"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Group B</a:t>
                      </a:r>
                      <a:endParaRPr lang="en-NG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NG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0417"/>
                  </a:ext>
                </a:extLst>
              </a:tr>
              <a:tr h="935446"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2800" b="1" dirty="0"/>
                        <a:t>MyIT Consult Internship Program 2025</a:t>
                      </a:r>
                      <a:endParaRPr lang="en-NG" sz="2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01387"/>
                  </a:ext>
                </a:extLst>
              </a:tr>
              <a:tr h="935446">
                <a:tc>
                  <a:txBody>
                    <a:bodyPr/>
                    <a:lstStyle/>
                    <a:p>
                      <a:pPr algn="r"/>
                      <a:endParaRPr lang="en-N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8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45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B2773-34D3-1539-28B5-AD69B25D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29CFC4-15AE-C6AA-89F7-34088D60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FFF8A-A4BB-0920-E6A7-E0DB30F60114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27E96-A62A-0CF6-0551-3EADEA89D9FA}"/>
              </a:ext>
            </a:extLst>
          </p:cNvPr>
          <p:cNvSpPr txBox="1"/>
          <p:nvPr/>
        </p:nvSpPr>
        <p:spPr>
          <a:xfrm>
            <a:off x="859971" y="5375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Thank You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A183-4DB1-9A62-F556-70216B952E45}"/>
              </a:ext>
            </a:extLst>
          </p:cNvPr>
          <p:cNvSpPr txBox="1"/>
          <p:nvPr/>
        </p:nvSpPr>
        <p:spPr>
          <a:xfrm>
            <a:off x="859971" y="1488375"/>
            <a:ext cx="10755086" cy="483209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/>
            <a:r>
              <a:rPr lang="en-GB" sz="2800" b="1" dirty="0"/>
              <a:t>Aisha Dauda</a:t>
            </a:r>
            <a:endParaRPr lang="en-NG" sz="2800" dirty="0"/>
          </a:p>
          <a:p>
            <a:pPr lvl="0"/>
            <a:r>
              <a:rPr lang="en-GB" sz="2800" b="1" dirty="0"/>
              <a:t>Inuwa Hauwa Walida</a:t>
            </a:r>
            <a:endParaRPr lang="en-NG" sz="2800" dirty="0"/>
          </a:p>
          <a:p>
            <a:pPr lvl="0"/>
            <a:r>
              <a:rPr lang="en-GB" sz="2800" b="1" dirty="0"/>
              <a:t>Chidubem Paschal </a:t>
            </a:r>
            <a:r>
              <a:rPr lang="en-GB" sz="2800" b="1" dirty="0" err="1"/>
              <a:t>Obiamalu</a:t>
            </a:r>
            <a:endParaRPr lang="en-NG" sz="2800" dirty="0"/>
          </a:p>
          <a:p>
            <a:pPr lvl="0"/>
            <a:r>
              <a:rPr lang="en-GB" sz="2800" b="1" dirty="0" err="1"/>
              <a:t>Maikano</a:t>
            </a:r>
            <a:r>
              <a:rPr lang="en-GB" sz="2800" b="1" dirty="0"/>
              <a:t> Yusuf Lawal</a:t>
            </a:r>
            <a:endParaRPr lang="en-NG" sz="2800" dirty="0"/>
          </a:p>
          <a:p>
            <a:pPr lvl="0"/>
            <a:r>
              <a:rPr lang="en-GB" sz="2800" b="1" dirty="0"/>
              <a:t>Joy Momoh</a:t>
            </a:r>
            <a:endParaRPr lang="en-NG" sz="2800" dirty="0"/>
          </a:p>
          <a:p>
            <a:pPr lvl="0"/>
            <a:r>
              <a:rPr lang="en-GB" sz="2800" b="1" dirty="0" err="1"/>
              <a:t>Esuwa</a:t>
            </a:r>
            <a:r>
              <a:rPr lang="en-GB" sz="2800" b="1" dirty="0"/>
              <a:t> Stephen</a:t>
            </a:r>
            <a:endParaRPr lang="en-NG" sz="2800" dirty="0"/>
          </a:p>
          <a:p>
            <a:pPr lvl="0"/>
            <a:r>
              <a:rPr lang="en-GB" sz="2800" b="1" dirty="0"/>
              <a:t>Umar Rabiu</a:t>
            </a:r>
            <a:endParaRPr lang="en-NG" sz="2800" dirty="0"/>
          </a:p>
          <a:p>
            <a:pPr lvl="0"/>
            <a:r>
              <a:rPr lang="en-GB" sz="2800" b="1" dirty="0" err="1"/>
              <a:t>Igoche</a:t>
            </a:r>
            <a:r>
              <a:rPr lang="en-GB" sz="2800" b="1" dirty="0"/>
              <a:t> Esther </a:t>
            </a:r>
            <a:r>
              <a:rPr lang="en-GB" sz="2800" b="1" dirty="0" err="1"/>
              <a:t>Agbenu</a:t>
            </a:r>
            <a:endParaRPr lang="en-NG" sz="2800" dirty="0"/>
          </a:p>
          <a:p>
            <a:pPr lvl="0"/>
            <a:r>
              <a:rPr lang="en-GB" sz="2800" b="1" dirty="0"/>
              <a:t>Nuhu Abubakar Sediq</a:t>
            </a:r>
            <a:endParaRPr lang="en-NG" sz="2800" dirty="0"/>
          </a:p>
          <a:p>
            <a:pPr lvl="0"/>
            <a:r>
              <a:rPr lang="en-GB" sz="2800" b="1" dirty="0" err="1"/>
              <a:t>Ujunwa</a:t>
            </a:r>
            <a:r>
              <a:rPr lang="en-GB" sz="2800" b="1" dirty="0"/>
              <a:t> Scholastica </a:t>
            </a:r>
            <a:endParaRPr lang="en-NG" sz="2800" dirty="0"/>
          </a:p>
          <a:p>
            <a:pPr lvl="0"/>
            <a:r>
              <a:rPr lang="en-GB" sz="2800" b="1" dirty="0"/>
              <a:t>Joshua </a:t>
            </a:r>
            <a:r>
              <a:rPr lang="en-GB" sz="2800" b="1" dirty="0" err="1"/>
              <a:t>dagba</a:t>
            </a:r>
            <a:r>
              <a:rPr lang="en-GB" sz="2800" b="1" dirty="0"/>
              <a:t> Benjamin</a:t>
            </a:r>
            <a:endParaRPr lang="en-NG" sz="2800" dirty="0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E19A6586-6DB3-63FF-728A-16B4F59AB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4F23043-07FF-ECC5-EDD2-D88049A2AF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C8E264D-132C-355C-DAF5-EFD8BACF0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84A0-2FC0-8AA5-5B1B-C27195A5BA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62378" y="2471057"/>
            <a:ext cx="5111165" cy="38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A12E7-02B4-DE9D-1E17-368F8FDE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36E6402-F2E8-41C2-FDE5-7A3965EF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886425"/>
            <a:ext cx="12192000" cy="5085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805041-A40B-AFD8-BED1-D12F6E3EF709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B9A2A-61B9-A081-D505-B034F83C127F}"/>
              </a:ext>
            </a:extLst>
          </p:cNvPr>
          <p:cNvSpPr txBox="1"/>
          <p:nvPr/>
        </p:nvSpPr>
        <p:spPr>
          <a:xfrm>
            <a:off x="520700" y="2111829"/>
            <a:ext cx="11188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Bridging the Digital Divide: Access to Learning Tools</a:t>
            </a:r>
          </a:p>
          <a:p>
            <a:endParaRPr lang="en-US" sz="3600" b="1" dirty="0"/>
          </a:p>
          <a:p>
            <a:r>
              <a:rPr lang="en-US" sz="2400" b="1" dirty="0"/>
              <a:t>Research Focus: Access to Digital Learning Tools Among Nigerian Students</a:t>
            </a:r>
          </a:p>
          <a:p>
            <a:r>
              <a:rPr lang="en-US" sz="2400" b="1" dirty="0"/>
              <a:t>		(Higher Institution)			</a:t>
            </a:r>
          </a:p>
          <a:p>
            <a:r>
              <a:rPr lang="en-US" sz="2400" b="1" dirty="0"/>
              <a:t>Group: 3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Date: October 2025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8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B5BF0-3149-9787-E52E-6060AAB6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6852B-0775-2435-9490-90E36A26F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8608426" y="2830905"/>
            <a:ext cx="2553545" cy="25024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AC85ED-2E8A-B834-C2A2-59D07966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5DBB6-D758-3C27-C4F1-9C88A2A2B330}"/>
              </a:ext>
            </a:extLst>
          </p:cNvPr>
          <p:cNvSpPr txBox="1"/>
          <p:nvPr/>
        </p:nvSpPr>
        <p:spPr>
          <a:xfrm>
            <a:off x="859971" y="881743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0FA51-F38E-CA49-6229-A89C5937B8C5}"/>
              </a:ext>
            </a:extLst>
          </p:cNvPr>
          <p:cNvSpPr txBox="1"/>
          <p:nvPr/>
        </p:nvSpPr>
        <p:spPr>
          <a:xfrm>
            <a:off x="794657" y="859972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9FC31-35AE-12BD-F1D2-35D1EC29E4AC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F3FF2-BA15-EDAD-7C83-505E551E7FC0}"/>
              </a:ext>
            </a:extLst>
          </p:cNvPr>
          <p:cNvSpPr txBox="1"/>
          <p:nvPr/>
        </p:nvSpPr>
        <p:spPr>
          <a:xfrm>
            <a:off x="729343" y="7994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PROBLEM: ACCESS vs. AFFORDABILITY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74A4D-CC3B-CC2D-B3EC-54732EA81E0B}"/>
              </a:ext>
            </a:extLst>
          </p:cNvPr>
          <p:cNvSpPr txBox="1"/>
          <p:nvPr/>
        </p:nvSpPr>
        <p:spPr>
          <a:xfrm>
            <a:off x="794657" y="2111829"/>
            <a:ext cx="10755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Gap in Digital Learning</a:t>
            </a:r>
          </a:p>
          <a:p>
            <a:r>
              <a:rPr lang="en-US" sz="2000" dirty="0"/>
              <a:t>The NUC mandates e-learning, but students face a critical gap between policy and reality.</a:t>
            </a:r>
          </a:p>
          <a:p>
            <a:r>
              <a:rPr lang="en-US" sz="2000" b="1" dirty="0"/>
              <a:t>1. The Assumption (What we thought):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main barrier is lack of digital literacy or device ownership.</a:t>
            </a:r>
          </a:p>
          <a:p>
            <a:endParaRPr lang="en-US" sz="2000" dirty="0"/>
          </a:p>
          <a:p>
            <a:r>
              <a:rPr lang="en-US" sz="2000" b="1" dirty="0"/>
              <a:t>2. The Reality (Research shows that):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own devices (Smartphones 60%) and knows how to use them (New Tech. e.g. AI chatbots 47% Usage).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true barriers are </a:t>
            </a:r>
            <a:r>
              <a:rPr lang="en-US" sz="2000" b="1" dirty="0"/>
              <a:t>COST</a:t>
            </a:r>
            <a:r>
              <a:rPr lang="en-US" sz="2000" dirty="0"/>
              <a:t> and </a:t>
            </a:r>
            <a:r>
              <a:rPr lang="en-US" sz="2000" b="1" dirty="0"/>
              <a:t>INFRASTRUCTURE RELIABILITY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Research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the primary financial and infrastructural barriers preventing consistent, quality engagement with formal digital learning platforms?</a:t>
            </a:r>
          </a:p>
        </p:txBody>
      </p:sp>
    </p:spTree>
    <p:extLst>
      <p:ext uri="{BB962C8B-B14F-4D97-AF65-F5344CB8AC3E}">
        <p14:creationId xmlns:p14="http://schemas.microsoft.com/office/powerpoint/2010/main" val="118351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E3AF6-42A5-8FF9-005B-08E5CFE0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119222-C69D-B1A1-ED95-634D3B6C15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0800000">
            <a:off x="6458676" y="2899229"/>
            <a:ext cx="5080181" cy="3417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7B7A6-FE2B-93CE-6122-BDF465680558}"/>
              </a:ext>
            </a:extLst>
          </p:cNvPr>
          <p:cNvSpPr txBox="1"/>
          <p:nvPr/>
        </p:nvSpPr>
        <p:spPr>
          <a:xfrm>
            <a:off x="859971" y="881743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E841-9FE3-4D9C-2F46-97298F939F4F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7E00C-B55D-F50E-20DA-7110576BE879}"/>
              </a:ext>
            </a:extLst>
          </p:cNvPr>
          <p:cNvSpPr txBox="1"/>
          <p:nvPr/>
        </p:nvSpPr>
        <p:spPr>
          <a:xfrm>
            <a:off x="718457" y="766775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OUR RESEARCH APPROACH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0E39C-2FED-ECB5-F033-D91447B8A7D8}"/>
              </a:ext>
            </a:extLst>
          </p:cNvPr>
          <p:cNvSpPr txBox="1"/>
          <p:nvPr/>
        </p:nvSpPr>
        <p:spPr>
          <a:xfrm>
            <a:off x="794657" y="2111829"/>
            <a:ext cx="107550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Quick Mini-Study (N = 30)</a:t>
            </a:r>
          </a:p>
          <a:p>
            <a:r>
              <a:rPr lang="en-US" sz="2000" dirty="0"/>
              <a:t>We used a mixed-method approach to gather targeted data on student habits and challenges.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Secondary Data Context:</a:t>
            </a:r>
          </a:p>
          <a:p>
            <a:r>
              <a:rPr lang="en-US" sz="2000" b="1" dirty="0"/>
              <a:t>NCC Reports:</a:t>
            </a:r>
            <a:r>
              <a:rPr lang="en-US" sz="2000" dirty="0"/>
              <a:t> Show high national mobile data consumption, confirming market reliance.</a:t>
            </a:r>
          </a:p>
          <a:p>
            <a:r>
              <a:rPr lang="en-US" sz="2000" b="1" dirty="0"/>
              <a:t>Academic Studies:</a:t>
            </a:r>
            <a:r>
              <a:rPr lang="en-US" sz="2000" dirty="0"/>
              <a:t> Highlight high data cost and unreliable power as systemic barriers to e-learning adoption in Nigeria</a:t>
            </a:r>
          </a:p>
          <a:p>
            <a:endParaRPr lang="en-US" sz="2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CA4DE1-3AD9-8A37-4C56-CCECA44C6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42110"/>
              </p:ext>
            </p:extLst>
          </p:nvPr>
        </p:nvGraphicFramePr>
        <p:xfrm>
          <a:off x="859971" y="3026229"/>
          <a:ext cx="7478486" cy="2151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23801">
                  <a:extLst>
                    <a:ext uri="{9D8B030D-6E8A-4147-A177-3AD203B41FA5}">
                      <a16:colId xmlns:a16="http://schemas.microsoft.com/office/drawing/2014/main" val="4049738637"/>
                    </a:ext>
                  </a:extLst>
                </a:gridCol>
                <a:gridCol w="4854685">
                  <a:extLst>
                    <a:ext uri="{9D8B030D-6E8A-4147-A177-3AD203B41FA5}">
                      <a16:colId xmlns:a16="http://schemas.microsoft.com/office/drawing/2014/main" val="1355282020"/>
                    </a:ext>
                  </a:extLst>
                </a:gridCol>
              </a:tblGrid>
              <a:tr h="377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633783"/>
                  </a:ext>
                </a:extLst>
              </a:tr>
              <a:tr h="377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Research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Mixed Method</a:t>
                      </a:r>
                      <a:r>
                        <a:rPr lang="en-US"/>
                        <a:t> (Quantitative Survey + Desk Review)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9963427"/>
                  </a:ext>
                </a:extLst>
              </a:tr>
              <a:tr h="377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Target Group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Higher Education Students (ND, HND, UG, PGD)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526552"/>
                  </a:ext>
                </a:extLst>
              </a:tr>
              <a:tr h="377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 Tool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Online Survey (Google Forms)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47862"/>
                  </a:ext>
                </a:extLst>
              </a:tr>
              <a:tr h="3778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Sample Size (N)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Respondents (Convenience sampling) </a:t>
                      </a:r>
                      <a:endParaRPr lang="en-NG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381115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106EB0D-ED9E-A40F-E2BC-7180F50E99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A6C2C-8ABC-4BDA-3063-3FBCCBA9C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8A3F0-D7EB-A4CC-3EAF-D5A8DB48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856045" y="799433"/>
            <a:ext cx="4655598" cy="3955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C0B11-9FA4-D4ED-9FEF-DDB2984CEA17}"/>
              </a:ext>
            </a:extLst>
          </p:cNvPr>
          <p:cNvSpPr txBox="1"/>
          <p:nvPr/>
        </p:nvSpPr>
        <p:spPr>
          <a:xfrm>
            <a:off x="859971" y="881743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3ED83-CFF6-C107-DD8F-54477E38D42D}"/>
              </a:ext>
            </a:extLst>
          </p:cNvPr>
          <p:cNvSpPr txBox="1"/>
          <p:nvPr/>
        </p:nvSpPr>
        <p:spPr>
          <a:xfrm>
            <a:off x="859971" y="859682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3A06-76C5-3EE5-BD44-FD46EE8C0527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A0A34-BDB3-8907-A994-C823CC1BCD4E}"/>
              </a:ext>
            </a:extLst>
          </p:cNvPr>
          <p:cNvSpPr txBox="1"/>
          <p:nvPr/>
        </p:nvSpPr>
        <p:spPr>
          <a:xfrm>
            <a:off x="729343" y="7994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KEY FINDING 1: INFRASTRUCTURE &amp; RELIANCE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2D796-9AF6-8D06-896E-A9DB0DF662CE}"/>
              </a:ext>
            </a:extLst>
          </p:cNvPr>
          <p:cNvSpPr txBox="1"/>
          <p:nvPr/>
        </p:nvSpPr>
        <p:spPr>
          <a:xfrm>
            <a:off x="794657" y="2111829"/>
            <a:ext cx="10755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Students Pay for Institution's Gaps</a:t>
            </a:r>
          </a:p>
          <a:p>
            <a:r>
              <a:rPr lang="en-US" sz="2000" dirty="0"/>
              <a:t>The data confirms a total reliance on personal, expensive resources for academic work.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Conclusion:</a:t>
            </a:r>
            <a:r>
              <a:rPr lang="en-US" sz="2000" dirty="0"/>
              <a:t> </a:t>
            </a:r>
          </a:p>
          <a:p>
            <a:r>
              <a:rPr lang="en-US" sz="2000" dirty="0"/>
              <a:t>The cost of learning is being downloaded from institutions to students.</a:t>
            </a:r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577B9-757D-D45F-9D03-F4D1F828F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52881"/>
              </p:ext>
            </p:extLst>
          </p:nvPr>
        </p:nvGraphicFramePr>
        <p:xfrm>
          <a:off x="1034143" y="2975355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6113396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41556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00601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Access 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Percentage of N = 30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Implication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Mobile Data (MTN, Glo,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93.33%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Extreme vulnerability to mobile tariff hikes.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54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University Wi-Fi/Internet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6.67%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Institutional support for daily connectivity is negligible.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76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Connection reliability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26.67% rate their connection as "Unreliable" or worse.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 in 4 students cannot consistently attend live sessions or download large files.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12539"/>
                  </a:ext>
                </a:extLst>
              </a:tr>
            </a:tbl>
          </a:graphicData>
        </a:graphic>
      </p:graphicFrame>
      <p:sp>
        <p:nvSpPr>
          <p:cNvPr id="6" name="AutoShape 1">
            <a:extLst>
              <a:ext uri="{FF2B5EF4-FFF2-40B4-BE49-F238E27FC236}">
                <a16:creationId xmlns:a16="http://schemas.microsoft.com/office/drawing/2014/main" id="{570D5B6F-F887-2E04-053C-36A90D901B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67A2E23-39C1-9161-E7F3-22ED122C1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3DAF1D5-A1F5-031E-85E7-B4B30A6D99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45C67-30D2-CA5E-1F2E-130444B2B3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874EC-C222-3D1C-4485-A3370FC5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2FF87DC-D40C-1F29-83E6-FE0FCABD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107707" y="1122598"/>
            <a:ext cx="3376722" cy="3499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45BE98-C77C-EE06-BD01-94C970381A9C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7C054-04F3-452C-F4EE-3BBF52F70B6C}"/>
              </a:ext>
            </a:extLst>
          </p:cNvPr>
          <p:cNvSpPr txBox="1"/>
          <p:nvPr/>
        </p:nvSpPr>
        <p:spPr>
          <a:xfrm>
            <a:off x="729343" y="7994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KEY FINDING 2: DIGITAL COMPETENCY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FA0D9-2BC7-EE8A-8DEE-17A087E5D601}"/>
              </a:ext>
            </a:extLst>
          </p:cNvPr>
          <p:cNvSpPr txBox="1"/>
          <p:nvPr/>
        </p:nvSpPr>
        <p:spPr>
          <a:xfrm>
            <a:off x="794657" y="2111829"/>
            <a:ext cx="10755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High Skills, High Barriers</a:t>
            </a:r>
          </a:p>
          <a:p>
            <a:r>
              <a:rPr lang="en-US" sz="2000" dirty="0"/>
              <a:t>Students are ready for the digital age, but the cost limits engagement.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Summary:</a:t>
            </a:r>
          </a:p>
          <a:p>
            <a:r>
              <a:rPr lang="en-US" sz="2000" dirty="0"/>
              <a:t>The student is capable, but the infrastructure makes online learning unaffordable and unreliable.</a:t>
            </a:r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E33DB-2605-74BB-0617-695ED1D4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70499"/>
              </p:ext>
            </p:extLst>
          </p:nvPr>
        </p:nvGraphicFramePr>
        <p:xfrm>
          <a:off x="1034143" y="2975355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6113396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41556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00601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Digital Skill Indicator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Sample N = 30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Implication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8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AI chatbot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46.67% use them "Very Often"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Students are proactive and highly adaptable to new technologies.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54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Digital Skills Challenge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73.33% say skills challenge is "Minor" or "Not a Challenge."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Focus should be on </a:t>
                      </a:r>
                      <a:r>
                        <a:rPr lang="en-US" b="1" dirty="0"/>
                        <a:t>access</a:t>
                      </a:r>
                      <a:r>
                        <a:rPr lang="en-US" dirty="0"/>
                        <a:t> (bandwidth/cost), not basic literacy training.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76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Primary Missing Tool (Qualitative)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Affordable Data / Stable Power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The real "missing tool" is sustainable access.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12539"/>
                  </a:ext>
                </a:extLst>
              </a:tr>
            </a:tbl>
          </a:graphicData>
        </a:graphic>
      </p:graphicFrame>
      <p:sp>
        <p:nvSpPr>
          <p:cNvPr id="6" name="AutoShape 1">
            <a:extLst>
              <a:ext uri="{FF2B5EF4-FFF2-40B4-BE49-F238E27FC236}">
                <a16:creationId xmlns:a16="http://schemas.microsoft.com/office/drawing/2014/main" id="{4F5EE66F-10E7-7570-6D4F-31F7BE6914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A494A8D2-BD82-33E2-7C82-6CC946DE1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CEB992EC-F612-5716-A3F4-34D41759C1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graphicFrame>
        <p:nvGraphicFramePr>
          <p:cNvPr id="13" name="Chart 12" title="Chart">
            <a:extLst>
              <a:ext uri="{FF2B5EF4-FFF2-40B4-BE49-F238E27FC236}">
                <a16:creationId xmlns:a16="http://schemas.microsoft.com/office/drawing/2014/main" id="{7E46989D-834F-4787-9D18-5300A378B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937439"/>
              </p:ext>
            </p:extLst>
          </p:nvPr>
        </p:nvGraphicFramePr>
        <p:xfrm>
          <a:off x="9410700" y="1062086"/>
          <a:ext cx="3060700" cy="2334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FB06E87-7293-E30A-45BD-D54D42F16B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05C78-01E7-C325-0A45-099CE185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FC60-BE79-DE29-8B39-9B7AF76D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0800000">
            <a:off x="5420815" y="1380309"/>
            <a:ext cx="5856784" cy="4381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7FEEA-0767-DC61-2FB4-4D2D9CE9745A}"/>
              </a:ext>
            </a:extLst>
          </p:cNvPr>
          <p:cNvSpPr txBox="1"/>
          <p:nvPr/>
        </p:nvSpPr>
        <p:spPr>
          <a:xfrm>
            <a:off x="859971" y="881743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52A2C-5C85-9328-61A1-5838C1476209}"/>
              </a:ext>
            </a:extLst>
          </p:cNvPr>
          <p:cNvSpPr txBox="1"/>
          <p:nvPr/>
        </p:nvSpPr>
        <p:spPr>
          <a:xfrm>
            <a:off x="794657" y="859972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4657E-C4BF-FC54-2932-6B2D95FE7EBE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150D7-8797-1000-24E0-DC43FBFD28B8}"/>
              </a:ext>
            </a:extLst>
          </p:cNvPr>
          <p:cNvSpPr txBox="1"/>
          <p:nvPr/>
        </p:nvSpPr>
        <p:spPr>
          <a:xfrm>
            <a:off x="729343" y="7994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Limitations and Ethics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FEB7-1E75-55DE-9BDA-A5669A35A5AE}"/>
              </a:ext>
            </a:extLst>
          </p:cNvPr>
          <p:cNvSpPr txBox="1"/>
          <p:nvPr/>
        </p:nvSpPr>
        <p:spPr>
          <a:xfrm>
            <a:off x="794657" y="2111829"/>
            <a:ext cx="10755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Acknowledge the Boundaries of Our Study</a:t>
            </a:r>
          </a:p>
          <a:p>
            <a:endParaRPr lang="en-US" sz="2000" b="1" dirty="0"/>
          </a:p>
          <a:p>
            <a:r>
              <a:rPr lang="en-US" sz="2000" b="1" dirty="0"/>
              <a:t>1. Core Limitation:</a:t>
            </a:r>
          </a:p>
          <a:p>
            <a:r>
              <a:rPr lang="en-US" sz="2000" b="1" dirty="0"/>
              <a:t>Small Sample Size:</a:t>
            </a:r>
            <a:r>
              <a:rPr lang="en-US" sz="2000" dirty="0"/>
              <a:t> Our N = 30 sample is non-random (convenience sampling).</a:t>
            </a:r>
          </a:p>
          <a:p>
            <a:r>
              <a:rPr lang="en-US" sz="2000" b="1" dirty="0"/>
              <a:t>Impact:</a:t>
            </a:r>
            <a:r>
              <a:rPr lang="en-US" sz="2000" dirty="0"/>
              <a:t> The findings are </a:t>
            </a:r>
            <a:r>
              <a:rPr lang="en-US" sz="2000" b="1" dirty="0"/>
              <a:t>suggestive of trends</a:t>
            </a:r>
            <a:r>
              <a:rPr lang="en-US" sz="2000" dirty="0"/>
              <a:t> and cannot be reliably generalized to all Nigerian higher education students. This must be noted in all official reports.</a:t>
            </a:r>
          </a:p>
          <a:p>
            <a:endParaRPr lang="en-US" sz="2000" dirty="0"/>
          </a:p>
          <a:p>
            <a:r>
              <a:rPr lang="en-US" sz="2000" b="1" dirty="0"/>
              <a:t>2. Ethical Compliance:</a:t>
            </a:r>
          </a:p>
          <a:p>
            <a:r>
              <a:rPr lang="en-US" sz="2000" dirty="0"/>
              <a:t>All participation was </a:t>
            </a:r>
            <a:r>
              <a:rPr lang="en-US" sz="2000" b="1" dirty="0"/>
              <a:t>voluntary</a:t>
            </a:r>
            <a:r>
              <a:rPr lang="en-US" sz="2000" dirty="0"/>
              <a:t>.</a:t>
            </a:r>
          </a:p>
          <a:p>
            <a:r>
              <a:rPr lang="en-US" sz="2000" dirty="0"/>
              <a:t>All data collected was </a:t>
            </a:r>
            <a:r>
              <a:rPr lang="en-US" sz="2000" b="1" dirty="0"/>
              <a:t>anonymous</a:t>
            </a:r>
            <a:r>
              <a:rPr lang="en-US" sz="2000" dirty="0"/>
              <a:t> to protect student privacy.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60544F2E-EE2F-FEC4-37BD-DED5729F4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CCA90EF-8B01-3C1F-5C46-CF7915841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7F711FF6-A315-0780-94FD-038F79192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D7A0D0-5493-CBC7-F832-B6591F186B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455F4-10DC-F48C-9DDB-0A2BB192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F131B6-3142-F708-2BDE-41935DC9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7E551-427C-7C68-7405-BD50A27FC96E}"/>
              </a:ext>
            </a:extLst>
          </p:cNvPr>
          <p:cNvSpPr txBox="1"/>
          <p:nvPr/>
        </p:nvSpPr>
        <p:spPr>
          <a:xfrm>
            <a:off x="859971" y="881743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27B93-6E80-0A53-BF19-19B15642F45E}"/>
              </a:ext>
            </a:extLst>
          </p:cNvPr>
          <p:cNvSpPr txBox="1"/>
          <p:nvPr/>
        </p:nvSpPr>
        <p:spPr>
          <a:xfrm>
            <a:off x="794657" y="859972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5D6B5-C36D-460B-7C39-0D5E3E21934B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48EB8-B8F1-02C0-FD88-4B44D7EE4EEA}"/>
              </a:ext>
            </a:extLst>
          </p:cNvPr>
          <p:cNvSpPr txBox="1"/>
          <p:nvPr/>
        </p:nvSpPr>
        <p:spPr>
          <a:xfrm>
            <a:off x="729343" y="799433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OUR SOLUTION: DEVELOPMENT INTERVENTION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CD6D9-1E32-A4D7-2AED-01910F035F04}"/>
              </a:ext>
            </a:extLst>
          </p:cNvPr>
          <p:cNvSpPr txBox="1"/>
          <p:nvPr/>
        </p:nvSpPr>
        <p:spPr>
          <a:xfrm>
            <a:off x="794657" y="2111829"/>
            <a:ext cx="10755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Higher Education Data Subsidy (HEDS) Pilot Program</a:t>
            </a:r>
          </a:p>
          <a:p>
            <a:r>
              <a:rPr lang="en-US" sz="2000" b="1" dirty="0"/>
              <a:t>Goal:</a:t>
            </a:r>
            <a:r>
              <a:rPr lang="en-US" sz="2000" dirty="0"/>
              <a:t> To mitigate the cost barrier and drive students toward using official institutional platforms (LMS).</a:t>
            </a:r>
          </a:p>
          <a:p>
            <a:endParaRPr lang="en-US" sz="2000" dirty="0"/>
          </a:p>
          <a:p>
            <a:r>
              <a:rPr lang="en-US" sz="2000" b="1" dirty="0"/>
              <a:t>Project Objective 1: Access (The Subsidized Data)</a:t>
            </a:r>
          </a:p>
          <a:p>
            <a:r>
              <a:rPr lang="en-US" sz="2000" b="1" dirty="0"/>
              <a:t>What:</a:t>
            </a:r>
            <a:r>
              <a:rPr lang="en-US" sz="2000" dirty="0"/>
              <a:t> Provide subsidized data (e.g., 5GB/month) to 500 students in a pilot university.</a:t>
            </a:r>
          </a:p>
          <a:p>
            <a:endParaRPr lang="en-US" sz="2000" dirty="0"/>
          </a:p>
          <a:p>
            <a:r>
              <a:rPr lang="en-US" sz="2000" b="1" dirty="0"/>
              <a:t>Project Objective 2: Usage (The Behavior Change)</a:t>
            </a:r>
          </a:p>
          <a:p>
            <a:r>
              <a:rPr lang="en-US" sz="2000" b="1" dirty="0"/>
              <a:t>What:</a:t>
            </a:r>
            <a:r>
              <a:rPr lang="en-US" sz="2000" dirty="0"/>
              <a:t> Increase the average student log-in rate to the institution's official LMS by 30% within 6 months.</a:t>
            </a:r>
          </a:p>
          <a:p>
            <a:endParaRPr lang="en-US" sz="2000" dirty="0"/>
          </a:p>
          <a:p>
            <a:r>
              <a:rPr lang="en-US" sz="2000" b="1" dirty="0"/>
              <a:t>Project Objective 3: Impact (The Outcome)</a:t>
            </a:r>
          </a:p>
          <a:p>
            <a:r>
              <a:rPr lang="en-US" sz="2000" b="1" dirty="0"/>
              <a:t>What:</a:t>
            </a:r>
            <a:r>
              <a:rPr lang="en-US" sz="2000" dirty="0"/>
              <a:t> Reduce the failure rate in blended-learning courses by </a:t>
            </a:r>
            <a:r>
              <a:rPr lang="en-US" sz="2000" b="1" dirty="0"/>
              <a:t>10% within 12 months.</a:t>
            </a: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8D8B2CB1-0AD6-5868-E647-B05FD9DA6E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73970ECB-E064-F716-27B5-492E6FAF6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3A5FA58-DE5A-D8FE-45D0-8C584B700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A9A6B5-7D0C-9B1C-C782-C478DECB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678936" y="4879818"/>
            <a:ext cx="1718407" cy="12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FD251-8D0D-6679-298B-AC2D2262C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7BCDD8-4D93-A16B-2A32-BEF4E42B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59971" y="721326"/>
            <a:ext cx="1428949" cy="1400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A5345C-94D9-C700-8725-27066BA1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 rot="10800000">
            <a:off x="5293815" y="1380309"/>
            <a:ext cx="5856784" cy="4381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1E469-8C95-06ED-4ADE-C8F1FE00B08D}"/>
              </a:ext>
            </a:extLst>
          </p:cNvPr>
          <p:cNvSpPr txBox="1"/>
          <p:nvPr/>
        </p:nvSpPr>
        <p:spPr>
          <a:xfrm>
            <a:off x="718457" y="2471057"/>
            <a:ext cx="10755086" cy="92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01F71-02BF-BA78-5CB6-2D7F62F7BA72}"/>
              </a:ext>
            </a:extLst>
          </p:cNvPr>
          <p:cNvSpPr txBox="1"/>
          <p:nvPr/>
        </p:nvSpPr>
        <p:spPr>
          <a:xfrm>
            <a:off x="794657" y="625978"/>
            <a:ext cx="1075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MEASURING SUCCESS: M&amp;E Plan</a:t>
            </a:r>
            <a:endParaRPr lang="en-NG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2CEED-E5AE-798D-BD92-39D81503E0ED}"/>
              </a:ext>
            </a:extLst>
          </p:cNvPr>
          <p:cNvSpPr txBox="1"/>
          <p:nvPr/>
        </p:nvSpPr>
        <p:spPr>
          <a:xfrm>
            <a:off x="718457" y="1533465"/>
            <a:ext cx="107550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Holding the Project Accountable</a:t>
            </a:r>
          </a:p>
          <a:p>
            <a:r>
              <a:rPr lang="en-US" sz="2000" dirty="0"/>
              <a:t>We use a Logical Framework to ensure our outcomes are tracked using clear Key Performance Indicators (KPIs).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How Impact is Measured:</a:t>
            </a:r>
          </a:p>
          <a:p>
            <a:r>
              <a:rPr lang="en-US" sz="2000" dirty="0"/>
              <a:t>Success is proven if </a:t>
            </a:r>
            <a:r>
              <a:rPr lang="en-US" sz="2000" b="1" dirty="0"/>
              <a:t>data subsidy directly correlates with increased use of formal LMS</a:t>
            </a:r>
            <a:r>
              <a:rPr lang="en-US" sz="2000" dirty="0"/>
              <a:t> and leads to improved academic results.</a:t>
            </a:r>
          </a:p>
          <a:p>
            <a:endParaRPr lang="en-US" sz="2000" dirty="0"/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9AF83770-5BEE-B64C-1C7D-65DE2C46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7394C13-ADFB-C1EE-9601-B89A816EA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C9661B1-B705-631D-1E77-6BAAA6084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143" y="29748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G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B0C5FE-F36B-198A-E770-7874853E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69993"/>
              </p:ext>
            </p:extLst>
          </p:nvPr>
        </p:nvGraphicFramePr>
        <p:xfrm>
          <a:off x="794657" y="2643051"/>
          <a:ext cx="10515600" cy="28346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01791274"/>
                    </a:ext>
                  </a:extLst>
                </a:gridCol>
                <a:gridCol w="3332843">
                  <a:extLst>
                    <a:ext uri="{9D8B030D-6E8A-4147-A177-3AD203B41FA5}">
                      <a16:colId xmlns:a16="http://schemas.microsoft.com/office/drawing/2014/main" val="181693299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5712043"/>
                    </a:ext>
                  </a:extLst>
                </a:gridCol>
                <a:gridCol w="2064657">
                  <a:extLst>
                    <a:ext uri="{9D8B030D-6E8A-4147-A177-3AD203B41FA5}">
                      <a16:colId xmlns:a16="http://schemas.microsoft.com/office/drawing/2014/main" val="2875875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Key Performance Indicator (KPI)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 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Frequency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97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Output (Access)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 of students receiving the data subsidy (Target: 500).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Project Disbursement Register.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6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Outcome (Usage)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Percentage increase in student log-ins to the official LMS (Target: ↑ 30%).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LMS Backend Analytics Report.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Quarterly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32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Impact (Attainment)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Change in failure rate for blended-learning courses (Target: ↓ 10%).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Institutional Academic Records.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Endline (12 months)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85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61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868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Abubakar Nuhu</dc:creator>
  <cp:lastModifiedBy>Abubakar Nuhu</cp:lastModifiedBy>
  <cp:revision>3</cp:revision>
  <dcterms:created xsi:type="dcterms:W3CDTF">2025-10-03T10:59:50Z</dcterms:created>
  <dcterms:modified xsi:type="dcterms:W3CDTF">2025-10-03T14:30:46Z</dcterms:modified>
</cp:coreProperties>
</file>