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4" r:id="rId7"/>
    <p:sldId id="263" r:id="rId8"/>
    <p:sldId id="260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8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4D9F2-65C4-F942-0405-F38B006F4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810" y="2064893"/>
            <a:ext cx="6235831" cy="2268559"/>
          </a:xfrm>
        </p:spPr>
        <p:txBody>
          <a:bodyPr>
            <a:normAutofit fontScale="90000"/>
          </a:bodyPr>
          <a:lstStyle/>
          <a:p>
            <a:r>
              <a:rPr lang="es-MX" b="1" i="0" dirty="0">
                <a:effectLst/>
                <a:latin typeface="Google Sans"/>
              </a:rPr>
              <a:t>Proceso selección analítico - Sección analítica de negocios</a:t>
            </a:r>
            <a:br>
              <a:rPr lang="es-MX" b="1" i="0" dirty="0">
                <a:effectLst/>
                <a:latin typeface="Google Sans"/>
              </a:rPr>
            </a:br>
            <a:br>
              <a:rPr lang="es-MX" b="1" i="0" dirty="0">
                <a:effectLst/>
                <a:latin typeface="Google Sans"/>
              </a:rPr>
            </a:b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82802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F7DAB-7653-A813-AE3D-0241B5642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739A-0284-5BD0-F835-524FB1BC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Actividad 2 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7D153-894D-1079-BE50-CC723652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21" y="2569491"/>
            <a:ext cx="9535818" cy="378098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s-CO" sz="1800" b="1" u="sng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Que técnicas de modelación considera pueden ser pertinentes para asignar los retos</a:t>
            </a:r>
          </a:p>
          <a:p>
            <a:pPr marL="0" indent="0">
              <a:buNone/>
            </a:pPr>
            <a:r>
              <a:rPr lang="es-CO" sz="1800" b="1" i="1" dirty="0">
                <a:latin typeface="Arial" panose="020B0604020202020204" pitchFamily="34" charset="0"/>
                <a:cs typeface="Segoe UI" panose="020B0502040204020203" pitchFamily="34" charset="0"/>
              </a:rPr>
              <a:t>	* Análisis descriptivo por segmentos</a:t>
            </a:r>
          </a:p>
          <a:p>
            <a:pPr marL="0" indent="0">
              <a:buNone/>
            </a:pPr>
            <a:r>
              <a:rPr lang="es-CO" sz="1800" b="1" i="1" dirty="0">
                <a:latin typeface="Arial" panose="020B0604020202020204" pitchFamily="34" charset="0"/>
                <a:cs typeface="Segoe UI" panose="020B0502040204020203" pitchFamily="34" charset="0"/>
              </a:rPr>
              <a:t>	* </a:t>
            </a:r>
            <a:r>
              <a:rPr lang="es-CO" sz="1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Modelo de proporcionalidad</a:t>
            </a:r>
          </a:p>
          <a:p>
            <a:pPr marL="0" indent="0">
              <a:buNone/>
            </a:pPr>
            <a:r>
              <a:rPr lang="es-CO" sz="1800" dirty="0">
                <a:latin typeface="+mj-lt"/>
                <a:cs typeface="Segoe UI" panose="020B0502040204020203" pitchFamily="34" charset="0"/>
              </a:rPr>
              <a:t>	* </a:t>
            </a:r>
            <a:r>
              <a:rPr lang="es-CO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</a:t>
            </a:r>
            <a:r>
              <a:rPr lang="es-CO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segmentación Avanzada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1800" dirty="0">
                <a:latin typeface="+mj-lt"/>
                <a:cs typeface="Segoe UI" panose="020B0502040204020203" pitchFamily="34" charset="0"/>
              </a:rPr>
              <a:t>2. </a:t>
            </a:r>
            <a:r>
              <a:rPr lang="es-CO" sz="1800" b="1" u="sng" dirty="0">
                <a:latin typeface="+mj-lt"/>
                <a:cs typeface="Segoe UI" panose="020B0502040204020203" pitchFamily="34" charset="0"/>
              </a:rPr>
              <a:t>Cual de ellas utilizo</a:t>
            </a:r>
          </a:p>
          <a:p>
            <a:pPr marL="0" indent="0">
              <a:buNone/>
            </a:pPr>
            <a:r>
              <a:rPr lang="es-CO" sz="1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	Modelo de proporcionalidad</a:t>
            </a:r>
          </a:p>
          <a:p>
            <a:pPr marL="0" indent="0">
              <a:buNone/>
            </a:pPr>
            <a:endParaRPr lang="es-CO" sz="18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CO" sz="1800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Para mayor detalle mirar el Word en la carpeta </a:t>
            </a:r>
            <a:r>
              <a:rPr lang="es-CO" sz="1800" i="1" u="sng" dirty="0">
                <a:latin typeface="+mj-lt"/>
                <a:cs typeface="Segoe UI" panose="020B0502040204020203" pitchFamily="34" charset="0"/>
              </a:rPr>
              <a:t>/Resultados/</a:t>
            </a:r>
            <a:r>
              <a:rPr lang="en-US" sz="1800" i="1" u="sng" dirty="0">
                <a:latin typeface="+mj-lt"/>
                <a:cs typeface="Segoe UI" panose="020B0502040204020203" pitchFamily="34" charset="0"/>
              </a:rPr>
              <a:t>Word </a:t>
            </a:r>
            <a:r>
              <a:rPr lang="en-US" sz="1800" i="1" u="sng" dirty="0" err="1">
                <a:latin typeface="+mj-lt"/>
                <a:cs typeface="Segoe UI" panose="020B0502040204020203" pitchFamily="34" charset="0"/>
              </a:rPr>
              <a:t>Explicativo</a:t>
            </a:r>
            <a:r>
              <a:rPr lang="en-US" sz="1800" i="1" u="sng" dirty="0">
                <a:latin typeface="+mj-lt"/>
                <a:cs typeface="Segoe UI" panose="020B0502040204020203" pitchFamily="34" charset="0"/>
              </a:rPr>
              <a:t> Act 2.docx</a:t>
            </a:r>
            <a:endParaRPr lang="es-CO" sz="1800" i="1" u="sng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CO" sz="1800" b="1" u="sng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CO" sz="1800" b="1" u="sng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  <a:p>
            <a:pPr eaLnBrk="1" fontAlgn="auto" latinLnBrk="0" hangingPunct="1"/>
            <a:endParaRPr lang="es-CO" sz="1800" b="0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F0797-29C1-2D14-8D5A-10520C595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05E69-75E2-963F-9EC6-B8091671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Actividad 2 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12C30-45EE-E1FF-2F5C-E6F27149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21" y="2569491"/>
            <a:ext cx="9535818" cy="3780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u="sng" dirty="0">
                <a:latin typeface="+mj-lt"/>
                <a:cs typeface="Segoe UI" panose="020B0502040204020203" pitchFamily="34" charset="0"/>
              </a:rPr>
              <a:t>3. </a:t>
            </a:r>
            <a:r>
              <a:rPr lang="es-CO" sz="1800" b="1" i="1" u="sng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¿Que herramientas conoce y usó para realizar esta prueba?</a:t>
            </a:r>
          </a:p>
          <a:p>
            <a:pPr marL="0" indent="0">
              <a:buNone/>
            </a:pPr>
            <a:endParaRPr lang="es-CO" sz="1800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* Python </a:t>
            </a:r>
          </a:p>
          <a:p>
            <a:pPr marL="0" indent="0">
              <a:buNone/>
            </a:pPr>
            <a:r>
              <a:rPr lang="es-CO" sz="1800" dirty="0">
                <a:latin typeface="Arial" panose="020B0604020202020204" pitchFamily="34" charset="0"/>
                <a:cs typeface="Segoe UI" panose="020B0502040204020203" pitchFamily="34" charset="0"/>
              </a:rPr>
              <a:t>* Pandas</a:t>
            </a:r>
          </a:p>
          <a:p>
            <a:pPr marL="0" indent="0">
              <a:buNone/>
            </a:pPr>
            <a:r>
              <a:rPr lang="es-CO" sz="1800" dirty="0">
                <a:latin typeface="Arial" panose="020B0604020202020204" pitchFamily="34" charset="0"/>
                <a:cs typeface="Segoe UI" panose="020B0502040204020203" pitchFamily="34" charset="0"/>
              </a:rPr>
              <a:t>* </a:t>
            </a:r>
            <a:r>
              <a:rPr lang="es-CO" sz="1800" dirty="0" err="1">
                <a:latin typeface="Arial" panose="020B0604020202020204" pitchFamily="34" charset="0"/>
                <a:cs typeface="Segoe UI" panose="020B0502040204020203" pitchFamily="34" charset="0"/>
              </a:rPr>
              <a:t>Pyspark</a:t>
            </a:r>
            <a:endParaRPr lang="es-CO" sz="1800" dirty="0">
              <a:latin typeface="Arial" panose="020B060402020202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CO" sz="1800" dirty="0">
                <a:latin typeface="Arial" panose="020B0604020202020204" pitchFamily="34" charset="0"/>
                <a:cs typeface="Segoe UI" panose="020B0502040204020203" pitchFamily="34" charset="0"/>
              </a:rPr>
              <a:t>* SQL</a:t>
            </a:r>
            <a:endParaRPr lang="es-CO" sz="18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CO" sz="1800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Para mayor detalle mirar el Word en la carpeta </a:t>
            </a:r>
            <a:r>
              <a:rPr lang="es-CO" sz="1800" i="1" u="sng" dirty="0">
                <a:latin typeface="+mj-lt"/>
                <a:cs typeface="Segoe UI" panose="020B0502040204020203" pitchFamily="34" charset="0"/>
              </a:rPr>
              <a:t>/Resultados/</a:t>
            </a:r>
            <a:r>
              <a:rPr lang="en-US" sz="1800" i="1" u="sng" dirty="0">
                <a:latin typeface="+mj-lt"/>
                <a:cs typeface="Segoe UI" panose="020B0502040204020203" pitchFamily="34" charset="0"/>
              </a:rPr>
              <a:t>Word </a:t>
            </a:r>
            <a:r>
              <a:rPr lang="en-US" sz="1800" i="1" u="sng" dirty="0" err="1">
                <a:latin typeface="+mj-lt"/>
                <a:cs typeface="Segoe UI" panose="020B0502040204020203" pitchFamily="34" charset="0"/>
              </a:rPr>
              <a:t>Explicativo</a:t>
            </a:r>
            <a:r>
              <a:rPr lang="en-US" sz="1800" i="1" u="sng" dirty="0">
                <a:latin typeface="+mj-lt"/>
                <a:cs typeface="Segoe UI" panose="020B0502040204020203" pitchFamily="34" charset="0"/>
              </a:rPr>
              <a:t> Act 2.docx</a:t>
            </a:r>
            <a:endParaRPr lang="es-CO" sz="1800" i="1" u="sng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CO" sz="1800" b="1" u="sng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CO" sz="1800" b="1" u="sng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  <a:p>
            <a:pPr eaLnBrk="1" fontAlgn="auto" latinLnBrk="0" hangingPunct="1"/>
            <a:endParaRPr lang="es-CO" sz="1800" b="0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BD889-48E7-1116-A3FC-BF94FE069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074C1-53C9-970C-7222-DE2562F6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Actividad 3 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B7A57-1717-55DB-0525-B7BC1752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21" y="2569491"/>
            <a:ext cx="9535818" cy="37809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1800" b="1" u="sng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CO" sz="1800" b="1" u="sng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  <a:p>
            <a:pPr eaLnBrk="1" fontAlgn="auto" latinLnBrk="0" hangingPunct="1"/>
            <a:endParaRPr lang="es-CO" sz="1800" b="0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F4F4A1D-0855-86BA-04F5-F2F12523E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20950"/>
              </p:ext>
            </p:extLst>
          </p:nvPr>
        </p:nvGraphicFramePr>
        <p:xfrm>
          <a:off x="1141330" y="2203302"/>
          <a:ext cx="4660900" cy="3634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356">
                  <a:extLst>
                    <a:ext uri="{9D8B030D-6E8A-4147-A177-3AD203B41FA5}">
                      <a16:colId xmlns:a16="http://schemas.microsoft.com/office/drawing/2014/main" val="2049815229"/>
                    </a:ext>
                  </a:extLst>
                </a:gridCol>
                <a:gridCol w="1624249">
                  <a:extLst>
                    <a:ext uri="{9D8B030D-6E8A-4147-A177-3AD203B41FA5}">
                      <a16:colId xmlns:a16="http://schemas.microsoft.com/office/drawing/2014/main" val="741173211"/>
                    </a:ext>
                  </a:extLst>
                </a:gridCol>
                <a:gridCol w="1170777">
                  <a:extLst>
                    <a:ext uri="{9D8B030D-6E8A-4147-A177-3AD203B41FA5}">
                      <a16:colId xmlns:a16="http://schemas.microsoft.com/office/drawing/2014/main" val="290562749"/>
                    </a:ext>
                  </a:extLst>
                </a:gridCol>
                <a:gridCol w="1294518">
                  <a:extLst>
                    <a:ext uri="{9D8B030D-6E8A-4147-A177-3AD203B41FA5}">
                      <a16:colId xmlns:a16="http://schemas.microsoft.com/office/drawing/2014/main" val="350129991"/>
                    </a:ext>
                  </a:extLst>
                </a:gridCol>
              </a:tblGrid>
              <a:tr h="132201"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>
                          <a:effectLst/>
                        </a:rPr>
                        <a:t>zona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 dirty="0">
                          <a:effectLst/>
                        </a:rPr>
                        <a:t>GCAR 2022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000" u="none" strike="noStrike" dirty="0" err="1">
                          <a:effectLst/>
                        </a:rPr>
                        <a:t>Desc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 dirty="0">
                          <a:effectLst/>
                        </a:rPr>
                        <a:t>GCAR 2023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84615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22110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58943,37609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VP Empresas zona </a:t>
                      </a:r>
                      <a:r>
                        <a:rPr lang="pt-BR" sz="1000" u="none" strike="noStrike" dirty="0" err="1">
                          <a:effectLst/>
                        </a:rPr>
                        <a:t>Antioquia</a:t>
                      </a:r>
                      <a:r>
                        <a:rPr lang="pt-BR" sz="1000" u="none" strike="noStrike" dirty="0">
                          <a:effectLst/>
                        </a:rPr>
                        <a:t> 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59937,36785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8562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22120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67197,51944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VP Empresas zona </a:t>
                      </a:r>
                      <a:r>
                        <a:rPr lang="pt-BR" sz="1000" u="none" strike="noStrike" dirty="0" err="1">
                          <a:effectLst/>
                        </a:rPr>
                        <a:t>Antioquia</a:t>
                      </a:r>
                      <a:r>
                        <a:rPr lang="pt-BR" sz="1000" u="none" strike="noStrike" dirty="0">
                          <a:effectLst/>
                        </a:rPr>
                        <a:t> 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70823,36838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893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22210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80920,60348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VP Empresas zona Bogotá 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87778,15344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7701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22210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80920,60348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VP Empresas zona Bogotá 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87778,15344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4078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22210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80920,60348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VP Empresas zona Bogotá 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87778,15344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0214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22210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80920,60348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VP Empresas zona Bogotá 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87778,15344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0655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22220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85660,68614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VP Empresas zona Bogotá 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97475,29915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0362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22230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69057,45119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VP Empresas zona Bogotá 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78049,57947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651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22300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52255,90757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VP Empresas zona Centro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56477,90686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661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22400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60483,91807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VP Empresas zona Sur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60607,67656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5318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22500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63023,19638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VP Empresas zona Caribe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63258,58883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60735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D9D5C72-95DF-9116-F38F-511D4FB29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23982"/>
              </p:ext>
            </p:extLst>
          </p:nvPr>
        </p:nvGraphicFramePr>
        <p:xfrm>
          <a:off x="6095998" y="1885285"/>
          <a:ext cx="4954672" cy="3983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8668">
                  <a:extLst>
                    <a:ext uri="{9D8B030D-6E8A-4147-A177-3AD203B41FA5}">
                      <a16:colId xmlns:a16="http://schemas.microsoft.com/office/drawing/2014/main" val="1273508093"/>
                    </a:ext>
                  </a:extLst>
                </a:gridCol>
                <a:gridCol w="1238668">
                  <a:extLst>
                    <a:ext uri="{9D8B030D-6E8A-4147-A177-3AD203B41FA5}">
                      <a16:colId xmlns:a16="http://schemas.microsoft.com/office/drawing/2014/main" val="1397438895"/>
                    </a:ext>
                  </a:extLst>
                </a:gridCol>
                <a:gridCol w="1238668">
                  <a:extLst>
                    <a:ext uri="{9D8B030D-6E8A-4147-A177-3AD203B41FA5}">
                      <a16:colId xmlns:a16="http://schemas.microsoft.com/office/drawing/2014/main" val="559424462"/>
                    </a:ext>
                  </a:extLst>
                </a:gridCol>
                <a:gridCol w="1238668">
                  <a:extLst>
                    <a:ext uri="{9D8B030D-6E8A-4147-A177-3AD203B41FA5}">
                      <a16:colId xmlns:a16="http://schemas.microsoft.com/office/drawing/2014/main" val="1292732618"/>
                    </a:ext>
                  </a:extLst>
                </a:gridCol>
              </a:tblGrid>
              <a:tr h="133121">
                <a:tc>
                  <a:txBody>
                    <a:bodyPr/>
                    <a:lstStyle/>
                    <a:p>
                      <a:pPr algn="ctr" fontAlgn="t"/>
                      <a:r>
                        <a:rPr lang="es-CO" sz="600" u="none" strike="noStrike">
                          <a:effectLst/>
                        </a:rPr>
                        <a:t>zona</a:t>
                      </a:r>
                      <a:endParaRPr lang="es-CO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600" u="none" strike="noStrike" dirty="0">
                          <a:effectLst/>
                        </a:rPr>
                        <a:t>TC 2022</a:t>
                      </a:r>
                      <a:endParaRPr lang="es-CO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600" u="none" strike="noStrike">
                          <a:effectLst/>
                        </a:rPr>
                        <a:t>Desc</a:t>
                      </a:r>
                      <a:endParaRPr lang="es-CO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600" u="none" strike="noStrike">
                          <a:effectLst/>
                        </a:rPr>
                        <a:t>TC 2023</a:t>
                      </a:r>
                      <a:endParaRPr lang="es-CO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/>
                </a:tc>
                <a:extLst>
                  <a:ext uri="{0D108BD9-81ED-4DB2-BD59-A6C34878D82A}">
                    <a16:rowId xmlns:a16="http://schemas.microsoft.com/office/drawing/2014/main" val="1026065475"/>
                  </a:ext>
                </a:extLst>
              </a:tr>
              <a:tr h="426738"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22110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 dirty="0">
                          <a:effectLst/>
                        </a:rPr>
                        <a:t>1208823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u="none" strike="noStrike">
                          <a:effectLst/>
                        </a:rPr>
                        <a:t>VP Empresas zona Antioquia 1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1276102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extLst>
                  <a:ext uri="{0D108BD9-81ED-4DB2-BD59-A6C34878D82A}">
                    <a16:rowId xmlns:a16="http://schemas.microsoft.com/office/drawing/2014/main" val="3518539838"/>
                  </a:ext>
                </a:extLst>
              </a:tr>
              <a:tr h="426738"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22120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 dirty="0">
                          <a:effectLst/>
                        </a:rPr>
                        <a:t>1339749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u="none" strike="noStrike">
                          <a:effectLst/>
                        </a:rPr>
                        <a:t>VP Empresas zona Antioquia 2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1440314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extLst>
                  <a:ext uri="{0D108BD9-81ED-4DB2-BD59-A6C34878D82A}">
                    <a16:rowId xmlns:a16="http://schemas.microsoft.com/office/drawing/2014/main" val="3123193712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22210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 dirty="0">
                          <a:effectLst/>
                        </a:rPr>
                        <a:t>1301064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u="none" strike="noStrike" dirty="0">
                          <a:effectLst/>
                        </a:rPr>
                        <a:t>VP Empresas zona Bogotá 1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1368384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extLst>
                  <a:ext uri="{0D108BD9-81ED-4DB2-BD59-A6C34878D82A}">
                    <a16:rowId xmlns:a16="http://schemas.microsoft.com/office/drawing/2014/main" val="1403819461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22210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 dirty="0">
                          <a:effectLst/>
                        </a:rPr>
                        <a:t>1301064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u="none" strike="noStrike">
                          <a:effectLst/>
                        </a:rPr>
                        <a:t>VP Empresas zona Bogotá 1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1368384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extLst>
                  <a:ext uri="{0D108BD9-81ED-4DB2-BD59-A6C34878D82A}">
                    <a16:rowId xmlns:a16="http://schemas.microsoft.com/office/drawing/2014/main" val="187355251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22210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 dirty="0">
                          <a:effectLst/>
                        </a:rPr>
                        <a:t>1301064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u="none" strike="noStrike">
                          <a:effectLst/>
                        </a:rPr>
                        <a:t>VP Empresas zona Bogotá 1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1368384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extLst>
                  <a:ext uri="{0D108BD9-81ED-4DB2-BD59-A6C34878D82A}">
                    <a16:rowId xmlns:a16="http://schemas.microsoft.com/office/drawing/2014/main" val="762926527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22210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 dirty="0">
                          <a:effectLst/>
                        </a:rPr>
                        <a:t>1301064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u="none" strike="noStrike">
                          <a:effectLst/>
                        </a:rPr>
                        <a:t>VP Empresas zona Bogotá 1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1368384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extLst>
                  <a:ext uri="{0D108BD9-81ED-4DB2-BD59-A6C34878D82A}">
                    <a16:rowId xmlns:a16="http://schemas.microsoft.com/office/drawing/2014/main" val="474788684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22220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 dirty="0">
                          <a:effectLst/>
                        </a:rPr>
                        <a:t>1347406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u="none" strike="noStrike" dirty="0">
                          <a:effectLst/>
                        </a:rPr>
                        <a:t>VP Empresas zona Bogotá 2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 dirty="0">
                          <a:effectLst/>
                        </a:rPr>
                        <a:t>1518174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extLst>
                  <a:ext uri="{0D108BD9-81ED-4DB2-BD59-A6C34878D82A}">
                    <a16:rowId xmlns:a16="http://schemas.microsoft.com/office/drawing/2014/main" val="3724465138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22230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 dirty="0">
                          <a:effectLst/>
                        </a:rPr>
                        <a:t>1208705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u="none" strike="noStrike">
                          <a:effectLst/>
                        </a:rPr>
                        <a:t>VP Empresas zona Bogotá 3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1295495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extLst>
                  <a:ext uri="{0D108BD9-81ED-4DB2-BD59-A6C34878D82A}">
                    <a16:rowId xmlns:a16="http://schemas.microsoft.com/office/drawing/2014/main" val="3502958312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22300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 dirty="0">
                          <a:effectLst/>
                        </a:rPr>
                        <a:t>1028156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VP Empresas zona Centro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1116107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extLst>
                  <a:ext uri="{0D108BD9-81ED-4DB2-BD59-A6C34878D82A}">
                    <a16:rowId xmlns:a16="http://schemas.microsoft.com/office/drawing/2014/main" val="44052424"/>
                  </a:ext>
                </a:extLst>
              </a:tr>
              <a:tr h="257961"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22400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 dirty="0">
                          <a:effectLst/>
                        </a:rPr>
                        <a:t>1248394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VP Empresas zona Sur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1270683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extLst>
                  <a:ext uri="{0D108BD9-81ED-4DB2-BD59-A6C34878D82A}">
                    <a16:rowId xmlns:a16="http://schemas.microsoft.com/office/drawing/2014/main" val="3850832744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>
                          <a:effectLst/>
                        </a:rPr>
                        <a:t>22500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 dirty="0">
                          <a:effectLst/>
                        </a:rPr>
                        <a:t>1200024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VP Empresas zona Caribe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600" u="none" strike="noStrike" dirty="0">
                          <a:effectLst/>
                        </a:rPr>
                        <a:t>1198621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7" marR="4857" marT="4857" marB="0" anchor="b"/>
                </a:tc>
                <a:extLst>
                  <a:ext uri="{0D108BD9-81ED-4DB2-BD59-A6C34878D82A}">
                    <a16:rowId xmlns:a16="http://schemas.microsoft.com/office/drawing/2014/main" val="1170262926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4A9D588-EAC9-AA4E-BA27-70EE84231D7C}"/>
              </a:ext>
            </a:extLst>
          </p:cNvPr>
          <p:cNvSpPr txBox="1"/>
          <p:nvPr/>
        </p:nvSpPr>
        <p:spPr>
          <a:xfrm>
            <a:off x="3683701" y="6152916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Resultado en /Resultados/Actividad3  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4785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B29AC-AD15-546E-E363-C94A3F7B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122" y="38799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s-MX" b="1" i="0" u="sng" dirty="0">
                <a:effectLst/>
                <a:latin typeface="Arial" panose="020B0604020202020204" pitchFamily="34" charset="0"/>
              </a:rPr>
              <a:t>Preguntas Bonus (Incluirlas en el video)</a:t>
            </a:r>
            <a:b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944BD53-59F9-D637-D2F7-C94A2E1F629A}"/>
              </a:ext>
            </a:extLst>
          </p:cNvPr>
          <p:cNvSpPr txBox="1"/>
          <p:nvPr/>
        </p:nvSpPr>
        <p:spPr>
          <a:xfrm>
            <a:off x="964122" y="808056"/>
            <a:ext cx="830591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0" u="sng" dirty="0">
                <a:effectLst/>
                <a:latin typeface="Arial" panose="020B0604020202020204" pitchFamily="34" charset="0"/>
              </a:rPr>
              <a:t>¿Cuáles son algunas estrategias que usarías para optimizar el rendimiento de consultas SQL en grandes conjuntos de datos?</a:t>
            </a:r>
          </a:p>
          <a:p>
            <a:endParaRPr lang="es-MX" sz="2000" b="1" dirty="0">
              <a:latin typeface="Arial" panose="020B0604020202020204" pitchFamily="34" charset="0"/>
            </a:endParaRPr>
          </a:p>
          <a:p>
            <a:r>
              <a:rPr lang="es-MX" sz="2000" b="1" dirty="0">
                <a:latin typeface="Arial" panose="020B0604020202020204" pitchFamily="34" charset="0"/>
              </a:rPr>
              <a:t>POSIBLES SOLUCIONES:</a:t>
            </a:r>
          </a:p>
          <a:p>
            <a:endParaRPr lang="es-MX" sz="2000" b="1" dirty="0">
              <a:latin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es-MX" sz="2000" dirty="0">
              <a:latin typeface="Arial" panose="020B0604020202020204" pitchFamily="34" charset="0"/>
            </a:endParaRPr>
          </a:p>
          <a:p>
            <a:endParaRPr lang="es-MX" sz="2000" b="1" i="0" dirty="0">
              <a:effectLst/>
              <a:latin typeface="Arial" panose="020B0604020202020204" pitchFamily="34" charset="0"/>
            </a:endParaRPr>
          </a:p>
          <a:p>
            <a:endParaRPr lang="es-CO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688C136-FA42-E2E1-FBF7-D0D4667D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22" y="2216133"/>
            <a:ext cx="1008805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O" altLang="es-CO" dirty="0"/>
              <a:t>Uso de índices: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CO" altLang="es-CO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b="1" dirty="0"/>
              <a:t>Índice agrupado: </a:t>
            </a:r>
            <a:r>
              <a:rPr lang="es-CO" altLang="es-CO" dirty="0"/>
              <a:t>Ordena físicamente los datos de la tabla según una columna clave, como la llave primaria, mejorando el acceso directo a las filas.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CO" altLang="es-CO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b="1" dirty="0"/>
              <a:t>Índices no agrupados: </a:t>
            </a:r>
            <a:r>
              <a:rPr lang="es-CO" altLang="es-CO" dirty="0"/>
              <a:t>Estructuras separadas que almacenan los valores de las columnas indexadas junto con punteros a las filas correspondientes, acelerando búsquedas sin alterar el orden físico de los datos.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CO" altLang="es-CO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b="1" dirty="0"/>
              <a:t>Uso de columnas calculadas: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dirty="0"/>
              <a:t>Para consultas frecuentes que incluyen cálculos en cláusulas WHERE, es más eficiente almacenar los resultados </a:t>
            </a:r>
            <a:r>
              <a:rPr lang="es-CO" altLang="es-CO" dirty="0" err="1"/>
              <a:t>precomputados</a:t>
            </a:r>
            <a:r>
              <a:rPr lang="es-CO" altLang="es-CO" dirty="0"/>
              <a:t> en una columna calculada física. Esto reduce el procesamiento durante la consulta y mejora el rendimiento.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0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B002D8-1CEA-C83D-8919-7F1CA5CC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Problema de agrupación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BC2E5F9-266A-EAF3-386E-1C47AEDFDD4C}"/>
              </a:ext>
            </a:extLst>
          </p:cNvPr>
          <p:cNvSpPr txBox="1"/>
          <p:nvPr/>
        </p:nvSpPr>
        <p:spPr>
          <a:xfrm>
            <a:off x="1969803" y="2052115"/>
            <a:ext cx="3969505" cy="4319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+mj-lt"/>
              </a:rPr>
              <a:t>Posibles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soluciones</a:t>
            </a:r>
            <a:endParaRPr lang="en-US" sz="1600" b="1" dirty="0">
              <a:latin typeface="+mj-lt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b="1" dirty="0">
              <a:latin typeface="+mj-lt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Técnica de </a:t>
            </a:r>
            <a:r>
              <a:rPr lang="en-US" sz="1600" b="1" dirty="0" err="1">
                <a:latin typeface="+mj-lt"/>
              </a:rPr>
              <a:t>Submuestreo</a:t>
            </a:r>
            <a:r>
              <a:rPr lang="en-US" sz="1600" b="1" dirty="0">
                <a:latin typeface="+mj-lt"/>
              </a:rPr>
              <a:t>:</a:t>
            </a:r>
            <a:r>
              <a:rPr lang="en-US" sz="1600" dirty="0">
                <a:latin typeface="+mj-lt"/>
              </a:rPr>
              <a:t> 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+mj-lt"/>
              </a:rPr>
              <a:t>Reducir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aleatoriamente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elementos</a:t>
            </a:r>
            <a:r>
              <a:rPr lang="en-US" sz="1600" dirty="0">
                <a:latin typeface="+mj-lt"/>
              </a:rPr>
              <a:t> de </a:t>
            </a:r>
            <a:r>
              <a:rPr lang="en-US" sz="1600" dirty="0" err="1">
                <a:latin typeface="+mj-lt"/>
              </a:rPr>
              <a:t>los</a:t>
            </a:r>
            <a:r>
              <a:rPr lang="en-US" sz="1600" dirty="0">
                <a:latin typeface="+mj-lt"/>
              </a:rPr>
              <a:t> clusters </a:t>
            </a:r>
            <a:r>
              <a:rPr lang="en-US" sz="1600" dirty="0" err="1">
                <a:latin typeface="+mj-lt"/>
              </a:rPr>
              <a:t>mayoritarios</a:t>
            </a:r>
            <a:r>
              <a:rPr lang="en-US" sz="1600" dirty="0">
                <a:latin typeface="+mj-lt"/>
              </a:rPr>
              <a:t>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Técnica de </a:t>
            </a:r>
            <a:r>
              <a:rPr lang="en-US" sz="1600" b="1" dirty="0" err="1">
                <a:latin typeface="+mj-lt"/>
              </a:rPr>
              <a:t>Sobremuestreo</a:t>
            </a:r>
            <a:r>
              <a:rPr lang="en-US" sz="1600" b="1" dirty="0">
                <a:latin typeface="+mj-lt"/>
              </a:rPr>
              <a:t>:</a:t>
            </a:r>
            <a:r>
              <a:rPr lang="en-US" sz="1600" dirty="0">
                <a:latin typeface="+mj-lt"/>
              </a:rPr>
              <a:t> </a:t>
            </a:r>
          </a:p>
          <a:p>
            <a:pPr marL="342900" indent="-34290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+mj-lt"/>
              </a:rPr>
              <a:t>Replicar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aleatoriamente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elementos</a:t>
            </a:r>
            <a:r>
              <a:rPr lang="en-US" sz="1600" dirty="0">
                <a:latin typeface="+mj-lt"/>
              </a:rPr>
              <a:t> de las </a:t>
            </a:r>
            <a:r>
              <a:rPr lang="en-US" sz="1600" dirty="0" err="1">
                <a:latin typeface="+mj-lt"/>
              </a:rPr>
              <a:t>clases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minoritarias</a:t>
            </a:r>
            <a:endParaRPr lang="en-US" sz="1600" dirty="0">
              <a:latin typeface="+mj-lt"/>
            </a:endParaRPr>
          </a:p>
          <a:p>
            <a:pPr marL="342900" indent="-34290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2) Genera </a:t>
            </a:r>
            <a:r>
              <a:rPr lang="en-US" sz="1600" dirty="0" err="1">
                <a:latin typeface="+mj-lt"/>
              </a:rPr>
              <a:t>nuevos</a:t>
            </a:r>
            <a:r>
              <a:rPr lang="en-US" sz="1600" dirty="0">
                <a:latin typeface="+mj-lt"/>
              </a:rPr>
              <a:t> puntos para </a:t>
            </a:r>
            <a:r>
              <a:rPr lang="en-US" sz="1600" dirty="0" err="1">
                <a:latin typeface="+mj-lt"/>
              </a:rPr>
              <a:t>los</a:t>
            </a:r>
            <a:r>
              <a:rPr lang="en-US" sz="1600" dirty="0">
                <a:latin typeface="+mj-lt"/>
              </a:rPr>
              <a:t> clusters </a:t>
            </a:r>
            <a:r>
              <a:rPr lang="en-US" sz="1600" dirty="0" err="1">
                <a:latin typeface="+mj-lt"/>
              </a:rPr>
              <a:t>minoritarios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utilizando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métodos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como</a:t>
            </a:r>
            <a:r>
              <a:rPr lang="en-US" sz="1600" dirty="0">
                <a:latin typeface="+mj-lt"/>
              </a:rPr>
              <a:t> SMOTE, </a:t>
            </a:r>
            <a:r>
              <a:rPr lang="en-US" sz="1600" dirty="0" err="1">
                <a:latin typeface="+mj-lt"/>
              </a:rPr>
              <a:t>en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lugar</a:t>
            </a:r>
            <a:r>
              <a:rPr lang="en-US" sz="1600" dirty="0">
                <a:latin typeface="+mj-lt"/>
              </a:rPr>
              <a:t> de </a:t>
            </a:r>
            <a:r>
              <a:rPr lang="en-US" sz="1600" dirty="0" err="1">
                <a:latin typeface="+mj-lt"/>
              </a:rPr>
              <a:t>replicar</a:t>
            </a:r>
            <a:r>
              <a:rPr lang="en-US" sz="1600" dirty="0">
                <a:latin typeface="+mj-lt"/>
              </a:rPr>
              <a:t> puntos </a:t>
            </a:r>
            <a:r>
              <a:rPr lang="en-US" sz="1600" dirty="0" err="1">
                <a:latin typeface="+mj-lt"/>
              </a:rPr>
              <a:t>existentes</a:t>
            </a:r>
            <a:r>
              <a:rPr lang="en-US" sz="1600" dirty="0">
                <a:latin typeface="+mj-lt"/>
              </a:rPr>
              <a:t>, y </a:t>
            </a:r>
            <a:r>
              <a:rPr lang="en-US" sz="1600" dirty="0" err="1">
                <a:latin typeface="+mj-lt"/>
              </a:rPr>
              <a:t>evitar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riesgo</a:t>
            </a:r>
            <a:r>
              <a:rPr lang="en-US" sz="1600" dirty="0">
                <a:latin typeface="+mj-lt"/>
              </a:rPr>
              <a:t> de </a:t>
            </a:r>
            <a:r>
              <a:rPr lang="en-US" sz="1600" dirty="0" err="1">
                <a:latin typeface="+mj-lt"/>
              </a:rPr>
              <a:t>sobreajuste</a:t>
            </a:r>
            <a:r>
              <a:rPr lang="en-US" sz="1600" dirty="0">
                <a:latin typeface="+mj-lt"/>
              </a:rPr>
              <a:t>.</a:t>
            </a:r>
          </a:p>
        </p:txBody>
      </p:sp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AD271B25-4C9B-29BC-D4FD-5FD3E9D3A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68" y="1139734"/>
            <a:ext cx="3994617" cy="457919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0CFCD37E-4CF2-6CB4-3943-AA89B1E29FC3}"/>
              </a:ext>
            </a:extLst>
          </p:cNvPr>
          <p:cNvSpPr/>
          <p:nvPr/>
        </p:nvSpPr>
        <p:spPr>
          <a:xfrm>
            <a:off x="6427706" y="3947886"/>
            <a:ext cx="604766" cy="3338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54E8C43A-7096-D80C-43AD-FE598FDF74C6}"/>
              </a:ext>
            </a:extLst>
          </p:cNvPr>
          <p:cNvSpPr/>
          <p:nvPr/>
        </p:nvSpPr>
        <p:spPr>
          <a:xfrm>
            <a:off x="6413389" y="3259368"/>
            <a:ext cx="604766" cy="3338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4D5F69BF-F101-C64C-5701-5FDAB00F14C8}"/>
              </a:ext>
            </a:extLst>
          </p:cNvPr>
          <p:cNvSpPr/>
          <p:nvPr/>
        </p:nvSpPr>
        <p:spPr>
          <a:xfrm>
            <a:off x="6405798" y="3587515"/>
            <a:ext cx="604766" cy="3338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32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59B9DD-BEEC-D319-C60E-4580B629D672}"/>
              </a:ext>
            </a:extLst>
          </p:cNvPr>
          <p:cNvSpPr/>
          <p:nvPr/>
        </p:nvSpPr>
        <p:spPr>
          <a:xfrm>
            <a:off x="1186724" y="940632"/>
            <a:ext cx="9009089" cy="248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Iris Neofinanciera - YouTube">
            <a:extLst>
              <a:ext uri="{FF2B5EF4-FFF2-40B4-BE49-F238E27FC236}">
                <a16:creationId xmlns:a16="http://schemas.microsoft.com/office/drawing/2014/main" id="{05FF400D-2324-15AF-4A69-C2E5BFABE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959" y="1583335"/>
            <a:ext cx="1172980" cy="117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Logo PNG Vector SVG, EPS, Ai formats (4.80 KB) Free Download">
            <a:extLst>
              <a:ext uri="{FF2B5EF4-FFF2-40B4-BE49-F238E27FC236}">
                <a16:creationId xmlns:a16="http://schemas.microsoft.com/office/drawing/2014/main" id="{E972C1EA-A7AC-3AFA-C8AA-AC4912274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695" y="1583335"/>
            <a:ext cx="1009650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7AFF7E4-CC5A-DBAF-2618-981CFD31CAD4}"/>
              </a:ext>
            </a:extLst>
          </p:cNvPr>
          <p:cNvSpPr/>
          <p:nvPr/>
        </p:nvSpPr>
        <p:spPr>
          <a:xfrm>
            <a:off x="5192439" y="1171844"/>
            <a:ext cx="2770873" cy="195035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38" name="Picture 14" descr="Microsoft Azure DevOps | Applivery">
            <a:extLst>
              <a:ext uri="{FF2B5EF4-FFF2-40B4-BE49-F238E27FC236}">
                <a16:creationId xmlns:a16="http://schemas.microsoft.com/office/drawing/2014/main" id="{EDD03110-CAED-39A3-CEA8-CD1350529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564" y="1812731"/>
            <a:ext cx="1537243" cy="86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wnload Amazon Web Services (AWS) Logo in SVG Vector or PNG File Format -  Logo.wine">
            <a:extLst>
              <a:ext uri="{FF2B5EF4-FFF2-40B4-BE49-F238E27FC236}">
                <a16:creationId xmlns:a16="http://schemas.microsoft.com/office/drawing/2014/main" id="{7DF8F596-7E53-7349-31E0-7F4647AC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541" y="1080614"/>
            <a:ext cx="1508164" cy="100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mazon cloudformation logo - Iconos Social Media y Logos">
            <a:extLst>
              <a:ext uri="{FF2B5EF4-FFF2-40B4-BE49-F238E27FC236}">
                <a16:creationId xmlns:a16="http://schemas.microsoft.com/office/drawing/2014/main" id="{C7C252AA-6F20-642C-8A23-B42983F3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12" y="1852115"/>
            <a:ext cx="1179632" cy="58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What is Amazon S3?. An introduction to Amazon S3, with… | by Jovan S  Hernandez | Medium">
            <a:extLst>
              <a:ext uri="{FF2B5EF4-FFF2-40B4-BE49-F238E27FC236}">
                <a16:creationId xmlns:a16="http://schemas.microsoft.com/office/drawing/2014/main" id="{B5F0F31C-3BDE-5464-6BB3-5CDBC829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597" y="2572444"/>
            <a:ext cx="1577457" cy="5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ole of AWS Glue in data preparation for Generative AI">
            <a:extLst>
              <a:ext uri="{FF2B5EF4-FFF2-40B4-BE49-F238E27FC236}">
                <a16:creationId xmlns:a16="http://schemas.microsoft.com/office/drawing/2014/main" id="{57275F3F-7BDA-70E8-D90F-09A19A338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48" y="1920847"/>
            <a:ext cx="497956" cy="49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Qué es AWS Athena y para qué sirve? | Rootstack">
            <a:extLst>
              <a:ext uri="{FF2B5EF4-FFF2-40B4-BE49-F238E27FC236}">
                <a16:creationId xmlns:a16="http://schemas.microsoft.com/office/drawing/2014/main" id="{4182102C-AB46-0942-728D-E0B14E132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071" y="2536597"/>
            <a:ext cx="1302935" cy="55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107259C-A28D-C623-7F8F-342A25A4CF42}"/>
              </a:ext>
            </a:extLst>
          </p:cNvPr>
          <p:cNvSpPr/>
          <p:nvPr/>
        </p:nvSpPr>
        <p:spPr>
          <a:xfrm>
            <a:off x="1260996" y="3774879"/>
            <a:ext cx="9009089" cy="248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bg1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0C87930-D59A-48DB-2EA1-AA21B890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64" y="4338321"/>
            <a:ext cx="2348231" cy="117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Python Logo PNG Vector SVG, EPS, Ai formats (4.80 KB) Free Download">
            <a:extLst>
              <a:ext uri="{FF2B5EF4-FFF2-40B4-BE49-F238E27FC236}">
                <a16:creationId xmlns:a16="http://schemas.microsoft.com/office/drawing/2014/main" id="{917A6A32-6FD5-8609-F31C-BB722D82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63" y="4383724"/>
            <a:ext cx="1009650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9B4FD5-CF47-6616-A8E1-F34AB0AB308F}"/>
              </a:ext>
            </a:extLst>
          </p:cNvPr>
          <p:cNvSpPr txBox="1"/>
          <p:nvPr/>
        </p:nvSpPr>
        <p:spPr>
          <a:xfrm>
            <a:off x="4752702" y="4695897"/>
            <a:ext cx="311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Calendarización de procesos</a:t>
            </a:r>
            <a:endParaRPr lang="es-CO" b="1" dirty="0">
              <a:solidFill>
                <a:schemeClr val="bg1"/>
              </a:solidFill>
            </a:endParaRPr>
          </a:p>
        </p:txBody>
      </p:sp>
      <p:pic>
        <p:nvPicPr>
          <p:cNvPr id="1066" name="Picture 42">
            <a:extLst>
              <a:ext uri="{FF2B5EF4-FFF2-40B4-BE49-F238E27FC236}">
                <a16:creationId xmlns:a16="http://schemas.microsoft.com/office/drawing/2014/main" id="{F12BEBD3-85FD-CB70-BC48-BB63EC4E3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500" y="4424336"/>
            <a:ext cx="2242112" cy="104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20E1A-56FB-8DD9-434C-13DA7347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Exploratorio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1784FB5-31B2-C289-EDB2-B220191EF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22742"/>
              </p:ext>
            </p:extLst>
          </p:nvPr>
        </p:nvGraphicFramePr>
        <p:xfrm>
          <a:off x="2802080" y="2276350"/>
          <a:ext cx="7577538" cy="88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737">
                  <a:extLst>
                    <a:ext uri="{9D8B030D-6E8A-4147-A177-3AD203B41FA5}">
                      <a16:colId xmlns:a16="http://schemas.microsoft.com/office/drawing/2014/main" val="2766533537"/>
                    </a:ext>
                  </a:extLst>
                </a:gridCol>
                <a:gridCol w="637644">
                  <a:extLst>
                    <a:ext uri="{9D8B030D-6E8A-4147-A177-3AD203B41FA5}">
                      <a16:colId xmlns:a16="http://schemas.microsoft.com/office/drawing/2014/main" val="1691681077"/>
                    </a:ext>
                  </a:extLst>
                </a:gridCol>
                <a:gridCol w="789917">
                  <a:extLst>
                    <a:ext uri="{9D8B030D-6E8A-4147-A177-3AD203B41FA5}">
                      <a16:colId xmlns:a16="http://schemas.microsoft.com/office/drawing/2014/main" val="3704595470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3465849189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2271945642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3339398728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3430481608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4139676057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1196325906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4037390942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1573062030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4139866984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3104475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zona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gerente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cod_rubro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202201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202202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202203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202204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202205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202206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202207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202208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202209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202210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7953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22110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9102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95999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        491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397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462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499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554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547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601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652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        631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618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77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22110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9102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96450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107.906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102.186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101.900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110.041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117.684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117.715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113.616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108.514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109.974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112.027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920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55A663F-357B-1C37-7345-11A7F4591BB1}"/>
              </a:ext>
            </a:extLst>
          </p:cNvPr>
          <p:cNvSpPr txBox="1"/>
          <p:nvPr/>
        </p:nvSpPr>
        <p:spPr>
          <a:xfrm>
            <a:off x="1180004" y="238552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Hoja Datos</a:t>
            </a:r>
            <a:endParaRPr lang="es-CO" sz="20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7C2471D-A42C-DE44-E8E6-27FE7CB4B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31913"/>
              </p:ext>
            </p:extLst>
          </p:nvPr>
        </p:nvGraphicFramePr>
        <p:xfrm>
          <a:off x="3153609" y="3502019"/>
          <a:ext cx="381340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0713">
                  <a:extLst>
                    <a:ext uri="{9D8B030D-6E8A-4147-A177-3AD203B41FA5}">
                      <a16:colId xmlns:a16="http://schemas.microsoft.com/office/drawing/2014/main" val="2395793163"/>
                    </a:ext>
                  </a:extLst>
                </a:gridCol>
                <a:gridCol w="1132695">
                  <a:extLst>
                    <a:ext uri="{9D8B030D-6E8A-4147-A177-3AD203B41FA5}">
                      <a16:colId xmlns:a16="http://schemas.microsoft.com/office/drawing/2014/main" val="27543727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descri_rubro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cod_rubro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124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GCAR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95999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35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Tamaño comercial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96450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47270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E3562FD-F954-2DFE-A1B7-B399DEFB8E71}"/>
              </a:ext>
            </a:extLst>
          </p:cNvPr>
          <p:cNvSpPr txBox="1"/>
          <p:nvPr/>
        </p:nvSpPr>
        <p:spPr>
          <a:xfrm>
            <a:off x="1101456" y="3667289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Hoja Rubros</a:t>
            </a:r>
            <a:endParaRPr lang="es-CO" sz="2000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1491271-5DC6-BB3D-2641-6EF435E2B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43499"/>
              </p:ext>
            </p:extLst>
          </p:nvPr>
        </p:nvGraphicFramePr>
        <p:xfrm>
          <a:off x="3153609" y="4421136"/>
          <a:ext cx="2616200" cy="221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076">
                  <a:extLst>
                    <a:ext uri="{9D8B030D-6E8A-4147-A177-3AD203B41FA5}">
                      <a16:colId xmlns:a16="http://schemas.microsoft.com/office/drawing/2014/main" val="1748335720"/>
                    </a:ext>
                  </a:extLst>
                </a:gridCol>
                <a:gridCol w="1855124">
                  <a:extLst>
                    <a:ext uri="{9D8B030D-6E8A-4147-A177-3AD203B41FA5}">
                      <a16:colId xmlns:a16="http://schemas.microsoft.com/office/drawing/2014/main" val="41415199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zona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Desc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0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22110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VP Empresas zona Antioquia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6150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22120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VP Empresas zona Antioquia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5551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22210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VP Empresas zona Bogotá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179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22210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VP Empresas zona Bogotá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5349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22220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VP Empresas zona Bogotá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2834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22230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VP Empresas zona Bogotá 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3756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22300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VP Empresas zona Centro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647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22400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VP Empresas zona Sur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904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22500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VP Empresas zona Caribe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449939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D899A44-BEBE-362B-63E9-3C904DB67AAB}"/>
              </a:ext>
            </a:extLst>
          </p:cNvPr>
          <p:cNvSpPr txBox="1"/>
          <p:nvPr/>
        </p:nvSpPr>
        <p:spPr>
          <a:xfrm>
            <a:off x="1180004" y="4949049"/>
            <a:ext cx="122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Hoja Zonas </a:t>
            </a:r>
            <a:r>
              <a:rPr lang="es-MX" sz="2000" dirty="0" err="1"/>
              <a:t>codigos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11603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54F8E-87B0-7E09-127C-C9682E46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27897-C268-FDB3-3E12-96143FA1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Exploratorio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26697E1-342D-21B1-8630-596EDF36E11E}"/>
              </a:ext>
            </a:extLst>
          </p:cNvPr>
          <p:cNvGraphicFramePr>
            <a:graphicFrameLocks noGrp="1"/>
          </p:cNvGraphicFramePr>
          <p:nvPr/>
        </p:nvGraphicFramePr>
        <p:xfrm>
          <a:off x="2802080" y="2276350"/>
          <a:ext cx="7577538" cy="88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737">
                  <a:extLst>
                    <a:ext uri="{9D8B030D-6E8A-4147-A177-3AD203B41FA5}">
                      <a16:colId xmlns:a16="http://schemas.microsoft.com/office/drawing/2014/main" val="2766533537"/>
                    </a:ext>
                  </a:extLst>
                </a:gridCol>
                <a:gridCol w="637644">
                  <a:extLst>
                    <a:ext uri="{9D8B030D-6E8A-4147-A177-3AD203B41FA5}">
                      <a16:colId xmlns:a16="http://schemas.microsoft.com/office/drawing/2014/main" val="1691681077"/>
                    </a:ext>
                  </a:extLst>
                </a:gridCol>
                <a:gridCol w="789917">
                  <a:extLst>
                    <a:ext uri="{9D8B030D-6E8A-4147-A177-3AD203B41FA5}">
                      <a16:colId xmlns:a16="http://schemas.microsoft.com/office/drawing/2014/main" val="3704595470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3465849189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2271945642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3339398728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3430481608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4139676057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1196325906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4037390942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1573062030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4139866984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3104475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zona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gerente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cod_rubro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202201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202202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202203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202204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202205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202206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202207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202208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202209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202210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7953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22110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9102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95999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        491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397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462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499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554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547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601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652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        631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618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77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22110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9102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96450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107.906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102.186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101.900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110.041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117.684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117.715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113.616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108.514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109.974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112.027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920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4FAB202B-F171-1BC6-5021-1B5FFA9CC31D}"/>
              </a:ext>
            </a:extLst>
          </p:cNvPr>
          <p:cNvSpPr txBox="1"/>
          <p:nvPr/>
        </p:nvSpPr>
        <p:spPr>
          <a:xfrm>
            <a:off x="1180004" y="238552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Hoja Datos</a:t>
            </a:r>
            <a:endParaRPr lang="es-CO" sz="20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BD2A1E8-29DF-0704-65FA-0BF6622F1A9B}"/>
              </a:ext>
            </a:extLst>
          </p:cNvPr>
          <p:cNvGraphicFramePr>
            <a:graphicFrameLocks noGrp="1"/>
          </p:cNvGraphicFramePr>
          <p:nvPr/>
        </p:nvGraphicFramePr>
        <p:xfrm>
          <a:off x="3153609" y="3502019"/>
          <a:ext cx="381340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0713">
                  <a:extLst>
                    <a:ext uri="{9D8B030D-6E8A-4147-A177-3AD203B41FA5}">
                      <a16:colId xmlns:a16="http://schemas.microsoft.com/office/drawing/2014/main" val="2395793163"/>
                    </a:ext>
                  </a:extLst>
                </a:gridCol>
                <a:gridCol w="1132695">
                  <a:extLst>
                    <a:ext uri="{9D8B030D-6E8A-4147-A177-3AD203B41FA5}">
                      <a16:colId xmlns:a16="http://schemas.microsoft.com/office/drawing/2014/main" val="27543727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descri_rubro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cod_rubro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124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GCAR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95999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35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Tamaño comercial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96450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47270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EC0EE8D1-59C6-6C7B-E6DF-65374A61A1BE}"/>
              </a:ext>
            </a:extLst>
          </p:cNvPr>
          <p:cNvSpPr txBox="1"/>
          <p:nvPr/>
        </p:nvSpPr>
        <p:spPr>
          <a:xfrm>
            <a:off x="1101456" y="3667289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Hoja Rubros</a:t>
            </a:r>
            <a:endParaRPr lang="es-CO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966AE5-CCB5-12FA-BF1C-C579C5E4A483}"/>
              </a:ext>
            </a:extLst>
          </p:cNvPr>
          <p:cNvSpPr txBox="1"/>
          <p:nvPr/>
        </p:nvSpPr>
        <p:spPr>
          <a:xfrm>
            <a:off x="2611808" y="4419078"/>
            <a:ext cx="4132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DF GCAR</a:t>
            </a:r>
          </a:p>
          <a:p>
            <a:r>
              <a:rPr lang="es-MX" dirty="0"/>
              <a:t>(SUMATORIA </a:t>
            </a:r>
          </a:p>
          <a:p>
            <a:r>
              <a:rPr lang="es-MX" dirty="0"/>
              <a:t>POR AÑO)</a:t>
            </a:r>
          </a:p>
          <a:p>
            <a:endParaRPr lang="es-MX" dirty="0"/>
          </a:p>
          <a:p>
            <a:r>
              <a:rPr lang="es-MX" dirty="0"/>
              <a:t>De los cuales </a:t>
            </a:r>
          </a:p>
          <a:p>
            <a:r>
              <a:rPr lang="es-MX" dirty="0"/>
              <a:t>Se crearon 2 columnas</a:t>
            </a:r>
          </a:p>
          <a:p>
            <a:r>
              <a:rPr lang="es-MX" dirty="0"/>
              <a:t>GCAR 2022</a:t>
            </a:r>
          </a:p>
          <a:p>
            <a:r>
              <a:rPr lang="es-MX" dirty="0"/>
              <a:t>GCAR 2023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960ED3A-8805-F431-24C6-39FAB0DFAA56}"/>
              </a:ext>
            </a:extLst>
          </p:cNvPr>
          <p:cNvSpPr txBox="1"/>
          <p:nvPr/>
        </p:nvSpPr>
        <p:spPr>
          <a:xfrm>
            <a:off x="8106017" y="4273935"/>
            <a:ext cx="3672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DF TC</a:t>
            </a:r>
          </a:p>
          <a:p>
            <a:r>
              <a:rPr lang="es-MX" dirty="0"/>
              <a:t>(PROMEDIO </a:t>
            </a:r>
          </a:p>
          <a:p>
            <a:r>
              <a:rPr lang="es-MX" dirty="0"/>
              <a:t>POR AÑO)</a:t>
            </a:r>
          </a:p>
          <a:p>
            <a:endParaRPr lang="es-MX" dirty="0"/>
          </a:p>
          <a:p>
            <a:r>
              <a:rPr lang="es-MX" dirty="0"/>
              <a:t>Se crearon </a:t>
            </a:r>
          </a:p>
          <a:p>
            <a:r>
              <a:rPr lang="es-MX" dirty="0"/>
              <a:t>2 columnas</a:t>
            </a:r>
          </a:p>
          <a:p>
            <a:r>
              <a:rPr lang="es-MX" dirty="0"/>
              <a:t>TC 2022</a:t>
            </a:r>
          </a:p>
          <a:p>
            <a:r>
              <a:rPr lang="es-MX" dirty="0"/>
              <a:t>TC 2024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540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9A801-C012-8A58-28EA-77795910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Actividad 1 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53D08-DA6D-159D-8418-0E49C4FD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21" y="1289154"/>
            <a:ext cx="9535818" cy="4760790"/>
          </a:xfrm>
        </p:spPr>
        <p:txBody>
          <a:bodyPr>
            <a:normAutofit/>
          </a:bodyPr>
          <a:lstStyle/>
          <a:p>
            <a:pPr eaLnBrk="1" fontAlgn="auto" latinLnBrk="0" hangingPunct="1"/>
            <a:r>
              <a:rPr lang="es-CO" sz="2400" b="1" u="sng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1. Cuál fue el gerente con mayor crecimiento en su Tamaño comercial entre </a:t>
            </a:r>
            <a:r>
              <a:rPr lang="es-CO" sz="2400" b="1" u="sng" baseline="0" dirty="0">
                <a:effectLst/>
                <a:latin typeface="+mj-lt"/>
                <a:ea typeface="+mn-ea"/>
                <a:cs typeface="+mn-cs"/>
              </a:rPr>
              <a:t>2022</a:t>
            </a:r>
            <a:r>
              <a:rPr lang="es-CO" sz="2400" b="1" u="sng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 y </a:t>
            </a:r>
            <a:r>
              <a:rPr lang="es-CO" sz="2400" b="1" u="sng" baseline="0" dirty="0">
                <a:effectLst/>
                <a:latin typeface="+mj-lt"/>
                <a:ea typeface="+mn-ea"/>
                <a:cs typeface="+mn-cs"/>
              </a:rPr>
              <a:t>2023</a:t>
            </a:r>
            <a:r>
              <a:rPr lang="es-CO" sz="2400" b="1" u="sng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? </a:t>
            </a:r>
          </a:p>
          <a:p>
            <a:pPr eaLnBrk="1" fontAlgn="auto" latinLnBrk="0" hangingPunct="1"/>
            <a:r>
              <a:rPr lang="es-MX" sz="1800" b="0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El gerente con mayor crecimiento en su Tamaño Comercial entre 2022 y 2023 es: 9218 de </a:t>
            </a:r>
            <a:r>
              <a:rPr lang="es-MX" sz="1800" b="0" baseline="0" dirty="0" err="1">
                <a:effectLst/>
                <a:latin typeface="+mj-lt"/>
                <a:ea typeface="+mn-ea"/>
                <a:cs typeface="Segoe UI" panose="020B0502040204020203" pitchFamily="34" charset="0"/>
              </a:rPr>
              <a:t>codigo</a:t>
            </a:r>
            <a:r>
              <a:rPr lang="es-MX" sz="1800" b="0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 96450 con un crecimiento del 36.10%</a:t>
            </a:r>
            <a:endParaRPr lang="es-CO" sz="1800" b="0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4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6FCAB-8C2E-55F3-02E5-96AAB8E23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D061F-7F95-EDAB-EC64-96FF2BE1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Exploratorio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531E18C-430D-7D4E-708B-BA59D4D3D7D7}"/>
              </a:ext>
            </a:extLst>
          </p:cNvPr>
          <p:cNvGraphicFramePr>
            <a:graphicFrameLocks noGrp="1"/>
          </p:cNvGraphicFramePr>
          <p:nvPr/>
        </p:nvGraphicFramePr>
        <p:xfrm>
          <a:off x="2802080" y="2276350"/>
          <a:ext cx="7577538" cy="88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737">
                  <a:extLst>
                    <a:ext uri="{9D8B030D-6E8A-4147-A177-3AD203B41FA5}">
                      <a16:colId xmlns:a16="http://schemas.microsoft.com/office/drawing/2014/main" val="2766533537"/>
                    </a:ext>
                  </a:extLst>
                </a:gridCol>
                <a:gridCol w="637644">
                  <a:extLst>
                    <a:ext uri="{9D8B030D-6E8A-4147-A177-3AD203B41FA5}">
                      <a16:colId xmlns:a16="http://schemas.microsoft.com/office/drawing/2014/main" val="1691681077"/>
                    </a:ext>
                  </a:extLst>
                </a:gridCol>
                <a:gridCol w="789917">
                  <a:extLst>
                    <a:ext uri="{9D8B030D-6E8A-4147-A177-3AD203B41FA5}">
                      <a16:colId xmlns:a16="http://schemas.microsoft.com/office/drawing/2014/main" val="3704595470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3465849189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2271945642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3339398728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3430481608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4139676057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1196325906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4037390942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1573062030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4139866984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3104475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zona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gerente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cod_rubro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202201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202202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202203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202204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202205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202206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202207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202208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202209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202210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7953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22110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9102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95999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        491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397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462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499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554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547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601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652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        631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        618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77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22110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9102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96450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107.906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102.186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101.900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110.041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117.684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117.715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113.616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108.514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  109.974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 112.027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920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85CD937B-AE69-013E-BD1F-EE0056DFD110}"/>
              </a:ext>
            </a:extLst>
          </p:cNvPr>
          <p:cNvSpPr txBox="1"/>
          <p:nvPr/>
        </p:nvSpPr>
        <p:spPr>
          <a:xfrm>
            <a:off x="1180004" y="238552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Hoja Datos</a:t>
            </a:r>
            <a:endParaRPr lang="es-CO" sz="2000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DE2D92D-54BE-1E78-D0C4-0B75D8615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94960"/>
              </p:ext>
            </p:extLst>
          </p:nvPr>
        </p:nvGraphicFramePr>
        <p:xfrm>
          <a:off x="2802080" y="3701541"/>
          <a:ext cx="2616200" cy="221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076">
                  <a:extLst>
                    <a:ext uri="{9D8B030D-6E8A-4147-A177-3AD203B41FA5}">
                      <a16:colId xmlns:a16="http://schemas.microsoft.com/office/drawing/2014/main" val="1748335720"/>
                    </a:ext>
                  </a:extLst>
                </a:gridCol>
                <a:gridCol w="1855124">
                  <a:extLst>
                    <a:ext uri="{9D8B030D-6E8A-4147-A177-3AD203B41FA5}">
                      <a16:colId xmlns:a16="http://schemas.microsoft.com/office/drawing/2014/main" val="41415199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zona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Desc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0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22110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VP Empresas zona Antioquia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6150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22120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VP Empresas zona Antioquia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5551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22210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VP Empresas zona Bogotá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179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22210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VP Empresas zona Bogotá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5349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22220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VP Empresas zona Bogotá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2834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22230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VP Empresas zona Bogotá 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3756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22300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VP Empresas zona Centro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647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22400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VP Empresas zona Sur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904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22500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VP Empresas zona Caribe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449939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AD89D301-0BC2-D2EB-FF2E-CCB44642A0BC}"/>
              </a:ext>
            </a:extLst>
          </p:cNvPr>
          <p:cNvSpPr txBox="1"/>
          <p:nvPr/>
        </p:nvSpPr>
        <p:spPr>
          <a:xfrm>
            <a:off x="1180004" y="4072362"/>
            <a:ext cx="122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Hoja Zonas </a:t>
            </a:r>
            <a:r>
              <a:rPr lang="es-MX" sz="2000" dirty="0" err="1"/>
              <a:t>codigos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9926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E87BC-C237-7796-445E-A7274E008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51D69-F8AF-C043-21DD-23DF8A15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Actividad 1 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AAA64-4132-29AC-9D5A-A4D9731C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21" y="1289154"/>
            <a:ext cx="9535818" cy="4760790"/>
          </a:xfrm>
        </p:spPr>
        <p:txBody>
          <a:bodyPr>
            <a:normAutofit/>
          </a:bodyPr>
          <a:lstStyle/>
          <a:p>
            <a:pPr eaLnBrk="1" fontAlgn="auto" latinLnBrk="0" hangingPunct="1"/>
            <a:r>
              <a:rPr lang="es-CO" sz="2400" b="1" u="sng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2. Cuánto fue el crecimiento de la zona Antioquia 1 en GCAR entre </a:t>
            </a:r>
            <a:r>
              <a:rPr lang="es-CO" sz="2400" b="1" u="sng" baseline="0" dirty="0">
                <a:effectLst/>
                <a:latin typeface="+mj-lt"/>
                <a:ea typeface="+mn-ea"/>
                <a:cs typeface="+mn-cs"/>
              </a:rPr>
              <a:t>2022</a:t>
            </a:r>
            <a:r>
              <a:rPr lang="es-CO" sz="2400" b="1" u="sng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 y </a:t>
            </a:r>
            <a:r>
              <a:rPr lang="es-CO" sz="2400" b="1" u="sng" baseline="0" dirty="0">
                <a:effectLst/>
                <a:latin typeface="+mj-lt"/>
                <a:ea typeface="+mn-ea"/>
                <a:cs typeface="+mn-cs"/>
              </a:rPr>
              <a:t>2023</a:t>
            </a:r>
            <a:r>
              <a:rPr lang="es-CO" sz="2400" b="1" u="sng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? </a:t>
            </a:r>
          </a:p>
          <a:p>
            <a:pPr eaLnBrk="1" fontAlgn="auto" latinLnBrk="0" hangingPunct="1"/>
            <a:r>
              <a:rPr lang="es-MX" sz="1800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El valor de la GCAR en la zona </a:t>
            </a:r>
            <a:r>
              <a:rPr lang="es-MX" sz="1800" baseline="0" dirty="0" err="1">
                <a:effectLst/>
                <a:latin typeface="+mj-lt"/>
                <a:ea typeface="+mn-ea"/>
                <a:cs typeface="Segoe UI" panose="020B0502040204020203" pitchFamily="34" charset="0"/>
              </a:rPr>
              <a:t>antioquia</a:t>
            </a:r>
            <a:r>
              <a:rPr lang="es-MX" sz="1800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 1 con un crecimiento de 1.69 %</a:t>
            </a:r>
            <a:endParaRPr lang="es-CO" sz="1800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0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1F33B-6940-CA10-7F65-9B68F0C0A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EBD05-11D8-5F0F-D31D-FDD73A89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Actividad 1 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36E68C-F25B-A176-2CFB-18A60C61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21" y="1289154"/>
            <a:ext cx="9535818" cy="4760790"/>
          </a:xfrm>
        </p:spPr>
        <p:txBody>
          <a:bodyPr>
            <a:normAutofit/>
          </a:bodyPr>
          <a:lstStyle/>
          <a:p>
            <a:pPr eaLnBrk="1" fontAlgn="auto" latinLnBrk="0" hangingPunct="1"/>
            <a:r>
              <a:rPr lang="es-CO" sz="2000" b="1" u="sng" baseline="0" dirty="0"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3. Cuál fue la zona con menor GCAR en el segundo semestre de </a:t>
            </a:r>
            <a:r>
              <a:rPr lang="es-CO" sz="2800" b="1" u="sng" baseline="0" dirty="0">
                <a:effectLst/>
                <a:latin typeface="+mn-lt"/>
                <a:ea typeface="+mn-ea"/>
                <a:cs typeface="+mn-cs"/>
              </a:rPr>
              <a:t>2022  </a:t>
            </a:r>
            <a:r>
              <a:rPr lang="es-CO" sz="2000" b="1" u="sng" baseline="0" dirty="0"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 la de mayor tamaño comercial en todo 2023? </a:t>
            </a:r>
          </a:p>
          <a:p>
            <a:pPr eaLnBrk="1" fontAlgn="auto" latinLnBrk="0" hangingPunct="1"/>
            <a:r>
              <a:rPr lang="es-MX" sz="2000" b="0" u="none" baseline="0" dirty="0"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La zona con el menor GCAR en el primer semestre de 2022 es: VP Empresas zona Centro con un GCAR de 20716.631141773334</a:t>
            </a:r>
            <a:endParaRPr lang="es-CO" sz="2000" b="0" u="none" baseline="0" dirty="0"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r>
              <a:rPr lang="es-MX" dirty="0"/>
              <a:t>La zona con el mayor Tamaño Comercial en 2023 es: VP Empresas zona Bogotá 2 con un TC promedio de 1518174.0677333828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774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CBC1D-C5D4-8844-65F0-025040323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BEDD8-0E95-DA76-1313-150BAE53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Actividad 2 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467B9-64A9-66E7-0428-99442ABF7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21" y="2569491"/>
            <a:ext cx="9535818" cy="3780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u="sng" dirty="0">
                <a:effectLst/>
                <a:latin typeface="+mj-lt"/>
                <a:ea typeface="+mn-ea"/>
                <a:cs typeface="Segoe UI" panose="020B0502040204020203" pitchFamily="34" charset="0"/>
              </a:rPr>
              <a:t>Actividad 2</a:t>
            </a:r>
            <a:r>
              <a:rPr lang="es-CO" sz="1800" b="1" u="sng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:  En la hoja Retos 2024 asigne los retos en GCAR  para cada gerente a Diciembre de 2024, y responda las siguientes preguntas en el </a:t>
            </a:r>
            <a:r>
              <a:rPr lang="es-CO" sz="1800" b="1" u="sng" baseline="0" dirty="0" err="1">
                <a:effectLst/>
                <a:latin typeface="+mj-lt"/>
                <a:ea typeface="+mn-ea"/>
                <a:cs typeface="Segoe UI" panose="020B0502040204020203" pitchFamily="34" charset="0"/>
              </a:rPr>
              <a:t>word</a:t>
            </a:r>
            <a:r>
              <a:rPr lang="es-CO" sz="1800" b="1" u="sng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 que anexará:</a:t>
            </a:r>
          </a:p>
          <a:p>
            <a:pPr marL="0" indent="0">
              <a:buNone/>
            </a:pPr>
            <a:r>
              <a:rPr lang="es-CO" sz="1800" dirty="0">
                <a:latin typeface="+mj-lt"/>
                <a:cs typeface="Segoe UI" panose="020B0502040204020203" pitchFamily="34" charset="0"/>
              </a:rPr>
              <a:t>Resultado de la asignación en la /carpeta </a:t>
            </a:r>
            <a:r>
              <a:rPr lang="es-CO" sz="1800" i="1" u="sng" dirty="0">
                <a:latin typeface="+mj-lt"/>
                <a:cs typeface="Segoe UI" panose="020B0502040204020203" pitchFamily="34" charset="0"/>
              </a:rPr>
              <a:t>/Resultados/Actividad2Retos_2024.xlsx</a:t>
            </a:r>
          </a:p>
          <a:p>
            <a:pPr marL="0" indent="0">
              <a:buNone/>
            </a:pPr>
            <a:endParaRPr lang="es-CO" sz="18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CO" sz="18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CO" sz="18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CO" sz="1800" baseline="0" dirty="0">
                <a:effectLst/>
                <a:latin typeface="+mj-lt"/>
                <a:ea typeface="+mn-ea"/>
                <a:cs typeface="Segoe UI" panose="020B0502040204020203" pitchFamily="34" charset="0"/>
              </a:rPr>
              <a:t>Para mayor detalle mirar el Word en la carpeta </a:t>
            </a:r>
            <a:r>
              <a:rPr lang="es-CO" sz="1800" i="1" u="sng" dirty="0">
                <a:latin typeface="+mj-lt"/>
                <a:cs typeface="Segoe UI" panose="020B0502040204020203" pitchFamily="34" charset="0"/>
              </a:rPr>
              <a:t>/Resultados/</a:t>
            </a:r>
            <a:r>
              <a:rPr lang="en-US" sz="1800" i="1" u="sng" dirty="0">
                <a:latin typeface="+mj-lt"/>
                <a:cs typeface="Segoe UI" panose="020B0502040204020203" pitchFamily="34" charset="0"/>
              </a:rPr>
              <a:t>Word </a:t>
            </a:r>
            <a:r>
              <a:rPr lang="en-US" sz="1800" i="1" u="sng" dirty="0" err="1">
                <a:latin typeface="+mj-lt"/>
                <a:cs typeface="Segoe UI" panose="020B0502040204020203" pitchFamily="34" charset="0"/>
              </a:rPr>
              <a:t>Explicativo</a:t>
            </a:r>
            <a:r>
              <a:rPr lang="en-US" sz="1800" i="1" u="sng" dirty="0">
                <a:latin typeface="+mj-lt"/>
                <a:cs typeface="Segoe UI" panose="020B0502040204020203" pitchFamily="34" charset="0"/>
              </a:rPr>
              <a:t> Act 2.docx</a:t>
            </a:r>
            <a:endParaRPr lang="es-CO" sz="1800" i="1" u="sng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CO" sz="1800" b="1" u="sng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CO" sz="1800" b="1" u="sng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  <a:p>
            <a:pPr eaLnBrk="1" fontAlgn="auto" latinLnBrk="0" hangingPunct="1"/>
            <a:endParaRPr lang="es-CO" sz="1800" b="0" baseline="0" dirty="0">
              <a:effectLst/>
              <a:latin typeface="+mj-l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11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{9F2D368F-F59A-46D3-A723-B1224164877C}tf16401375</Template>
  <TotalTime>216</TotalTime>
  <Words>1084</Words>
  <Application>Microsoft Office PowerPoint</Application>
  <PresentationFormat>Panorámica</PresentationFormat>
  <Paragraphs>359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Google Sans</vt:lpstr>
      <vt:lpstr>MS Shell Dlg 2</vt:lpstr>
      <vt:lpstr>Segoe UI</vt:lpstr>
      <vt:lpstr>Wingdings</vt:lpstr>
      <vt:lpstr>Wingdings 3</vt:lpstr>
      <vt:lpstr>Madison</vt:lpstr>
      <vt:lpstr>Proceso selección analítico - Sección analítica de negocios  </vt:lpstr>
      <vt:lpstr>Presentación de PowerPoint</vt:lpstr>
      <vt:lpstr>Análisis Exploratorio</vt:lpstr>
      <vt:lpstr>Análisis Exploratorio</vt:lpstr>
      <vt:lpstr>Actividad 1 </vt:lpstr>
      <vt:lpstr>Análisis Exploratorio</vt:lpstr>
      <vt:lpstr>Actividad 1 </vt:lpstr>
      <vt:lpstr>Actividad 1 </vt:lpstr>
      <vt:lpstr>Actividad 2 </vt:lpstr>
      <vt:lpstr>Actividad 2 </vt:lpstr>
      <vt:lpstr>Actividad 2 </vt:lpstr>
      <vt:lpstr>Actividad 3 </vt:lpstr>
      <vt:lpstr>Preguntas Bonus (Incluirlas en el video)  </vt:lpstr>
      <vt:lpstr>Problema de agrupación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Ramírez Muñoz</dc:creator>
  <cp:lastModifiedBy>Santiago Ramírez Muñoz</cp:lastModifiedBy>
  <cp:revision>5</cp:revision>
  <dcterms:created xsi:type="dcterms:W3CDTF">2024-12-27T17:12:09Z</dcterms:created>
  <dcterms:modified xsi:type="dcterms:W3CDTF">2024-12-27T20:48:47Z</dcterms:modified>
</cp:coreProperties>
</file>