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84" r:id="rId4"/>
    <p:sldId id="259" r:id="rId5"/>
    <p:sldId id="261" r:id="rId6"/>
    <p:sldId id="286" r:id="rId7"/>
    <p:sldId id="287" r:id="rId8"/>
    <p:sldId id="288" r:id="rId9"/>
    <p:sldId id="293" r:id="rId10"/>
    <p:sldId id="289" r:id="rId11"/>
    <p:sldId id="290" r:id="rId12"/>
    <p:sldId id="295" r:id="rId13"/>
    <p:sldId id="292" r:id="rId14"/>
    <p:sldId id="294" r:id="rId15"/>
    <p:sldId id="296" r:id="rId16"/>
    <p:sldId id="28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F7536-18E1-43EA-BA93-A4F6666277A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3F831F-2FF9-403B-BB3A-2CB627901A13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1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B0D869A4-3D63-4B1B-9C5A-71862D291EC0}" type="parTrans" cxnId="{0F609786-722E-4D1D-A4CC-5DE6A5CD848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2D1D71EB-021D-4B78-BE7A-7A44E7FB5F19}" type="sibTrans" cxnId="{0F609786-722E-4D1D-A4CC-5DE6A5CD848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FE2A101-4DB2-4AF2-922F-CF4F06F11E61}">
      <dgm:prSet phldrT="[Текст]" custT="1"/>
      <dgm:spPr/>
      <dgm:t>
        <a:bodyPr/>
        <a:lstStyle/>
        <a:p>
          <a:r>
            <a:rPr lang="ru-RU" sz="2000" dirty="0" smtClean="0"/>
            <a:t>Самодельный анимированный спрайт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75BBC93B-B64C-45DE-9740-E76ADE9A0341}" type="parTrans" cxnId="{173DEF41-1C96-42E2-B8BE-BAD7EC93B256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BE27F2BF-57BD-4ED9-834D-DAFEBBDA3EBB}" type="sibTrans" cxnId="{173DEF41-1C96-42E2-B8BE-BAD7EC93B256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C1311809-AAD1-4EE8-A0DB-C4B086552A57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2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3AC75079-46FB-4391-934E-349C73B7A000}" type="parTrans" cxnId="{1B50F683-0DEE-431E-95AD-7DEF7DF4A5E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EF029F1A-0CF6-4B0F-BF71-E4742C8EF6AC}" type="sibTrans" cxnId="{1B50F683-0DEE-431E-95AD-7DEF7DF4A5E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53C73B09-BB33-43E4-9AF9-3A4B7E4AC055}">
      <dgm:prSet phldrT="[Текст]" custT="1"/>
      <dgm:spPr/>
      <dgm:t>
        <a:bodyPr/>
        <a:lstStyle/>
        <a:p>
          <a:r>
            <a:rPr lang="ru-RU" sz="2000" dirty="0" smtClean="0"/>
            <a:t>Ввод пользователем </a:t>
          </a:r>
          <a:r>
            <a:rPr lang="ru-RU" sz="2000" dirty="0" err="1" smtClean="0"/>
            <a:t>никнейма</a:t>
          </a:r>
          <a:r>
            <a:rPr lang="ru-RU" sz="2000" dirty="0" smtClean="0"/>
            <a:t> и запись его результатов в БД выбранного режима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9482905D-3651-4984-BB9F-3D92AB64B6AE}" type="parTrans" cxnId="{7ED0453B-EEAC-4BBC-B08A-635D5F94897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C37A8D3E-D9CB-4232-BC5E-6D960E867583}" type="sibTrans" cxnId="{7ED0453B-EEAC-4BBC-B08A-635D5F948978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B2B15E0-1247-4A61-A5ED-548FFE58E613}">
      <dgm:prSet phldrT="[Текст]" custT="1"/>
      <dgm:spPr/>
      <dgm:t>
        <a:bodyPr/>
        <a:lstStyle/>
        <a:p>
          <a:r>
            <a:rPr lang="ru-RU" sz="2000" dirty="0" smtClean="0">
              <a:latin typeface="Arial" pitchFamily="34" charset="0"/>
              <a:cs typeface="Arial" pitchFamily="34" charset="0"/>
            </a:rPr>
            <a:t>3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128156FC-671C-4D20-BB83-9631013E4439}" type="parTrans" cxnId="{56637A2E-B4C6-4AB0-BA8F-713011DA049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FB24AA32-4891-4E1F-8CF8-70231658B195}" type="sibTrans" cxnId="{56637A2E-B4C6-4AB0-BA8F-713011DA0499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95F06A5B-F24B-4DB8-A22D-F5B1BAE958DC}">
      <dgm:prSet phldrT="[Текст]" custT="1"/>
      <dgm:spPr/>
      <dgm:t>
        <a:bodyPr/>
        <a:lstStyle/>
        <a:p>
          <a:r>
            <a:rPr lang="ru-RU" sz="2000" dirty="0" smtClean="0"/>
            <a:t>Победное окно, окно поражения</a:t>
          </a:r>
          <a:endParaRPr lang="ru-RU" sz="2000" dirty="0">
            <a:latin typeface="Arial" pitchFamily="34" charset="0"/>
            <a:cs typeface="Arial" pitchFamily="34" charset="0"/>
          </a:endParaRPr>
        </a:p>
      </dgm:t>
    </dgm:pt>
    <dgm:pt modelId="{FF389BB7-ECDD-4B4E-B3AF-350477540210}" type="parTrans" cxnId="{510CDB5F-0580-4DA6-B988-102F98717677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679A91E2-18A9-49FC-99E5-B2C6E17F0B6B}" type="sibTrans" cxnId="{510CDB5F-0580-4DA6-B988-102F98717677}">
      <dgm:prSet/>
      <dgm:spPr/>
      <dgm:t>
        <a:bodyPr/>
        <a:lstStyle/>
        <a:p>
          <a:endParaRPr lang="ru-RU" sz="2000">
            <a:latin typeface="Arial" pitchFamily="34" charset="0"/>
            <a:cs typeface="Arial" pitchFamily="34" charset="0"/>
          </a:endParaRPr>
        </a:p>
      </dgm:t>
    </dgm:pt>
    <dgm:pt modelId="{2CDAE567-BFE2-4AA8-B7D2-2A019BED574F}" type="pres">
      <dgm:prSet presAssocID="{40BF7536-18E1-43EA-BA93-A4F6666277A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3A69624-B3FD-46BB-9AE6-EF3BA8C45062}" type="pres">
      <dgm:prSet presAssocID="{333F831F-2FF9-403B-BB3A-2CB627901A13}" presName="composite" presStyleCnt="0"/>
      <dgm:spPr/>
    </dgm:pt>
    <dgm:pt modelId="{108CEE4B-E3B7-41A7-9670-F920551C1F6A}" type="pres">
      <dgm:prSet presAssocID="{333F831F-2FF9-403B-BB3A-2CB627901A1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CC1714-FCA6-44E1-82AE-090051349B0C}" type="pres">
      <dgm:prSet presAssocID="{333F831F-2FF9-403B-BB3A-2CB627901A1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055F3F-362F-41B9-8B18-D85283037305}" type="pres">
      <dgm:prSet presAssocID="{2D1D71EB-021D-4B78-BE7A-7A44E7FB5F19}" presName="sp" presStyleCnt="0"/>
      <dgm:spPr/>
    </dgm:pt>
    <dgm:pt modelId="{3FD09A09-7C9F-4D07-BE47-321E12B35DB9}" type="pres">
      <dgm:prSet presAssocID="{C1311809-AAD1-4EE8-A0DB-C4B086552A57}" presName="composite" presStyleCnt="0"/>
      <dgm:spPr/>
    </dgm:pt>
    <dgm:pt modelId="{EC4ABE22-C354-4B46-9C52-51889676F909}" type="pres">
      <dgm:prSet presAssocID="{C1311809-AAD1-4EE8-A0DB-C4B086552A5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078352-D930-407C-96B1-AFA896F765BE}" type="pres">
      <dgm:prSet presAssocID="{C1311809-AAD1-4EE8-A0DB-C4B086552A5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023F51-0534-4C22-B6C2-D5F4477AC586}" type="pres">
      <dgm:prSet presAssocID="{EF029F1A-0CF6-4B0F-BF71-E4742C8EF6AC}" presName="sp" presStyleCnt="0"/>
      <dgm:spPr/>
    </dgm:pt>
    <dgm:pt modelId="{016BE0E6-BD47-4387-BD19-03029E62BBFA}" type="pres">
      <dgm:prSet presAssocID="{9B2B15E0-1247-4A61-A5ED-548FFE58E613}" presName="composite" presStyleCnt="0"/>
      <dgm:spPr/>
    </dgm:pt>
    <dgm:pt modelId="{F93F0672-920D-4C30-942C-C0E0A8EA49B6}" type="pres">
      <dgm:prSet presAssocID="{9B2B15E0-1247-4A61-A5ED-548FFE58E61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001599-A430-4E33-ACA2-D23422968A5A}" type="pres">
      <dgm:prSet presAssocID="{9B2B15E0-1247-4A61-A5ED-548FFE58E61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6454FF-E645-455C-A74B-797075937DB5}" type="presOf" srcId="{40BF7536-18E1-43EA-BA93-A4F6666277A3}" destId="{2CDAE567-BFE2-4AA8-B7D2-2A019BED574F}" srcOrd="0" destOrd="0" presId="urn:microsoft.com/office/officeart/2005/8/layout/chevron2"/>
    <dgm:cxn modelId="{56637A2E-B4C6-4AB0-BA8F-713011DA0499}" srcId="{40BF7536-18E1-43EA-BA93-A4F6666277A3}" destId="{9B2B15E0-1247-4A61-A5ED-548FFE58E613}" srcOrd="2" destOrd="0" parTransId="{128156FC-671C-4D20-BB83-9631013E4439}" sibTransId="{FB24AA32-4891-4E1F-8CF8-70231658B195}"/>
    <dgm:cxn modelId="{AD7F40D8-CF31-41CD-BD29-04050F466917}" type="presOf" srcId="{C1311809-AAD1-4EE8-A0DB-C4B086552A57}" destId="{EC4ABE22-C354-4B46-9C52-51889676F909}" srcOrd="0" destOrd="0" presId="urn:microsoft.com/office/officeart/2005/8/layout/chevron2"/>
    <dgm:cxn modelId="{D13B80F1-60D5-4E5C-992F-0E2E16F512E3}" type="presOf" srcId="{333F831F-2FF9-403B-BB3A-2CB627901A13}" destId="{108CEE4B-E3B7-41A7-9670-F920551C1F6A}" srcOrd="0" destOrd="0" presId="urn:microsoft.com/office/officeart/2005/8/layout/chevron2"/>
    <dgm:cxn modelId="{7ED0453B-EEAC-4BBC-B08A-635D5F948978}" srcId="{C1311809-AAD1-4EE8-A0DB-C4B086552A57}" destId="{53C73B09-BB33-43E4-9AF9-3A4B7E4AC055}" srcOrd="0" destOrd="0" parTransId="{9482905D-3651-4984-BB9F-3D92AB64B6AE}" sibTransId="{C37A8D3E-D9CB-4232-BC5E-6D960E867583}"/>
    <dgm:cxn modelId="{2226E296-37AA-467D-9037-42E93DD91921}" type="presOf" srcId="{9FE2A101-4DB2-4AF2-922F-CF4F06F11E61}" destId="{5FCC1714-FCA6-44E1-82AE-090051349B0C}" srcOrd="0" destOrd="0" presId="urn:microsoft.com/office/officeart/2005/8/layout/chevron2"/>
    <dgm:cxn modelId="{173DEF41-1C96-42E2-B8BE-BAD7EC93B256}" srcId="{333F831F-2FF9-403B-BB3A-2CB627901A13}" destId="{9FE2A101-4DB2-4AF2-922F-CF4F06F11E61}" srcOrd="0" destOrd="0" parTransId="{75BBC93B-B64C-45DE-9740-E76ADE9A0341}" sibTransId="{BE27F2BF-57BD-4ED9-834D-DAFEBBDA3EBB}"/>
    <dgm:cxn modelId="{B3560656-DEAF-4824-B666-A02A39B786DA}" type="presOf" srcId="{9B2B15E0-1247-4A61-A5ED-548FFE58E613}" destId="{F93F0672-920D-4C30-942C-C0E0A8EA49B6}" srcOrd="0" destOrd="0" presId="urn:microsoft.com/office/officeart/2005/8/layout/chevron2"/>
    <dgm:cxn modelId="{A307606C-D3E0-4E31-A4D1-109DBFE1021E}" type="presOf" srcId="{95F06A5B-F24B-4DB8-A22D-F5B1BAE958DC}" destId="{02001599-A430-4E33-ACA2-D23422968A5A}" srcOrd="0" destOrd="0" presId="urn:microsoft.com/office/officeart/2005/8/layout/chevron2"/>
    <dgm:cxn modelId="{D7E8230C-DD56-4BB1-AA87-BA17A80B778E}" type="presOf" srcId="{53C73B09-BB33-43E4-9AF9-3A4B7E4AC055}" destId="{0A078352-D930-407C-96B1-AFA896F765BE}" srcOrd="0" destOrd="0" presId="urn:microsoft.com/office/officeart/2005/8/layout/chevron2"/>
    <dgm:cxn modelId="{1B50F683-0DEE-431E-95AD-7DEF7DF4A5E8}" srcId="{40BF7536-18E1-43EA-BA93-A4F6666277A3}" destId="{C1311809-AAD1-4EE8-A0DB-C4B086552A57}" srcOrd="1" destOrd="0" parTransId="{3AC75079-46FB-4391-934E-349C73B7A000}" sibTransId="{EF029F1A-0CF6-4B0F-BF71-E4742C8EF6AC}"/>
    <dgm:cxn modelId="{0F609786-722E-4D1D-A4CC-5DE6A5CD8489}" srcId="{40BF7536-18E1-43EA-BA93-A4F6666277A3}" destId="{333F831F-2FF9-403B-BB3A-2CB627901A13}" srcOrd="0" destOrd="0" parTransId="{B0D869A4-3D63-4B1B-9C5A-71862D291EC0}" sibTransId="{2D1D71EB-021D-4B78-BE7A-7A44E7FB5F19}"/>
    <dgm:cxn modelId="{510CDB5F-0580-4DA6-B988-102F98717677}" srcId="{9B2B15E0-1247-4A61-A5ED-548FFE58E613}" destId="{95F06A5B-F24B-4DB8-A22D-F5B1BAE958DC}" srcOrd="0" destOrd="0" parTransId="{FF389BB7-ECDD-4B4E-B3AF-350477540210}" sibTransId="{679A91E2-18A9-49FC-99E5-B2C6E17F0B6B}"/>
    <dgm:cxn modelId="{D6BBD003-AF40-4422-BF6E-B40B2005D14C}" type="presParOf" srcId="{2CDAE567-BFE2-4AA8-B7D2-2A019BED574F}" destId="{C3A69624-B3FD-46BB-9AE6-EF3BA8C45062}" srcOrd="0" destOrd="0" presId="urn:microsoft.com/office/officeart/2005/8/layout/chevron2"/>
    <dgm:cxn modelId="{B58D9027-1849-4FFE-9EE9-096AD399B860}" type="presParOf" srcId="{C3A69624-B3FD-46BB-9AE6-EF3BA8C45062}" destId="{108CEE4B-E3B7-41A7-9670-F920551C1F6A}" srcOrd="0" destOrd="0" presId="urn:microsoft.com/office/officeart/2005/8/layout/chevron2"/>
    <dgm:cxn modelId="{DA609C09-73DA-44E9-8611-D9940C1B5FDF}" type="presParOf" srcId="{C3A69624-B3FD-46BB-9AE6-EF3BA8C45062}" destId="{5FCC1714-FCA6-44E1-82AE-090051349B0C}" srcOrd="1" destOrd="0" presId="urn:microsoft.com/office/officeart/2005/8/layout/chevron2"/>
    <dgm:cxn modelId="{55061E10-3E3F-41B9-9952-9CCC083C8584}" type="presParOf" srcId="{2CDAE567-BFE2-4AA8-B7D2-2A019BED574F}" destId="{C8055F3F-362F-41B9-8B18-D85283037305}" srcOrd="1" destOrd="0" presId="urn:microsoft.com/office/officeart/2005/8/layout/chevron2"/>
    <dgm:cxn modelId="{64F688DF-FA86-4EFA-8284-50BA9C8375BF}" type="presParOf" srcId="{2CDAE567-BFE2-4AA8-B7D2-2A019BED574F}" destId="{3FD09A09-7C9F-4D07-BE47-321E12B35DB9}" srcOrd="2" destOrd="0" presId="urn:microsoft.com/office/officeart/2005/8/layout/chevron2"/>
    <dgm:cxn modelId="{B0FDADE5-BEB9-41E6-955C-368E9B3310BD}" type="presParOf" srcId="{3FD09A09-7C9F-4D07-BE47-321E12B35DB9}" destId="{EC4ABE22-C354-4B46-9C52-51889676F909}" srcOrd="0" destOrd="0" presId="urn:microsoft.com/office/officeart/2005/8/layout/chevron2"/>
    <dgm:cxn modelId="{10C19F8A-0301-4B7E-8374-2638790A8ED5}" type="presParOf" srcId="{3FD09A09-7C9F-4D07-BE47-321E12B35DB9}" destId="{0A078352-D930-407C-96B1-AFA896F765BE}" srcOrd="1" destOrd="0" presId="urn:microsoft.com/office/officeart/2005/8/layout/chevron2"/>
    <dgm:cxn modelId="{95BB7F37-3AA6-4347-9605-A8DB5D5E0BAD}" type="presParOf" srcId="{2CDAE567-BFE2-4AA8-B7D2-2A019BED574F}" destId="{95023F51-0534-4C22-B6C2-D5F4477AC586}" srcOrd="3" destOrd="0" presId="urn:microsoft.com/office/officeart/2005/8/layout/chevron2"/>
    <dgm:cxn modelId="{99B264B0-BC41-40F4-9D23-EC773A936BE9}" type="presParOf" srcId="{2CDAE567-BFE2-4AA8-B7D2-2A019BED574F}" destId="{016BE0E6-BD47-4387-BD19-03029E62BBFA}" srcOrd="4" destOrd="0" presId="urn:microsoft.com/office/officeart/2005/8/layout/chevron2"/>
    <dgm:cxn modelId="{3C62AA71-C6F3-44BE-A6A0-C2F08B97D4A5}" type="presParOf" srcId="{016BE0E6-BD47-4387-BD19-03029E62BBFA}" destId="{F93F0672-920D-4C30-942C-C0E0A8EA49B6}" srcOrd="0" destOrd="0" presId="urn:microsoft.com/office/officeart/2005/8/layout/chevron2"/>
    <dgm:cxn modelId="{2DFA8850-16C8-48C5-ADE3-5C9CE6011738}" type="presParOf" srcId="{016BE0E6-BD47-4387-BD19-03029E62BBFA}" destId="{02001599-A430-4E33-ACA2-D23422968A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CEE4B-E3B7-41A7-9670-F920551C1F6A}">
      <dsp:nvSpPr>
        <dsp:cNvPr id="0" name=""/>
        <dsp:cNvSpPr/>
      </dsp:nvSpPr>
      <dsp:spPr>
        <a:xfrm rot="5400000">
          <a:off x="-228196" y="229589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1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533850"/>
        <a:ext cx="1064916" cy="456393"/>
      </dsp:txXfrm>
    </dsp:sp>
    <dsp:sp modelId="{5FCC1714-FCA6-44E1-82AE-090051349B0C}">
      <dsp:nvSpPr>
        <dsp:cNvPr id="0" name=""/>
        <dsp:cNvSpPr/>
      </dsp:nvSpPr>
      <dsp:spPr>
        <a:xfrm rot="5400000">
          <a:off x="4034476" y="-2968166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Самодельный анимированный спрайт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49666"/>
        <a:ext cx="6879699" cy="892307"/>
      </dsp:txXfrm>
    </dsp:sp>
    <dsp:sp modelId="{EC4ABE22-C354-4B46-9C52-51889676F909}">
      <dsp:nvSpPr>
        <dsp:cNvPr id="0" name=""/>
        <dsp:cNvSpPr/>
      </dsp:nvSpPr>
      <dsp:spPr>
        <a:xfrm rot="5400000">
          <a:off x="-228196" y="1555773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2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1860034"/>
        <a:ext cx="1064916" cy="456393"/>
      </dsp:txXfrm>
    </dsp:sp>
    <dsp:sp modelId="{0A078352-D930-407C-96B1-AFA896F765BE}">
      <dsp:nvSpPr>
        <dsp:cNvPr id="0" name=""/>
        <dsp:cNvSpPr/>
      </dsp:nvSpPr>
      <dsp:spPr>
        <a:xfrm rot="5400000">
          <a:off x="4034476" y="-1641982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Ввод пользователем </a:t>
          </a:r>
          <a:r>
            <a:rPr lang="ru-RU" sz="2000" kern="1200" dirty="0" err="1" smtClean="0"/>
            <a:t>никнейма</a:t>
          </a:r>
          <a:r>
            <a:rPr lang="ru-RU" sz="2000" kern="1200" dirty="0" smtClean="0"/>
            <a:t> и запись его результатов в БД выбранного режима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1375850"/>
        <a:ext cx="6879699" cy="892307"/>
      </dsp:txXfrm>
    </dsp:sp>
    <dsp:sp modelId="{F93F0672-920D-4C30-942C-C0E0A8EA49B6}">
      <dsp:nvSpPr>
        <dsp:cNvPr id="0" name=""/>
        <dsp:cNvSpPr/>
      </dsp:nvSpPr>
      <dsp:spPr>
        <a:xfrm rot="5400000">
          <a:off x="-228196" y="2881957"/>
          <a:ext cx="1521309" cy="10649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Arial" pitchFamily="34" charset="0"/>
              <a:cs typeface="Arial" pitchFamily="34" charset="0"/>
            </a:rPr>
            <a:t>3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" y="3186218"/>
        <a:ext cx="1064916" cy="456393"/>
      </dsp:txXfrm>
    </dsp:sp>
    <dsp:sp modelId="{02001599-A430-4E33-ACA2-D23422968A5A}">
      <dsp:nvSpPr>
        <dsp:cNvPr id="0" name=""/>
        <dsp:cNvSpPr/>
      </dsp:nvSpPr>
      <dsp:spPr>
        <a:xfrm rot="5400000">
          <a:off x="4034476" y="-315798"/>
          <a:ext cx="988851" cy="69279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Победное окно, окно поражения</a:t>
          </a:r>
          <a:endParaRPr lang="ru-RU" sz="2000" kern="1200" dirty="0">
            <a:latin typeface="Arial" pitchFamily="34" charset="0"/>
            <a:cs typeface="Arial" pitchFamily="34" charset="0"/>
          </a:endParaRPr>
        </a:p>
      </dsp:txBody>
      <dsp:txXfrm rot="-5400000">
        <a:off x="1064916" y="2702034"/>
        <a:ext cx="6879699" cy="892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1FB42-FB98-4363-99EB-3578B99245C9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DB49B-79B5-4A2F-8A35-254EB64404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20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22613E47-EE21-490C-A99B-8BFD09B77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872" y="399631"/>
            <a:ext cx="8148885" cy="695924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01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2">
            <a:extLst>
              <a:ext uri="{FF2B5EF4-FFF2-40B4-BE49-F238E27FC236}">
                <a16:creationId xmlns:a16="http://schemas.microsoft.com/office/drawing/2014/main" xmlns="" id="{FF49F5A1-2D54-4311-9E9E-CCB655F2B9FA}"/>
              </a:ext>
            </a:extLst>
          </p:cNvPr>
          <p:cNvSpPr/>
          <p:nvPr userDrawn="1"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C9D9E9E9-735E-4B37-BE36-F5FC8792E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31673" y="1802916"/>
            <a:ext cx="5112327" cy="3435686"/>
          </a:xfrm>
          <a:custGeom>
            <a:avLst/>
            <a:gdLst>
              <a:gd name="connsiteX0" fmla="*/ 0 w 6816436"/>
              <a:gd name="connsiteY0" fmla="*/ 0 h 3241964"/>
              <a:gd name="connsiteX1" fmla="*/ 6816436 w 6816436"/>
              <a:gd name="connsiteY1" fmla="*/ 0 h 3241964"/>
              <a:gd name="connsiteX2" fmla="*/ 6816436 w 6816436"/>
              <a:gd name="connsiteY2" fmla="*/ 3241964 h 3241964"/>
              <a:gd name="connsiteX3" fmla="*/ 1004719 w 6816436"/>
              <a:gd name="connsiteY3" fmla="*/ 3241964 h 3241964"/>
              <a:gd name="connsiteX4" fmla="*/ 0 w 6816436"/>
              <a:gd name="connsiteY4" fmla="*/ 835137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436" h="3241964">
                <a:moveTo>
                  <a:pt x="0" y="0"/>
                </a:moveTo>
                <a:lnTo>
                  <a:pt x="6816436" y="0"/>
                </a:lnTo>
                <a:lnTo>
                  <a:pt x="6816436" y="3241964"/>
                </a:lnTo>
                <a:lnTo>
                  <a:pt x="1004719" y="3241964"/>
                </a:lnTo>
                <a:lnTo>
                  <a:pt x="0" y="8351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 dirty="0"/>
              <a:t>Вставить рисунок                                                                                           и отправить на задний план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4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43BC-0354-4282-BE3E-951BF6CA69A7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E45-6B37-4612-A136-242F6319DBD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lad\Downloads\kisspng-information-technology-computer-icons-clip-art-skill-5ad7cb828a3753.1193036015240917785661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3" y="2686220"/>
            <a:ext cx="4439054" cy="414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4303" y="260648"/>
            <a:ext cx="7772400" cy="2766169"/>
          </a:xfrm>
          <a:noFill/>
        </p:spPr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b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«Ну, вирус, погоди»</a:t>
            </a:r>
            <a:endParaRPr lang="ru-RU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3688" y="4713838"/>
            <a:ext cx="6400800" cy="1452193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Авторы </a:t>
            </a:r>
            <a:r>
              <a:rPr lang="ru-RU" sz="2400" dirty="0">
                <a:solidFill>
                  <a:schemeClr val="tx1"/>
                </a:solidFill>
              </a:rPr>
              <a:t>– </a:t>
            </a:r>
            <a:r>
              <a:rPr lang="ru-RU" sz="2400" dirty="0" err="1">
                <a:solidFill>
                  <a:schemeClr val="tx1"/>
                </a:solidFill>
              </a:rPr>
              <a:t>Брезинский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Владислав и</a:t>
            </a:r>
          </a:p>
          <a:p>
            <a:pPr algn="r"/>
            <a:r>
              <a:rPr lang="ru-RU" sz="2400" dirty="0" err="1" smtClean="0">
                <a:solidFill>
                  <a:schemeClr val="tx1"/>
                </a:solidFill>
              </a:rPr>
              <a:t>Апухтин</a:t>
            </a:r>
            <a:r>
              <a:rPr lang="ru-RU" sz="2400" dirty="0" smtClean="0">
                <a:solidFill>
                  <a:schemeClr val="tx1"/>
                </a:solidFill>
              </a:rPr>
              <a:t> Артём</a:t>
            </a:r>
            <a:endParaRPr lang="ru-RU" sz="2400" dirty="0">
              <a:solidFill>
                <a:schemeClr val="tx1"/>
              </a:solidFill>
            </a:endParaRPr>
          </a:p>
          <a:p>
            <a:pPr algn="r"/>
            <a:endParaRPr lang="ru-RU" sz="2400" dirty="0" smtClean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Руководитель </a:t>
            </a:r>
            <a:r>
              <a:rPr lang="ru-RU" sz="2400" dirty="0">
                <a:solidFill>
                  <a:schemeClr val="tx1"/>
                </a:solidFill>
              </a:rPr>
              <a:t>– Костенко </a:t>
            </a:r>
            <a:endParaRPr lang="ru-RU" sz="2400" dirty="0" smtClean="0">
              <a:solidFill>
                <a:schemeClr val="tx1"/>
              </a:solidFill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</a:rPr>
              <a:t>Ирина </a:t>
            </a:r>
            <a:r>
              <a:rPr lang="ru-RU" sz="2400" dirty="0">
                <a:solidFill>
                  <a:schemeClr val="tx1"/>
                </a:solidFill>
              </a:rPr>
              <a:t>Евгеньевна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1880" y="6093296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Курск, 2022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367076" y="2686220"/>
            <a:ext cx="8587970" cy="4930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537405" y="2902244"/>
            <a:ext cx="8417641" cy="1257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ПРОГРАММНОЙ РЕАЛИЗАЦИИ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82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В программе реализованы следующие возможности</a:t>
            </a:r>
            <a:r>
              <a:rPr lang="en-US" sz="2600" dirty="0" smtClean="0"/>
              <a:t>: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6333FE63-DD7C-4D06-9A4F-B8486D652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663895"/>
              </p:ext>
            </p:extLst>
          </p:nvPr>
        </p:nvGraphicFramePr>
        <p:xfrm>
          <a:off x="539552" y="1988840"/>
          <a:ext cx="7992888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94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221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Стартовое окно с правилами игры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74313"/>
            <a:ext cx="2240430" cy="227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33" y="836712"/>
            <a:ext cx="7463358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24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Стартовое окно с вводом </a:t>
            </a:r>
            <a:r>
              <a:rPr lang="ru-RU" dirty="0" err="1" smtClean="0"/>
              <a:t>никнейма</a:t>
            </a:r>
            <a:r>
              <a:rPr lang="ru-RU" dirty="0" smtClean="0"/>
              <a:t> и выбором режима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153143" cy="573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58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35647"/>
            <a:ext cx="8229600" cy="1143000"/>
          </a:xfrm>
        </p:spPr>
        <p:txBody>
          <a:bodyPr/>
          <a:lstStyle/>
          <a:p>
            <a:r>
              <a:rPr lang="ru-RU" dirty="0" smtClean="0"/>
              <a:t>Главное окно с игрой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671270" cy="5816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91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ru-RU" dirty="0" smtClean="0"/>
              <a:t>Финальное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124744"/>
            <a:ext cx="7553325" cy="546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78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Победное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268760"/>
            <a:ext cx="7553325" cy="534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8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BC1F52DE-5FAB-4ABD-9FE3-81F2C02E74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692"/>
            <a:ext cx="9144000" cy="3888975"/>
          </a:xfrm>
          <a:prstGeom prst="rect">
            <a:avLst/>
          </a:prstGeom>
          <a:ln>
            <a:noFill/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1112FCAF-875D-4788-9F4B-C1518A52DBC3}"/>
              </a:ext>
            </a:extLst>
          </p:cNvPr>
          <p:cNvSpPr/>
          <p:nvPr/>
        </p:nvSpPr>
        <p:spPr>
          <a:xfrm>
            <a:off x="1440438" y="3014759"/>
            <a:ext cx="626312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ru-RU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Segoe UI Semibold" pitchFamily="34" charset="0"/>
              </a:rPr>
              <a:t>СПАСИБО ЗА ВНИМАНИЕ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41414636-CE8E-465F-BFEE-0671819A6847}"/>
              </a:ext>
            </a:extLst>
          </p:cNvPr>
          <p:cNvSpPr/>
          <p:nvPr/>
        </p:nvSpPr>
        <p:spPr>
          <a:xfrm>
            <a:off x="4653618" y="4818046"/>
            <a:ext cx="330349" cy="420317"/>
          </a:xfrm>
          <a:custGeom>
            <a:avLst/>
            <a:gdLst>
              <a:gd name="connsiteX0" fmla="*/ 0 w 435703"/>
              <a:gd name="connsiteY0" fmla="*/ 0 h 420317"/>
              <a:gd name="connsiteX1" fmla="*/ 435703 w 435703"/>
              <a:gd name="connsiteY1" fmla="*/ 0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35703"/>
              <a:gd name="connsiteY0" fmla="*/ 0 h 420317"/>
              <a:gd name="connsiteX1" fmla="*/ 435703 w 435703"/>
              <a:gd name="connsiteY1" fmla="*/ 14288 h 420317"/>
              <a:gd name="connsiteX2" fmla="*/ 176733 w 435703"/>
              <a:gd name="connsiteY2" fmla="*/ 420317 h 420317"/>
              <a:gd name="connsiteX3" fmla="*/ 175459 w 435703"/>
              <a:gd name="connsiteY3" fmla="*/ 420317 h 420317"/>
              <a:gd name="connsiteX4" fmla="*/ 0 w 435703"/>
              <a:gd name="connsiteY4" fmla="*/ 0 h 420317"/>
              <a:gd name="connsiteX0" fmla="*/ 0 w 440465"/>
              <a:gd name="connsiteY0" fmla="*/ 0 h 420317"/>
              <a:gd name="connsiteX1" fmla="*/ 440465 w 440465"/>
              <a:gd name="connsiteY1" fmla="*/ 19051 h 420317"/>
              <a:gd name="connsiteX2" fmla="*/ 176733 w 440465"/>
              <a:gd name="connsiteY2" fmla="*/ 420317 h 420317"/>
              <a:gd name="connsiteX3" fmla="*/ 175459 w 440465"/>
              <a:gd name="connsiteY3" fmla="*/ 420317 h 420317"/>
              <a:gd name="connsiteX4" fmla="*/ 0 w 440465"/>
              <a:gd name="connsiteY4" fmla="*/ 0 h 42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465" h="420317">
                <a:moveTo>
                  <a:pt x="0" y="0"/>
                </a:moveTo>
                <a:lnTo>
                  <a:pt x="440465" y="19051"/>
                </a:lnTo>
                <a:lnTo>
                  <a:pt x="176733" y="420317"/>
                </a:lnTo>
                <a:lnTo>
                  <a:pt x="175459" y="42031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D25C89B9-7A78-479F-9318-CA2484706F89}"/>
              </a:ext>
            </a:extLst>
          </p:cNvPr>
          <p:cNvSpPr/>
          <p:nvPr/>
        </p:nvSpPr>
        <p:spPr>
          <a:xfrm>
            <a:off x="1" y="1802676"/>
            <a:ext cx="4982414" cy="3038475"/>
          </a:xfrm>
          <a:custGeom>
            <a:avLst/>
            <a:gdLst>
              <a:gd name="connsiteX0" fmla="*/ 0 w 6643219"/>
              <a:gd name="connsiteY0" fmla="*/ 0 h 2821648"/>
              <a:gd name="connsiteX1" fmla="*/ 5465335 w 6643219"/>
              <a:gd name="connsiteY1" fmla="*/ 0 h 2821648"/>
              <a:gd name="connsiteX2" fmla="*/ 6643219 w 6643219"/>
              <a:gd name="connsiteY2" fmla="*/ 2821648 h 2821648"/>
              <a:gd name="connsiteX3" fmla="*/ 0 w 6643219"/>
              <a:gd name="connsiteY3" fmla="*/ 2821648 h 2821648"/>
              <a:gd name="connsiteX4" fmla="*/ 0 w 6643219"/>
              <a:gd name="connsiteY4" fmla="*/ 0 h 282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3219" h="2821648">
                <a:moveTo>
                  <a:pt x="0" y="0"/>
                </a:moveTo>
                <a:lnTo>
                  <a:pt x="5465335" y="0"/>
                </a:lnTo>
                <a:lnTo>
                  <a:pt x="6643219" y="2821648"/>
                </a:lnTo>
                <a:lnTo>
                  <a:pt x="0" y="282164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xmlns="" id="{7BA77E3E-F038-4820-B2B7-A1DE2AC78C44}"/>
              </a:ext>
            </a:extLst>
          </p:cNvPr>
          <p:cNvSpPr/>
          <p:nvPr/>
        </p:nvSpPr>
        <p:spPr>
          <a:xfrm>
            <a:off x="-27677" y="3185578"/>
            <a:ext cx="4612982" cy="277830"/>
          </a:xfrm>
          <a:custGeom>
            <a:avLst/>
            <a:gdLst>
              <a:gd name="connsiteX0" fmla="*/ 0 w 2198246"/>
              <a:gd name="connsiteY0" fmla="*/ 0 h 252000"/>
              <a:gd name="connsiteX1" fmla="*/ 2198246 w 2198246"/>
              <a:gd name="connsiteY1" fmla="*/ 0 h 252000"/>
              <a:gd name="connsiteX2" fmla="*/ 2198246 w 2198246"/>
              <a:gd name="connsiteY2" fmla="*/ 252000 h 252000"/>
              <a:gd name="connsiteX3" fmla="*/ 0 w 2198246"/>
              <a:gd name="connsiteY3" fmla="*/ 252000 h 252000"/>
              <a:gd name="connsiteX4" fmla="*/ 0 w 2198246"/>
              <a:gd name="connsiteY4" fmla="*/ 0 h 252000"/>
              <a:gd name="connsiteX0" fmla="*/ 0 w 2258536"/>
              <a:gd name="connsiteY0" fmla="*/ 0 h 252000"/>
              <a:gd name="connsiteX1" fmla="*/ 219824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58536"/>
              <a:gd name="connsiteY0" fmla="*/ 0 h 252000"/>
              <a:gd name="connsiteX1" fmla="*/ 2137956 w 2258536"/>
              <a:gd name="connsiteY1" fmla="*/ 0 h 252000"/>
              <a:gd name="connsiteX2" fmla="*/ 2258536 w 2258536"/>
              <a:gd name="connsiteY2" fmla="*/ 241952 h 252000"/>
              <a:gd name="connsiteX3" fmla="*/ 0 w 2258536"/>
              <a:gd name="connsiteY3" fmla="*/ 252000 h 252000"/>
              <a:gd name="connsiteX4" fmla="*/ 0 w 2258536"/>
              <a:gd name="connsiteY4" fmla="*/ 0 h 252000"/>
              <a:gd name="connsiteX0" fmla="*/ 0 w 2243463"/>
              <a:gd name="connsiteY0" fmla="*/ 0 h 252000"/>
              <a:gd name="connsiteX1" fmla="*/ 2137956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48005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0 h 252000"/>
              <a:gd name="connsiteX1" fmla="*/ 2138480 w 2243463"/>
              <a:gd name="connsiteY1" fmla="*/ 0 h 252000"/>
              <a:gd name="connsiteX2" fmla="*/ 2243463 w 2243463"/>
              <a:gd name="connsiteY2" fmla="*/ 241952 h 252000"/>
              <a:gd name="connsiteX3" fmla="*/ 0 w 2243463"/>
              <a:gd name="connsiteY3" fmla="*/ 252000 h 252000"/>
              <a:gd name="connsiteX4" fmla="*/ 0 w 2243463"/>
              <a:gd name="connsiteY4" fmla="*/ 0 h 252000"/>
              <a:gd name="connsiteX0" fmla="*/ 0 w 2243463"/>
              <a:gd name="connsiteY0" fmla="*/ 6350 h 258350"/>
              <a:gd name="connsiteX1" fmla="*/ 2148005 w 2243463"/>
              <a:gd name="connsiteY1" fmla="*/ 0 h 258350"/>
              <a:gd name="connsiteX2" fmla="*/ 2243463 w 2243463"/>
              <a:gd name="connsiteY2" fmla="*/ 248302 h 258350"/>
              <a:gd name="connsiteX3" fmla="*/ 0 w 2243463"/>
              <a:gd name="connsiteY3" fmla="*/ 258350 h 258350"/>
              <a:gd name="connsiteX4" fmla="*/ 0 w 2243463"/>
              <a:gd name="connsiteY4" fmla="*/ 6350 h 258350"/>
              <a:gd name="connsiteX0" fmla="*/ 0 w 2284524"/>
              <a:gd name="connsiteY0" fmla="*/ 6350 h 258350"/>
              <a:gd name="connsiteX1" fmla="*/ 2148005 w 2284524"/>
              <a:gd name="connsiteY1" fmla="*/ 0 h 258350"/>
              <a:gd name="connsiteX2" fmla="*/ 2284524 w 2284524"/>
              <a:gd name="connsiteY2" fmla="*/ 248302 h 258350"/>
              <a:gd name="connsiteX3" fmla="*/ 0 w 2284524"/>
              <a:gd name="connsiteY3" fmla="*/ 258350 h 258350"/>
              <a:gd name="connsiteX4" fmla="*/ 0 w 2284524"/>
              <a:gd name="connsiteY4" fmla="*/ 6350 h 258350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183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42553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84524"/>
              <a:gd name="connsiteY0" fmla="*/ 9881 h 261881"/>
              <a:gd name="connsiteX1" fmla="*/ 2119547 w 2284524"/>
              <a:gd name="connsiteY1" fmla="*/ 0 h 261881"/>
              <a:gd name="connsiteX2" fmla="*/ 2284524 w 2284524"/>
              <a:gd name="connsiteY2" fmla="*/ 255363 h 261881"/>
              <a:gd name="connsiteX3" fmla="*/ 0 w 2284524"/>
              <a:gd name="connsiteY3" fmla="*/ 261881 h 261881"/>
              <a:gd name="connsiteX4" fmla="*/ 0 w 2284524"/>
              <a:gd name="connsiteY4" fmla="*/ 9881 h 261881"/>
              <a:gd name="connsiteX0" fmla="*/ 0 w 2275322"/>
              <a:gd name="connsiteY0" fmla="*/ 9881 h 261881"/>
              <a:gd name="connsiteX1" fmla="*/ 2119547 w 2275322"/>
              <a:gd name="connsiteY1" fmla="*/ 0 h 261881"/>
              <a:gd name="connsiteX2" fmla="*/ 2275322 w 2275322"/>
              <a:gd name="connsiteY2" fmla="*/ 255363 h 261881"/>
              <a:gd name="connsiteX3" fmla="*/ 0 w 2275322"/>
              <a:gd name="connsiteY3" fmla="*/ 261881 h 261881"/>
              <a:gd name="connsiteX4" fmla="*/ 0 w 2275322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5363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9881 h 261881"/>
              <a:gd name="connsiteX1" fmla="*/ 2119547 w 2266120"/>
              <a:gd name="connsiteY1" fmla="*/ 0 h 261881"/>
              <a:gd name="connsiteX2" fmla="*/ 2266120 w 2266120"/>
              <a:gd name="connsiteY2" fmla="*/ 252384 h 261881"/>
              <a:gd name="connsiteX3" fmla="*/ 0 w 2266120"/>
              <a:gd name="connsiteY3" fmla="*/ 261881 h 261881"/>
              <a:gd name="connsiteX4" fmla="*/ 0 w 2266120"/>
              <a:gd name="connsiteY4" fmla="*/ 9881 h 261881"/>
              <a:gd name="connsiteX0" fmla="*/ 0 w 2266120"/>
              <a:gd name="connsiteY0" fmla="*/ 25830 h 277830"/>
              <a:gd name="connsiteX1" fmla="*/ 2225225 w 2266120"/>
              <a:gd name="connsiteY1" fmla="*/ 0 h 277830"/>
              <a:gd name="connsiteX2" fmla="*/ 2266120 w 2266120"/>
              <a:gd name="connsiteY2" fmla="*/ 268333 h 277830"/>
              <a:gd name="connsiteX3" fmla="*/ 0 w 2266120"/>
              <a:gd name="connsiteY3" fmla="*/ 277830 h 277830"/>
              <a:gd name="connsiteX4" fmla="*/ 0 w 2266120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0249"/>
              <a:gd name="connsiteY0" fmla="*/ 25830 h 277830"/>
              <a:gd name="connsiteX1" fmla="*/ 2225225 w 2260249"/>
              <a:gd name="connsiteY1" fmla="*/ 0 h 277830"/>
              <a:gd name="connsiteX2" fmla="*/ 2260249 w 2260249"/>
              <a:gd name="connsiteY2" fmla="*/ 268333 h 277830"/>
              <a:gd name="connsiteX3" fmla="*/ 0 w 2260249"/>
              <a:gd name="connsiteY3" fmla="*/ 277830 h 277830"/>
              <a:gd name="connsiteX4" fmla="*/ 0 w 2260249"/>
              <a:gd name="connsiteY4" fmla="*/ 25830 h 277830"/>
              <a:gd name="connsiteX0" fmla="*/ 0 w 2264148"/>
              <a:gd name="connsiteY0" fmla="*/ 25830 h 277830"/>
              <a:gd name="connsiteX1" fmla="*/ 22252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  <a:gd name="connsiteX0" fmla="*/ 0 w 2264148"/>
              <a:gd name="connsiteY0" fmla="*/ 25830 h 277830"/>
              <a:gd name="connsiteX1" fmla="*/ 2226525 w 2264148"/>
              <a:gd name="connsiteY1" fmla="*/ 0 h 277830"/>
              <a:gd name="connsiteX2" fmla="*/ 2264148 w 2264148"/>
              <a:gd name="connsiteY2" fmla="*/ 268333 h 277830"/>
              <a:gd name="connsiteX3" fmla="*/ 0 w 2264148"/>
              <a:gd name="connsiteY3" fmla="*/ 277830 h 277830"/>
              <a:gd name="connsiteX4" fmla="*/ 0 w 2264148"/>
              <a:gd name="connsiteY4" fmla="*/ 25830 h 277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4148" h="277830">
                <a:moveTo>
                  <a:pt x="0" y="25830"/>
                </a:moveTo>
                <a:lnTo>
                  <a:pt x="2226525" y="0"/>
                </a:lnTo>
                <a:lnTo>
                  <a:pt x="2264148" y="268333"/>
                </a:lnTo>
                <a:lnTo>
                  <a:pt x="0" y="277830"/>
                </a:lnTo>
                <a:lnTo>
                  <a:pt x="0" y="258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ABCB68E3-4E63-4297-A336-9092EF25B0A2}"/>
              </a:ext>
            </a:extLst>
          </p:cNvPr>
          <p:cNvSpPr/>
          <p:nvPr/>
        </p:nvSpPr>
        <p:spPr>
          <a:xfrm>
            <a:off x="529046" y="3023397"/>
            <a:ext cx="3572692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3200" b="1" dirty="0" smtClean="0"/>
              <a:t>ТЕХНИЧЕСКОЕ ЗАДАНИЕ</a:t>
            </a:r>
            <a:endParaRPr kumimoji="0" lang="ru-R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92" b="9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33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3709"/>
            <a:ext cx="7776864" cy="2980735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1331640" y="3356992"/>
            <a:ext cx="6768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/>
              <a:t>создание </a:t>
            </a:r>
            <a:r>
              <a:rPr lang="ru-RU" sz="2800" b="1" dirty="0"/>
              <a:t>интересной игры, в которой можно не только проводить время в удовольствие, но и соревноваться с другими игроками в наборе очков.</a:t>
            </a:r>
          </a:p>
        </p:txBody>
      </p:sp>
      <p:sp>
        <p:nvSpPr>
          <p:cNvPr id="5" name="Rectangle 33"/>
          <p:cNvSpPr/>
          <p:nvPr/>
        </p:nvSpPr>
        <p:spPr>
          <a:xfrm>
            <a:off x="2267744" y="1290513"/>
            <a:ext cx="2879041" cy="10801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25734" y="1469776"/>
            <a:ext cx="57985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ПРОЕКТА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9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ounded Rectangle 2">
            <a:extLst>
              <a:ext uri="{FF2B5EF4-FFF2-40B4-BE49-F238E27FC236}">
                <a16:creationId xmlns:a16="http://schemas.microsoft.com/office/drawing/2014/main" xmlns="" id="{E6FAF292-9DC0-4002-845A-E9F7D91FB8D8}"/>
              </a:ext>
            </a:extLst>
          </p:cNvPr>
          <p:cNvSpPr/>
          <p:nvPr/>
        </p:nvSpPr>
        <p:spPr>
          <a:xfrm rot="16200000">
            <a:off x="1928784" y="-233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ounded Rectangle 8">
            <a:extLst>
              <a:ext uri="{FF2B5EF4-FFF2-40B4-BE49-F238E27FC236}">
                <a16:creationId xmlns:a16="http://schemas.microsoft.com/office/drawing/2014/main" xmlns="" id="{16204CDE-2BEF-4E08-B1C2-06C2FCE1DCD6}"/>
              </a:ext>
            </a:extLst>
          </p:cNvPr>
          <p:cNvSpPr/>
          <p:nvPr/>
        </p:nvSpPr>
        <p:spPr>
          <a:xfrm rot="16200000">
            <a:off x="371792" y="1476438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ounded Rectangle 11">
            <a:extLst>
              <a:ext uri="{FF2B5EF4-FFF2-40B4-BE49-F238E27FC236}">
                <a16:creationId xmlns:a16="http://schemas.microsoft.com/office/drawing/2014/main" xmlns="" id="{E83CCE19-AADE-47B8-B9FD-CF2EF55008CA}"/>
              </a:ext>
            </a:extLst>
          </p:cNvPr>
          <p:cNvSpPr/>
          <p:nvPr/>
        </p:nvSpPr>
        <p:spPr>
          <a:xfrm rot="5400000" flipH="1">
            <a:off x="5871254" y="-2333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">
            <a:extLst>
              <a:ext uri="{FF2B5EF4-FFF2-40B4-BE49-F238E27FC236}">
                <a16:creationId xmlns:a16="http://schemas.microsoft.com/office/drawing/2014/main" xmlns="" id="{24895EFE-423A-46AF-91EC-3C37432A313E}"/>
              </a:ext>
            </a:extLst>
          </p:cNvPr>
          <p:cNvSpPr/>
          <p:nvPr/>
        </p:nvSpPr>
        <p:spPr>
          <a:xfrm rot="5400000" flipH="1">
            <a:off x="7428245" y="1476439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4E8FE20-4936-4900-9215-A748374B466E}"/>
              </a:ext>
            </a:extLst>
          </p:cNvPr>
          <p:cNvSpPr txBox="1"/>
          <p:nvPr/>
        </p:nvSpPr>
        <p:spPr>
          <a:xfrm>
            <a:off x="1383175" y="1381028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2 стартовых окна, 1 основное, 2 финальных</a:t>
            </a:r>
            <a:endParaRPr lang="ru-RU" dirty="0"/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xmlns="" id="{1ABAFA33-BC33-478E-9AA0-E61146837E77}"/>
              </a:ext>
            </a:extLst>
          </p:cNvPr>
          <p:cNvSpPr txBox="1">
            <a:spLocks/>
          </p:cNvSpPr>
          <p:nvPr/>
        </p:nvSpPr>
        <p:spPr>
          <a:xfrm>
            <a:off x="785863" y="156158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xmlns="" id="{45A84089-2130-473E-AB33-627583E384C8}"/>
              </a:ext>
            </a:extLst>
          </p:cNvPr>
          <p:cNvSpPr txBox="1">
            <a:spLocks/>
          </p:cNvSpPr>
          <p:nvPr/>
        </p:nvSpPr>
        <p:spPr>
          <a:xfrm>
            <a:off x="7842316" y="1561587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5F8472A5-248A-4B6E-BAA7-DCBC914968FB}"/>
              </a:ext>
            </a:extLst>
          </p:cNvPr>
          <p:cNvSpPr txBox="1"/>
          <p:nvPr/>
        </p:nvSpPr>
        <p:spPr>
          <a:xfrm>
            <a:off x="4745639" y="1510500"/>
            <a:ext cx="292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Границы, ограничивающие падение объектов</a:t>
            </a:r>
          </a:p>
        </p:txBody>
      </p:sp>
      <p:sp>
        <p:nvSpPr>
          <p:cNvPr id="85" name="Rounded Rectangle 8">
            <a:extLst>
              <a:ext uri="{FF2B5EF4-FFF2-40B4-BE49-F238E27FC236}">
                <a16:creationId xmlns:a16="http://schemas.microsoft.com/office/drawing/2014/main" xmlns="" id="{90095466-BBFA-4F56-AD60-76FB27316305}"/>
              </a:ext>
            </a:extLst>
          </p:cNvPr>
          <p:cNvSpPr/>
          <p:nvPr/>
        </p:nvSpPr>
        <p:spPr>
          <a:xfrm rot="16200000">
            <a:off x="1939068" y="2740607"/>
            <a:ext cx="1182334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ounded Rectangle 8">
            <a:extLst>
              <a:ext uri="{FF2B5EF4-FFF2-40B4-BE49-F238E27FC236}">
                <a16:creationId xmlns:a16="http://schemas.microsoft.com/office/drawing/2014/main" xmlns="" id="{F400A27C-F64A-43D0-92A5-F2FFCD9A53A1}"/>
              </a:ext>
            </a:extLst>
          </p:cNvPr>
          <p:cNvSpPr/>
          <p:nvPr/>
        </p:nvSpPr>
        <p:spPr>
          <a:xfrm rot="16200000">
            <a:off x="382076" y="4219378"/>
            <a:ext cx="1182334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ounded Rectangle 17">
            <a:extLst>
              <a:ext uri="{FF2B5EF4-FFF2-40B4-BE49-F238E27FC236}">
                <a16:creationId xmlns:a16="http://schemas.microsoft.com/office/drawing/2014/main" xmlns="" id="{21790B9E-7C36-4C9D-995B-592C9B832512}"/>
              </a:ext>
            </a:extLst>
          </p:cNvPr>
          <p:cNvSpPr/>
          <p:nvPr/>
        </p:nvSpPr>
        <p:spPr>
          <a:xfrm rot="5400000" flipH="1">
            <a:off x="5851846" y="2740606"/>
            <a:ext cx="1182334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ounded Rectangle 8">
            <a:extLst>
              <a:ext uri="{FF2B5EF4-FFF2-40B4-BE49-F238E27FC236}">
                <a16:creationId xmlns:a16="http://schemas.microsoft.com/office/drawing/2014/main" xmlns="" id="{BB068FF9-DD53-4C04-A5F1-1699FA92B522}"/>
              </a:ext>
            </a:extLst>
          </p:cNvPr>
          <p:cNvSpPr/>
          <p:nvPr/>
        </p:nvSpPr>
        <p:spPr>
          <a:xfrm rot="5400000" flipH="1">
            <a:off x="7408837" y="4219378"/>
            <a:ext cx="1182334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xmlns="" id="{765BD682-06F9-4830-8B3A-58467BC03C21}"/>
              </a:ext>
            </a:extLst>
          </p:cNvPr>
          <p:cNvSpPr txBox="1">
            <a:spLocks/>
          </p:cNvSpPr>
          <p:nvPr/>
        </p:nvSpPr>
        <p:spPr>
          <a:xfrm>
            <a:off x="796148" y="430452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xmlns="" id="{9C666D4B-B192-45A0-B543-4C518DDF3ACD}"/>
              </a:ext>
            </a:extLst>
          </p:cNvPr>
          <p:cNvSpPr txBox="1">
            <a:spLocks/>
          </p:cNvSpPr>
          <p:nvPr/>
        </p:nvSpPr>
        <p:spPr>
          <a:xfrm>
            <a:off x="7822910" y="4304526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FA7DF42-95CD-4523-83AE-865A1A22785F}"/>
              </a:ext>
            </a:extLst>
          </p:cNvPr>
          <p:cNvSpPr txBox="1"/>
          <p:nvPr/>
        </p:nvSpPr>
        <p:spPr>
          <a:xfrm>
            <a:off x="1353079" y="4202358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 smtClean="0"/>
              <a:t>Границы, ограничивающие передвижение персонажа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EFF07C5-8F28-4EFE-9745-51880F059DCD}"/>
              </a:ext>
            </a:extLst>
          </p:cNvPr>
          <p:cNvSpPr txBox="1"/>
          <p:nvPr/>
        </p:nvSpPr>
        <p:spPr>
          <a:xfrm>
            <a:off x="4669006" y="3958959"/>
            <a:ext cx="2928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Выбор нескольких режимов игры</a:t>
            </a:r>
            <a:r>
              <a:rPr lang="ru-RU" dirty="0" smtClean="0"/>
              <a:t>: до истечения времени и до касания земли</a:t>
            </a:r>
            <a:endParaRPr lang="ru-RU" dirty="0"/>
          </a:p>
        </p:txBody>
      </p:sp>
      <p:sp>
        <p:nvSpPr>
          <p:cNvPr id="83" name="Rounded Rectangle 5">
            <a:extLst>
              <a:ext uri="{FF2B5EF4-FFF2-40B4-BE49-F238E27FC236}">
                <a16:creationId xmlns:a16="http://schemas.microsoft.com/office/drawing/2014/main" xmlns="" id="{38EDE310-7B1E-44D2-B14F-44A3CAA7E76B}"/>
              </a:ext>
            </a:extLst>
          </p:cNvPr>
          <p:cNvSpPr/>
          <p:nvPr/>
        </p:nvSpPr>
        <p:spPr>
          <a:xfrm rot="16200000">
            <a:off x="1929510" y="1389345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ounded Rectangle 8">
            <a:extLst>
              <a:ext uri="{FF2B5EF4-FFF2-40B4-BE49-F238E27FC236}">
                <a16:creationId xmlns:a16="http://schemas.microsoft.com/office/drawing/2014/main" xmlns="" id="{55357BD7-4DC0-4925-9FDD-AF62CA772F12}"/>
              </a:ext>
            </a:extLst>
          </p:cNvPr>
          <p:cNvSpPr/>
          <p:nvPr/>
        </p:nvSpPr>
        <p:spPr>
          <a:xfrm rot="16200000">
            <a:off x="372518" y="2868117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ounded Rectangle 14">
            <a:extLst>
              <a:ext uri="{FF2B5EF4-FFF2-40B4-BE49-F238E27FC236}">
                <a16:creationId xmlns:a16="http://schemas.microsoft.com/office/drawing/2014/main" xmlns="" id="{5F254EB0-D552-40D4-B701-69DAB6573FA6}"/>
              </a:ext>
            </a:extLst>
          </p:cNvPr>
          <p:cNvSpPr/>
          <p:nvPr/>
        </p:nvSpPr>
        <p:spPr>
          <a:xfrm rot="5400000" flipH="1">
            <a:off x="5842290" y="1389345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ounded Rectangle 8">
            <a:extLst>
              <a:ext uri="{FF2B5EF4-FFF2-40B4-BE49-F238E27FC236}">
                <a16:creationId xmlns:a16="http://schemas.microsoft.com/office/drawing/2014/main" xmlns="" id="{BC487909-E688-41EE-8FB1-464CD81E09C1}"/>
              </a:ext>
            </a:extLst>
          </p:cNvPr>
          <p:cNvSpPr/>
          <p:nvPr/>
        </p:nvSpPr>
        <p:spPr>
          <a:xfrm rot="5400000" flipH="1">
            <a:off x="7399281" y="2868117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xmlns="" id="{15324C34-4186-42FF-999A-247C18D6CD4C}"/>
              </a:ext>
            </a:extLst>
          </p:cNvPr>
          <p:cNvSpPr txBox="1">
            <a:spLocks/>
          </p:cNvSpPr>
          <p:nvPr/>
        </p:nvSpPr>
        <p:spPr>
          <a:xfrm>
            <a:off x="786590" y="2953265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xmlns="" id="{6B3E3451-6979-4EF7-8CBE-74902E913A8E}"/>
              </a:ext>
            </a:extLst>
          </p:cNvPr>
          <p:cNvSpPr txBox="1">
            <a:spLocks/>
          </p:cNvSpPr>
          <p:nvPr/>
        </p:nvSpPr>
        <p:spPr>
          <a:xfrm>
            <a:off x="7813352" y="2953265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EEE86A0-5417-417B-94E1-6770C7C3248A}"/>
              </a:ext>
            </a:extLst>
          </p:cNvPr>
          <p:cNvSpPr txBox="1"/>
          <p:nvPr/>
        </p:nvSpPr>
        <p:spPr>
          <a:xfrm>
            <a:off x="1407890" y="2902179"/>
            <a:ext cx="284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Движение персонажа с помощью стрелок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C9C0CECB-0A27-4B38-A4C2-27BE28C8ACE6}"/>
              </a:ext>
            </a:extLst>
          </p:cNvPr>
          <p:cNvSpPr txBox="1"/>
          <p:nvPr/>
        </p:nvSpPr>
        <p:spPr>
          <a:xfrm>
            <a:off x="4741464" y="2998005"/>
            <a:ext cx="318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Счетчик очков игрока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ПЕРЕЧЕНЬ НЕОБХОДИМЫХ РАБОТ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54" name="Rounded Rectangle 5">
            <a:extLst>
              <a:ext uri="{FF2B5EF4-FFF2-40B4-BE49-F238E27FC236}">
                <a16:creationId xmlns:a16="http://schemas.microsoft.com/office/drawing/2014/main" xmlns="" id="{38EDE310-7B1E-44D2-B14F-44A3CAA7E76B}"/>
              </a:ext>
            </a:extLst>
          </p:cNvPr>
          <p:cNvSpPr/>
          <p:nvPr/>
        </p:nvSpPr>
        <p:spPr>
          <a:xfrm rot="16200000">
            <a:off x="1939067" y="405637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le 8">
            <a:extLst>
              <a:ext uri="{FF2B5EF4-FFF2-40B4-BE49-F238E27FC236}">
                <a16:creationId xmlns:a16="http://schemas.microsoft.com/office/drawing/2014/main" xmlns="" id="{55357BD7-4DC0-4925-9FDD-AF62CA772F12}"/>
              </a:ext>
            </a:extLst>
          </p:cNvPr>
          <p:cNvSpPr/>
          <p:nvPr/>
        </p:nvSpPr>
        <p:spPr>
          <a:xfrm rot="16200000">
            <a:off x="382075" y="5535146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8EEE86A0-5417-417B-94E1-6770C7C3248A}"/>
              </a:ext>
            </a:extLst>
          </p:cNvPr>
          <p:cNvSpPr txBox="1"/>
          <p:nvPr/>
        </p:nvSpPr>
        <p:spPr>
          <a:xfrm>
            <a:off x="1353079" y="5430708"/>
            <a:ext cx="284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dirty="0"/>
              <a:t>Бесконечно падающие объекты, вплоть до окончания игры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xmlns="" id="{45A84089-2130-473E-AB33-627583E384C8}"/>
              </a:ext>
            </a:extLst>
          </p:cNvPr>
          <p:cNvSpPr txBox="1">
            <a:spLocks/>
          </p:cNvSpPr>
          <p:nvPr/>
        </p:nvSpPr>
        <p:spPr>
          <a:xfrm>
            <a:off x="796148" y="5620292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8" name="Rounded Rectangle 14">
            <a:extLst>
              <a:ext uri="{FF2B5EF4-FFF2-40B4-BE49-F238E27FC236}">
                <a16:creationId xmlns:a16="http://schemas.microsoft.com/office/drawing/2014/main" xmlns="" id="{5F254EB0-D552-40D4-B701-69DAB6573FA6}"/>
              </a:ext>
            </a:extLst>
          </p:cNvPr>
          <p:cNvSpPr/>
          <p:nvPr/>
        </p:nvSpPr>
        <p:spPr>
          <a:xfrm rot="5400000" flipH="1">
            <a:off x="5893646" y="4056374"/>
            <a:ext cx="1182333" cy="3672000"/>
          </a:xfrm>
          <a:prstGeom prst="roundRect">
            <a:avLst>
              <a:gd name="adj" fmla="val 6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ounded Rectangle 8">
            <a:extLst>
              <a:ext uri="{FF2B5EF4-FFF2-40B4-BE49-F238E27FC236}">
                <a16:creationId xmlns:a16="http://schemas.microsoft.com/office/drawing/2014/main" xmlns="" id="{BC487909-E688-41EE-8FB1-464CD81E09C1}"/>
              </a:ext>
            </a:extLst>
          </p:cNvPr>
          <p:cNvSpPr/>
          <p:nvPr/>
        </p:nvSpPr>
        <p:spPr>
          <a:xfrm rot="5400000" flipH="1">
            <a:off x="7450637" y="5535146"/>
            <a:ext cx="1182333" cy="714456"/>
          </a:xfrm>
          <a:custGeom>
            <a:avLst/>
            <a:gdLst/>
            <a:ahLst/>
            <a:cxnLst/>
            <a:rect l="l" t="t" r="r" b="b"/>
            <a:pathLst>
              <a:path w="1800200" h="581397">
                <a:moveTo>
                  <a:pt x="109524" y="0"/>
                </a:moveTo>
                <a:lnTo>
                  <a:pt x="1690676" y="0"/>
                </a:lnTo>
                <a:cubicBezTo>
                  <a:pt x="1751164" y="0"/>
                  <a:pt x="1800200" y="49036"/>
                  <a:pt x="1800200" y="109524"/>
                </a:cubicBezTo>
                <a:lnTo>
                  <a:pt x="1800200" y="581397"/>
                </a:lnTo>
                <a:lnTo>
                  <a:pt x="0" y="581397"/>
                </a:lnTo>
                <a:lnTo>
                  <a:pt x="0" y="109524"/>
                </a:lnTo>
                <a:cubicBezTo>
                  <a:pt x="0" y="49036"/>
                  <a:pt x="49036" y="0"/>
                  <a:pt x="10952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 Placeholder 12">
            <a:extLst>
              <a:ext uri="{FF2B5EF4-FFF2-40B4-BE49-F238E27FC236}">
                <a16:creationId xmlns:a16="http://schemas.microsoft.com/office/drawing/2014/main" xmlns="" id="{6B3E3451-6979-4EF7-8CBE-74902E913A8E}"/>
              </a:ext>
            </a:extLst>
          </p:cNvPr>
          <p:cNvSpPr txBox="1">
            <a:spLocks/>
          </p:cNvSpPr>
          <p:nvPr/>
        </p:nvSpPr>
        <p:spPr>
          <a:xfrm>
            <a:off x="7864708" y="5620294"/>
            <a:ext cx="354191" cy="5441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sz="6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9C0CECB-0A27-4B38-A4C2-27BE28C8ACE6}"/>
              </a:ext>
            </a:extLst>
          </p:cNvPr>
          <p:cNvSpPr txBox="1"/>
          <p:nvPr/>
        </p:nvSpPr>
        <p:spPr>
          <a:xfrm>
            <a:off x="4654481" y="5430710"/>
            <a:ext cx="302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ko-KR" dirty="0" smtClean="0"/>
              <a:t>Запись результатов игрока в базу данных</a:t>
            </a:r>
          </a:p>
          <a:p>
            <a:pPr lvl="0"/>
            <a:endParaRPr lang="ru-RU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nip Single Corner Rectangle 3">
            <a:extLst>
              <a:ext uri="{FF2B5EF4-FFF2-40B4-BE49-F238E27FC236}">
                <a16:creationId xmlns:a16="http://schemas.microsoft.com/office/drawing/2014/main" xmlns="" id="{62FFA9DA-F5BA-4E1E-9D84-0977BF971FC3}"/>
              </a:ext>
            </a:extLst>
          </p:cNvPr>
          <p:cNvSpPr/>
          <p:nvPr/>
        </p:nvSpPr>
        <p:spPr>
          <a:xfrm>
            <a:off x="787316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xmlns="" id="{53FB9C39-9EBB-4689-B464-2BFD7D4E9DBD}"/>
              </a:ext>
            </a:extLst>
          </p:cNvPr>
          <p:cNvSpPr/>
          <p:nvPr/>
        </p:nvSpPr>
        <p:spPr>
          <a:xfrm>
            <a:off x="787316" y="2492896"/>
            <a:ext cx="1701874" cy="5854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9DFD25C5-5099-42C6-9898-200C22FC91C7}"/>
              </a:ext>
            </a:extLst>
          </p:cNvPr>
          <p:cNvSpPr txBox="1"/>
          <p:nvPr/>
        </p:nvSpPr>
        <p:spPr>
          <a:xfrm>
            <a:off x="683568" y="2492896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388"/>
            <a:r>
              <a:rPr lang="ru-RU" sz="15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Язык программирования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C745936-946A-4B68-A3C9-3D0723F83FD0}"/>
              </a:ext>
            </a:extLst>
          </p:cNvPr>
          <p:cNvSpPr txBox="1"/>
          <p:nvPr/>
        </p:nvSpPr>
        <p:spPr>
          <a:xfrm>
            <a:off x="2716792" y="2671048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Perfect Concept</a:t>
            </a:r>
          </a:p>
        </p:txBody>
      </p:sp>
      <p:sp>
        <p:nvSpPr>
          <p:cNvPr id="38" name="Snip Single Corner Rectangle 11">
            <a:extLst>
              <a:ext uri="{FF2B5EF4-FFF2-40B4-BE49-F238E27FC236}">
                <a16:creationId xmlns:a16="http://schemas.microsoft.com/office/drawing/2014/main" xmlns="" id="{543495E1-B7DB-425E-BFF5-886F9F092BFE}"/>
              </a:ext>
            </a:extLst>
          </p:cNvPr>
          <p:cNvSpPr/>
          <p:nvPr/>
        </p:nvSpPr>
        <p:spPr>
          <a:xfrm>
            <a:off x="2734879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lumMod val="50000"/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xmlns="" id="{473F1A32-16EE-4B5E-9ABD-FF49B6678BCD}"/>
              </a:ext>
            </a:extLst>
          </p:cNvPr>
          <p:cNvSpPr/>
          <p:nvPr/>
        </p:nvSpPr>
        <p:spPr>
          <a:xfrm>
            <a:off x="2734879" y="2590644"/>
            <a:ext cx="1701874" cy="487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Snip Single Corner Rectangle 27">
            <a:extLst>
              <a:ext uri="{FF2B5EF4-FFF2-40B4-BE49-F238E27FC236}">
                <a16:creationId xmlns:a16="http://schemas.microsoft.com/office/drawing/2014/main" xmlns="" id="{062BAB97-95A6-4E27-9A57-4767002B9B4B}"/>
              </a:ext>
            </a:extLst>
          </p:cNvPr>
          <p:cNvSpPr/>
          <p:nvPr/>
        </p:nvSpPr>
        <p:spPr>
          <a:xfrm>
            <a:off x="4682442" y="219212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xmlns="" id="{53B38A2A-91E0-4B59-AF95-33E34F13B448}"/>
              </a:ext>
            </a:extLst>
          </p:cNvPr>
          <p:cNvSpPr/>
          <p:nvPr/>
        </p:nvSpPr>
        <p:spPr>
          <a:xfrm>
            <a:off x="4682442" y="2590644"/>
            <a:ext cx="1701874" cy="4877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37932D-77D6-44DC-B5D4-687ED833599A}"/>
              </a:ext>
            </a:extLst>
          </p:cNvPr>
          <p:cNvSpPr txBox="1"/>
          <p:nvPr/>
        </p:nvSpPr>
        <p:spPr>
          <a:xfrm>
            <a:off x="4893154" y="2671048"/>
            <a:ext cx="13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Библиотека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44" name="Snip Single Corner Rectangle 35">
            <a:extLst>
              <a:ext uri="{FF2B5EF4-FFF2-40B4-BE49-F238E27FC236}">
                <a16:creationId xmlns:a16="http://schemas.microsoft.com/office/drawing/2014/main" xmlns="" id="{0BD99000-4599-4ABD-8C32-D56516DCD5C3}"/>
              </a:ext>
            </a:extLst>
          </p:cNvPr>
          <p:cNvSpPr/>
          <p:nvPr/>
        </p:nvSpPr>
        <p:spPr>
          <a:xfrm>
            <a:off x="6630005" y="2131164"/>
            <a:ext cx="1701874" cy="3494560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accent4">
                <a:alpha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xmlns="" id="{2AB65B50-6C6E-4EDD-979A-225C30EE87B0}"/>
              </a:ext>
            </a:extLst>
          </p:cNvPr>
          <p:cNvSpPr/>
          <p:nvPr/>
        </p:nvSpPr>
        <p:spPr>
          <a:xfrm>
            <a:off x="6630005" y="2590644"/>
            <a:ext cx="1701874" cy="487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5C2B45F-931B-45D0-911C-814D3C70E172}"/>
              </a:ext>
            </a:extLst>
          </p:cNvPr>
          <p:cNvSpPr txBox="1"/>
          <p:nvPr/>
        </p:nvSpPr>
        <p:spPr>
          <a:xfrm>
            <a:off x="6840716" y="2671048"/>
            <a:ext cx="130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Библиотека</a:t>
            </a:r>
            <a:endParaRPr lang="en-US" sz="16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043FE52-062D-4FDF-978B-D7797056C4B7}"/>
              </a:ext>
            </a:extLst>
          </p:cNvPr>
          <p:cNvSpPr txBox="1"/>
          <p:nvPr/>
        </p:nvSpPr>
        <p:spPr>
          <a:xfrm>
            <a:off x="6630005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random</a:t>
            </a:r>
            <a:endParaRPr lang="en-US" sz="2800" b="1" dirty="0">
              <a:solidFill>
                <a:schemeClr val="accent4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41BA5CC-261B-4761-BECD-9051E6C4984F}"/>
              </a:ext>
            </a:extLst>
          </p:cNvPr>
          <p:cNvSpPr txBox="1"/>
          <p:nvPr/>
        </p:nvSpPr>
        <p:spPr>
          <a:xfrm>
            <a:off x="2751391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SQL</a:t>
            </a:r>
            <a:endParaRPr lang="en-US" sz="1600" b="1" dirty="0">
              <a:solidFill>
                <a:schemeClr val="accent2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7A6FAC7-0EAA-4EE9-8A01-C3B39D4005B6}"/>
              </a:ext>
            </a:extLst>
          </p:cNvPr>
          <p:cNvSpPr txBox="1"/>
          <p:nvPr/>
        </p:nvSpPr>
        <p:spPr>
          <a:xfrm>
            <a:off x="4720503" y="4468200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pygame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A57D1BD-646B-4767-BCAB-0E8BF64785BF}"/>
              </a:ext>
            </a:extLst>
          </p:cNvPr>
          <p:cNvSpPr txBox="1"/>
          <p:nvPr/>
        </p:nvSpPr>
        <p:spPr>
          <a:xfrm>
            <a:off x="814783" y="4365104"/>
            <a:ext cx="164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" pitchFamily="34" charset="0"/>
                <a:ea typeface="Open Sans" panose="020B0606030504020204" pitchFamily="34" charset="0"/>
                <a:cs typeface="Arial" pitchFamily="34" charset="0"/>
              </a:rPr>
              <a:t>Python</a:t>
            </a:r>
            <a:endParaRPr lang="en-US" sz="2800" b="1" dirty="0">
              <a:solidFill>
                <a:schemeClr val="accent1"/>
              </a:solidFill>
              <a:latin typeface="Arial" pitchFamily="34" charset="0"/>
              <a:ea typeface="Open Sans" panose="020B0606030504020204" pitchFamily="34" charset="0"/>
              <a:cs typeface="Arial" pitchFamily="34" charset="0"/>
            </a:endParaRPr>
          </a:p>
        </p:txBody>
      </p:sp>
      <p:sp>
        <p:nvSpPr>
          <p:cNvPr id="28" name="Заголовок 2">
            <a:extLst>
              <a:ext uri="{FF2B5EF4-FFF2-40B4-BE49-F238E27FC236}">
                <a16:creationId xmlns:a16="http://schemas.microsoft.com/office/drawing/2014/main" xmlns="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29" y="836712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ИСПОЛЬЗОВАННЫЕ ТЕХНОЛОГИИ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124" name="Picture 4" descr="https://kursovik.com/pic/totalmdf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112619"/>
            <a:ext cx="841970" cy="88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DFD25C5-5099-42C6-9898-200C22FC91C7}"/>
              </a:ext>
            </a:extLst>
          </p:cNvPr>
          <p:cNvSpPr txBox="1"/>
          <p:nvPr/>
        </p:nvSpPr>
        <p:spPr>
          <a:xfrm>
            <a:off x="2620456" y="2508643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79388"/>
            <a:r>
              <a:rPr lang="ru-RU" sz="1500" dirty="0" smtClean="0">
                <a:solidFill>
                  <a:schemeClr val="bg1"/>
                </a:solidFill>
                <a:latin typeface="Arial" pitchFamily="34" charset="0"/>
                <a:ea typeface="Roboto" panose="02000000000000000000" pitchFamily="2" charset="0"/>
                <a:cs typeface="Arial" pitchFamily="34" charset="0"/>
              </a:rPr>
              <a:t>Язык программирования</a:t>
            </a:r>
            <a:endParaRPr lang="en-US" sz="1500" dirty="0">
              <a:solidFill>
                <a:schemeClr val="bg1"/>
              </a:solidFill>
              <a:latin typeface="Arial" pitchFamily="34" charset="0"/>
              <a:ea typeface="Roboto" panose="02000000000000000000" pitchFamily="2" charset="0"/>
              <a:cs typeface="Arial" pitchFamily="34" charset="0"/>
            </a:endParaRPr>
          </a:p>
        </p:txBody>
      </p:sp>
      <p:pic>
        <p:nvPicPr>
          <p:cNvPr id="1028" name="Picture 4" descr="C:\Users\vlad\Desktop\b1f494367fa5e91e263bdeca9a4d488d--python-language-creating-gam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41" y="3383538"/>
            <a:ext cx="1600876" cy="3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lad\Desktop\V18-wgJ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06" y="3102312"/>
            <a:ext cx="1168857" cy="11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freepngimg.com/thumb/android/72537-icons-python-programming-computer-social-tutoria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04" y="3009602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65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59E4FA9-F4F9-402B-A060-84A06F5A6373}"/>
              </a:ext>
            </a:extLst>
          </p:cNvPr>
          <p:cNvSpPr/>
          <p:nvPr/>
        </p:nvSpPr>
        <p:spPr>
          <a:xfrm>
            <a:off x="0" y="302528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xmlns="" id="{F5B796DF-5BB3-4015-9CF1-A8B882610369}"/>
              </a:ext>
            </a:extLst>
          </p:cNvPr>
          <p:cNvSpPr/>
          <p:nvPr/>
        </p:nvSpPr>
        <p:spPr>
          <a:xfrm>
            <a:off x="4134858" y="2599536"/>
            <a:ext cx="936103" cy="936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xmlns="" id="{44CB67F4-0506-459C-999B-98180B9CCD0B}"/>
              </a:ext>
            </a:extLst>
          </p:cNvPr>
          <p:cNvSpPr/>
          <p:nvPr/>
        </p:nvSpPr>
        <p:spPr>
          <a:xfrm>
            <a:off x="6948264" y="2611286"/>
            <a:ext cx="936103" cy="93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82C6A671-2333-4605-B72D-894E9AD0B96E}"/>
              </a:ext>
            </a:extLst>
          </p:cNvPr>
          <p:cNvSpPr/>
          <p:nvPr/>
        </p:nvSpPr>
        <p:spPr>
          <a:xfrm>
            <a:off x="503415" y="3762420"/>
            <a:ext cx="2514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уникальный </a:t>
            </a:r>
            <a:r>
              <a:rPr lang="ru-RU" sz="2000" dirty="0"/>
              <a:t>номер каждого </a:t>
            </a:r>
            <a:r>
              <a:rPr lang="ru-RU" sz="2000" dirty="0" smtClean="0"/>
              <a:t>результата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/>
              <a:t>integer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34B3486D-044B-4ABC-AC17-AD2E7AAB0D6F}"/>
              </a:ext>
            </a:extLst>
          </p:cNvPr>
          <p:cNvSpPr/>
          <p:nvPr/>
        </p:nvSpPr>
        <p:spPr>
          <a:xfrm>
            <a:off x="3419873" y="3821593"/>
            <a:ext cx="266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 smtClean="0"/>
              <a:t>никнейм</a:t>
            </a:r>
            <a:r>
              <a:rPr lang="ru-RU" sz="2000" dirty="0" smtClean="0"/>
              <a:t> игрока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 smtClean="0"/>
              <a:t>numeric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95662B2-E06C-44A9-B3C3-A2416745EED1}"/>
              </a:ext>
            </a:extLst>
          </p:cNvPr>
          <p:cNvSpPr/>
          <p:nvPr/>
        </p:nvSpPr>
        <p:spPr>
          <a:xfrm>
            <a:off x="6322418" y="3762420"/>
            <a:ext cx="2388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количество очков, которые получил игрок, тип данных – </a:t>
            </a:r>
            <a:r>
              <a:rPr lang="en-US" sz="2000" dirty="0"/>
              <a:t>int.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xmlns="" id="{F867D8BF-3A9E-4C03-BFE9-9F07056C235B}"/>
              </a:ext>
            </a:extLst>
          </p:cNvPr>
          <p:cNvSpPr/>
          <p:nvPr/>
        </p:nvSpPr>
        <p:spPr>
          <a:xfrm>
            <a:off x="1321451" y="2599536"/>
            <a:ext cx="936103" cy="936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id</a:t>
            </a:r>
            <a:endParaRPr lang="en-US" dirty="0"/>
          </a:p>
        </p:txBody>
      </p:sp>
      <p:sp>
        <p:nvSpPr>
          <p:cNvPr id="16" name="Заголовок 2">
            <a:extLst>
              <a:ext uri="{FF2B5EF4-FFF2-40B4-BE49-F238E27FC236}">
                <a16:creationId xmlns:a16="http://schemas.microsoft.com/office/drawing/2014/main" xmlns="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2" y="399631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39752" y="1340768"/>
            <a:ext cx="4824536" cy="1141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 </a:t>
            </a:r>
            <a:r>
              <a:rPr lang="ru-RU" sz="3200" b="1" dirty="0" smtClean="0"/>
              <a:t>таблица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Touch_Level</a:t>
            </a:r>
            <a:r>
              <a:rPr lang="en-US" sz="3200" b="1" dirty="0" smtClean="0"/>
              <a:t>”</a:t>
            </a:r>
            <a:r>
              <a:rPr lang="ru-RU" sz="3200" dirty="0"/>
              <a:t>, </a:t>
            </a:r>
            <a:r>
              <a:rPr lang="ru-RU" sz="3200" dirty="0" smtClean="0"/>
              <a:t>имеющая</a:t>
            </a:r>
            <a:r>
              <a:rPr lang="en-US" sz="3200" dirty="0" smtClean="0"/>
              <a:t> </a:t>
            </a:r>
            <a:r>
              <a:rPr lang="ru-RU" sz="3200" dirty="0"/>
              <a:t>3 столбца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40251" y="2815508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102214" y="2882870"/>
            <a:ext cx="108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nickname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08" y="522920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таблице происходит запись результатов из режима </a:t>
            </a:r>
            <a:r>
              <a:rPr lang="en-US" dirty="0" smtClean="0"/>
              <a:t>“</a:t>
            </a:r>
            <a:r>
              <a:rPr lang="ru-RU" dirty="0" smtClean="0"/>
              <a:t>до касания земли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711093" y="5013173"/>
            <a:ext cx="3459511" cy="14337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0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59E4FA9-F4F9-402B-A060-84A06F5A6373}"/>
              </a:ext>
            </a:extLst>
          </p:cNvPr>
          <p:cNvSpPr/>
          <p:nvPr/>
        </p:nvSpPr>
        <p:spPr>
          <a:xfrm>
            <a:off x="0" y="3025286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82C6A671-2333-4605-B72D-894E9AD0B96E}"/>
              </a:ext>
            </a:extLst>
          </p:cNvPr>
          <p:cNvSpPr/>
          <p:nvPr/>
        </p:nvSpPr>
        <p:spPr>
          <a:xfrm>
            <a:off x="503415" y="3762420"/>
            <a:ext cx="2514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уникальный номер каждого результата</a:t>
            </a:r>
            <a:r>
              <a:rPr lang="en-US" sz="2000" dirty="0"/>
              <a:t>, </a:t>
            </a:r>
            <a:r>
              <a:rPr lang="ru-RU" sz="2000" dirty="0"/>
              <a:t>тип данных – </a:t>
            </a:r>
            <a:r>
              <a:rPr lang="en-US" sz="2000" dirty="0"/>
              <a:t>integer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995662B2-E06C-44A9-B3C3-A2416745EED1}"/>
              </a:ext>
            </a:extLst>
          </p:cNvPr>
          <p:cNvSpPr/>
          <p:nvPr/>
        </p:nvSpPr>
        <p:spPr>
          <a:xfrm>
            <a:off x="6322418" y="3762420"/>
            <a:ext cx="23889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количество очков, которые получил игрок, тип данных – </a:t>
            </a:r>
            <a:r>
              <a:rPr lang="en-US" sz="2000" dirty="0"/>
              <a:t>int.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Заголовок 2">
            <a:extLst>
              <a:ext uri="{FF2B5EF4-FFF2-40B4-BE49-F238E27FC236}">
                <a16:creationId xmlns:a16="http://schemas.microsoft.com/office/drawing/2014/main" xmlns="" id="{5B0213BA-D160-4CA8-8BCD-7847F039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72" y="399631"/>
            <a:ext cx="8148885" cy="695924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БАЗЫ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itchFamily="34" charset="0"/>
              <a:cs typeface="Segoe UI Semibold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77734" y="1338354"/>
            <a:ext cx="4824536" cy="1141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2</a:t>
            </a:r>
            <a:r>
              <a:rPr lang="en-US" sz="3200" b="1" dirty="0" smtClean="0"/>
              <a:t> </a:t>
            </a:r>
            <a:r>
              <a:rPr lang="ru-RU" sz="3200" b="1" dirty="0" smtClean="0"/>
              <a:t>таблица </a:t>
            </a:r>
            <a:r>
              <a:rPr lang="en-US" sz="3200" b="1" dirty="0" smtClean="0"/>
              <a:t>“</a:t>
            </a:r>
            <a:r>
              <a:rPr lang="en-US" sz="3200" b="1" dirty="0" err="1" smtClean="0"/>
              <a:t>Time_Level</a:t>
            </a:r>
            <a:r>
              <a:rPr lang="en-US" sz="3200" b="1" dirty="0" smtClean="0"/>
              <a:t>”</a:t>
            </a:r>
            <a:r>
              <a:rPr lang="ru-RU" sz="3200" dirty="0"/>
              <a:t>, </a:t>
            </a:r>
            <a:r>
              <a:rPr lang="ru-RU" sz="3200" dirty="0" smtClean="0"/>
              <a:t>имеющая</a:t>
            </a:r>
            <a:r>
              <a:rPr lang="en-US" sz="3200" dirty="0" smtClean="0"/>
              <a:t> 2</a:t>
            </a:r>
            <a:r>
              <a:rPr lang="ru-RU" sz="3200" dirty="0" smtClean="0"/>
              <a:t> </a:t>
            </a:r>
            <a:r>
              <a:rPr lang="ru-RU" sz="3200" dirty="0"/>
              <a:t>столбца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624227" y="2936722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title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4941168"/>
            <a:ext cx="32403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xmlns="" id="{F5B796DF-5BB3-4015-9CF1-A8B882610369}"/>
              </a:ext>
            </a:extLst>
          </p:cNvPr>
          <p:cNvSpPr/>
          <p:nvPr/>
        </p:nvSpPr>
        <p:spPr>
          <a:xfrm>
            <a:off x="4121950" y="2611286"/>
            <a:ext cx="936103" cy="93600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xmlns="" id="{F867D8BF-3A9E-4C03-BFE9-9F07056C235B}"/>
              </a:ext>
            </a:extLst>
          </p:cNvPr>
          <p:cNvSpPr/>
          <p:nvPr/>
        </p:nvSpPr>
        <p:spPr>
          <a:xfrm>
            <a:off x="1321451" y="2599536"/>
            <a:ext cx="936103" cy="936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id</a:t>
            </a:r>
            <a:endParaRPr lang="en-US" dirty="0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xmlns="" id="{44CB67F4-0506-459C-999B-98180B9CCD0B}"/>
              </a:ext>
            </a:extLst>
          </p:cNvPr>
          <p:cNvSpPr/>
          <p:nvPr/>
        </p:nvSpPr>
        <p:spPr>
          <a:xfrm>
            <a:off x="6948264" y="2611286"/>
            <a:ext cx="936103" cy="936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xmlns="" id="{34B3486D-044B-4ABC-AC17-AD2E7AAB0D6F}"/>
              </a:ext>
            </a:extLst>
          </p:cNvPr>
          <p:cNvSpPr/>
          <p:nvPr/>
        </p:nvSpPr>
        <p:spPr>
          <a:xfrm>
            <a:off x="3311110" y="3804613"/>
            <a:ext cx="26674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 smtClean="0"/>
              <a:t>никнейм</a:t>
            </a:r>
            <a:r>
              <a:rPr lang="ru-RU" sz="2000" dirty="0" smtClean="0"/>
              <a:t> игрока</a:t>
            </a:r>
            <a:r>
              <a:rPr lang="en-US" sz="2000" dirty="0" smtClean="0"/>
              <a:t>, </a:t>
            </a:r>
            <a:r>
              <a:rPr lang="ru-RU" sz="2000" dirty="0"/>
              <a:t>тип данных – </a:t>
            </a:r>
            <a:r>
              <a:rPr lang="en-US" sz="2000" dirty="0" smtClean="0"/>
              <a:t>numeric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02214" y="2882870"/>
            <a:ext cx="108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nickname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840251" y="2815508"/>
            <a:ext cx="11521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points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655768" y="5095660"/>
            <a:ext cx="324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этой таблице происходит запись результатов из режима </a:t>
            </a:r>
            <a:r>
              <a:rPr lang="en-US" dirty="0" smtClean="0"/>
              <a:t>“</a:t>
            </a:r>
            <a:r>
              <a:rPr lang="ru-RU" dirty="0" smtClean="0"/>
              <a:t>до истечения времени</a:t>
            </a:r>
            <a:r>
              <a:rPr lang="en-US" dirty="0" smtClean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6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ВИЗУАЛИЗАЦИЯ БАЗЫ ДАННЫХ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2776"/>
            <a:ext cx="6624736" cy="399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5556" y="572727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</a:t>
            </a:r>
            <a:r>
              <a:rPr lang="ru-RU" dirty="0" smtClean="0"/>
              <a:t>аза </a:t>
            </a:r>
            <a:r>
              <a:rPr lang="ru-RU" dirty="0"/>
              <a:t>данных </a:t>
            </a:r>
            <a:r>
              <a:rPr lang="ru-RU" dirty="0" smtClean="0"/>
              <a:t>в </a:t>
            </a:r>
            <a:r>
              <a:rPr lang="ru-RU" dirty="0"/>
              <a:t>виде </a:t>
            </a:r>
            <a:r>
              <a:rPr lang="en-US" dirty="0"/>
              <a:t>ER-</a:t>
            </a:r>
            <a:r>
              <a:rPr lang="ru-RU" dirty="0"/>
              <a:t>диаграммы </a:t>
            </a:r>
          </a:p>
        </p:txBody>
      </p:sp>
    </p:spTree>
    <p:extLst>
      <p:ext uri="{BB962C8B-B14F-4D97-AF65-F5344CB8AC3E}">
        <p14:creationId xmlns:p14="http://schemas.microsoft.com/office/powerpoint/2010/main" val="28870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Artpukh/pygame-project/b9485059fe94d6213394d1f6c57c38122767c12c/data/diag_p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52497"/>
            <a:ext cx="8229600" cy="162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32324" y="764703"/>
            <a:ext cx="9361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Схема основных классов и вспомогательных </a:t>
            </a:r>
            <a:r>
              <a:rPr lang="ru-RU" sz="2800" dirty="0" smtClean="0"/>
              <a:t>для них </a:t>
            </a:r>
            <a:r>
              <a:rPr lang="ru-RU" sz="2800" dirty="0" smtClean="0"/>
              <a:t>функций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4738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rgbClr val="262626"/>
      </a:dk1>
      <a:lt1>
        <a:srgbClr val="FFFFFF"/>
      </a:lt1>
      <a:dk2>
        <a:srgbClr val="C8C8C8"/>
      </a:dk2>
      <a:lt2>
        <a:srgbClr val="E7E6E6"/>
      </a:lt2>
      <a:accent1>
        <a:srgbClr val="3AADA5"/>
      </a:accent1>
      <a:accent2>
        <a:srgbClr val="0080B6"/>
      </a:accent2>
      <a:accent3>
        <a:srgbClr val="3AADA5"/>
      </a:accent3>
      <a:accent4>
        <a:srgbClr val="00ADEE"/>
      </a:accent4>
      <a:accent5>
        <a:srgbClr val="0080B6"/>
      </a:accent5>
      <a:accent6>
        <a:srgbClr val="3AADA5"/>
      </a:accent6>
      <a:hlink>
        <a:srgbClr val="262626"/>
      </a:hlink>
      <a:folHlink>
        <a:srgbClr val="26262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307</Words>
  <Application>Microsoft Office PowerPoint</Application>
  <PresentationFormat>Экран (4:3)</PresentationFormat>
  <Paragraphs>75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ПРОЕКТ  «Ну, вирус, погоди»</vt:lpstr>
      <vt:lpstr>Презентация PowerPoint</vt:lpstr>
      <vt:lpstr>Презентация PowerPoint</vt:lpstr>
      <vt:lpstr>ПЕРЕЧЕНЬ НЕОБХОДИМЫХ РАБОТ</vt:lpstr>
      <vt:lpstr>ИСПОЛЬЗОВАННЫЕ ТЕХНОЛОГИИ</vt:lpstr>
      <vt:lpstr>СТРУКТУРА БАЗЫ</vt:lpstr>
      <vt:lpstr>СТРУКТУРА БАЗЫ</vt:lpstr>
      <vt:lpstr>ВИЗУАЛИЗАЦИЯ БАЗЫ ДАННЫХ</vt:lpstr>
      <vt:lpstr>Презентация PowerPoint</vt:lpstr>
      <vt:lpstr>ПРЕИМУЩЕСТВА ПРОГРАММНОЙ РЕАЛИЗАЦИИ</vt:lpstr>
      <vt:lpstr>Стартовое окно с правилами игры</vt:lpstr>
      <vt:lpstr>Стартовое окно с вводом никнейма и выбором режима</vt:lpstr>
      <vt:lpstr>Главное окно с игрой</vt:lpstr>
      <vt:lpstr>Финальное окно</vt:lpstr>
      <vt:lpstr>Победное окно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Барановская</dc:creator>
  <cp:lastModifiedBy>Пользователь Windows</cp:lastModifiedBy>
  <cp:revision>55</cp:revision>
  <dcterms:created xsi:type="dcterms:W3CDTF">2021-01-25T11:57:17Z</dcterms:created>
  <dcterms:modified xsi:type="dcterms:W3CDTF">2022-01-24T18:19:13Z</dcterms:modified>
</cp:coreProperties>
</file>