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395872" y="399631"/>
            <a:ext cx="8148885" cy="69592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latin typeface="+mj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userDrawn="1">
  <p:cSld name="3_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Freeform: Shape 32" hidden="0"/>
          <p:cNvSpPr/>
          <p:nvPr isPhoto="0" userDrawn="1"/>
        </p:nvSpPr>
        <p:spPr bwMode="auto"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 fill="norm" stroke="1" extrusionOk="0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Picture Placeholder 4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4031673" y="1802916"/>
            <a:ext cx="5112327" cy="3435686"/>
          </a:xfrm>
          <a:custGeom>
            <a:avLst/>
            <a:gdLst>
              <a:gd name="connsiteX0" fmla="*/ 0 w 6816436"/>
              <a:gd name="connsiteY0" fmla="*/ 0 h 3241964"/>
              <a:gd name="connsiteX1" fmla="*/ 6816436 w 6816436"/>
              <a:gd name="connsiteY1" fmla="*/ 0 h 3241964"/>
              <a:gd name="connsiteX2" fmla="*/ 6816436 w 6816436"/>
              <a:gd name="connsiteY2" fmla="*/ 3241964 h 3241964"/>
              <a:gd name="connsiteX3" fmla="*/ 1004719 w 6816436"/>
              <a:gd name="connsiteY3" fmla="*/ 3241964 h 3241964"/>
              <a:gd name="connsiteX4" fmla="*/ 0 w 6816436"/>
              <a:gd name="connsiteY4" fmla="*/ 835137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436" h="3241964" fill="norm" stroke="1" extrusionOk="0">
                <a:moveTo>
                  <a:pt x="0" y="0"/>
                </a:moveTo>
                <a:lnTo>
                  <a:pt x="6816436" y="0"/>
                </a:lnTo>
                <a:lnTo>
                  <a:pt x="6816436" y="3241964"/>
                </a:lnTo>
                <a:lnTo>
                  <a:pt x="1004719" y="3241964"/>
                </a:lnTo>
                <a:lnTo>
                  <a:pt x="0" y="8351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pPr>
              <a:defRPr/>
            </a:pPr>
            <a:r>
              <a:rPr lang="ru-RU"/>
              <a:t>Вставить рисунок                                                                                           и отправить на задний план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userDrawn="1">
  <p:cSld name="15_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Содержимое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Содержимое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0C43BC-0354-4282-BE3E-951BF6CA69A7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CF1E45-6B37-4612-A136-242F6319DBD0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84303" y="260648"/>
            <a:ext cx="7772400" cy="2766169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ru-RU" b="1"/>
              <a:t>ПРОЕКТ </a:t>
            </a:r>
            <a:br>
              <a:rPr lang="ru-RU" b="1"/>
            </a:br>
            <a:r>
              <a:rPr lang="ru-RU" b="1"/>
              <a:t>«Телегам-бот переводчик»</a:t>
            </a:r>
            <a:endParaRPr lang="ru-RU" b="1">
              <a:solidFill>
                <a:schemeClr val="accent2">
                  <a:lumMod val="7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563688" y="4713838"/>
            <a:ext cx="6400800" cy="1452193"/>
          </a:xfrm>
        </p:spPr>
        <p:txBody>
          <a:bodyPr>
            <a:normAutofit fontScale="62500" lnSpcReduction="20000"/>
          </a:bodyPr>
          <a:lstStyle/>
          <a:p>
            <a:pPr algn="r">
              <a:defRPr/>
            </a:pPr>
            <a:r>
              <a:rPr lang="ru-RU" sz="2400">
                <a:solidFill>
                  <a:schemeClr val="tx1"/>
                </a:solidFill>
              </a:rPr>
              <a:t>Авторы </a:t>
            </a:r>
            <a:r>
              <a:rPr lang="ru-RU" sz="2400">
                <a:solidFill>
                  <a:schemeClr val="tx1"/>
                </a:solidFill>
              </a:rPr>
              <a:t>– </a:t>
            </a:r>
            <a:r>
              <a:rPr lang="ru-RU" sz="2400">
                <a:solidFill>
                  <a:schemeClr val="tx1"/>
                </a:solidFill>
              </a:rPr>
              <a:t>Брезинский</a:t>
            </a:r>
            <a:r>
              <a:rPr lang="ru-RU" sz="2400">
                <a:solidFill>
                  <a:schemeClr val="tx1"/>
                </a:solidFill>
              </a:rPr>
              <a:t> </a:t>
            </a:r>
            <a:r>
              <a:rPr lang="ru-RU" sz="2400">
                <a:solidFill>
                  <a:schemeClr val="tx1"/>
                </a:solidFill>
              </a:rPr>
              <a:t>Владислав </a:t>
            </a:r>
            <a:r>
              <a:rPr lang="ru-RU" sz="2400">
                <a:solidFill>
                  <a:schemeClr val="tx1"/>
                </a:solidFill>
              </a:rPr>
              <a:t>,</a:t>
            </a:r>
            <a:endParaRPr lang="ru-RU" sz="2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ru-RU" sz="2400">
                <a:solidFill>
                  <a:schemeClr val="tx1"/>
                </a:solidFill>
              </a:rPr>
              <a:t>Апухтин</a:t>
            </a:r>
            <a:r>
              <a:rPr lang="ru-RU" sz="2400">
                <a:solidFill>
                  <a:schemeClr val="tx1"/>
                </a:solidFill>
              </a:rPr>
              <a:t> </a:t>
            </a:r>
            <a:r>
              <a:rPr lang="ru-RU" sz="2400">
                <a:solidFill>
                  <a:schemeClr val="tx1"/>
                </a:solidFill>
              </a:rPr>
              <a:t>Артём,</a:t>
            </a:r>
            <a:endParaRPr/>
          </a:p>
          <a:p>
            <a:pPr algn="r">
              <a:defRPr/>
            </a:pPr>
            <a:r>
              <a:rPr lang="ru-RU" sz="2400">
                <a:solidFill>
                  <a:schemeClr val="tx1"/>
                </a:solidFill>
              </a:rPr>
              <a:t>Мурунов</a:t>
            </a:r>
            <a:r>
              <a:rPr lang="ru-RU" sz="2400">
                <a:solidFill>
                  <a:schemeClr val="tx1"/>
                </a:solidFill>
              </a:rPr>
              <a:t> Анатолий</a:t>
            </a:r>
            <a:endParaRPr lang="ru-RU" sz="2400">
              <a:solidFill>
                <a:schemeClr val="tx1"/>
              </a:solidFill>
            </a:endParaRPr>
          </a:p>
          <a:p>
            <a:pPr algn="r">
              <a:defRPr/>
            </a:pPr>
            <a:endParaRPr lang="ru-RU" sz="2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ru-RU" sz="2400">
                <a:solidFill>
                  <a:schemeClr val="tx1"/>
                </a:solidFill>
              </a:rPr>
              <a:t>Руководитель </a:t>
            </a:r>
            <a:r>
              <a:rPr lang="ru-RU" sz="2400">
                <a:solidFill>
                  <a:schemeClr val="tx1"/>
                </a:solidFill>
              </a:rPr>
              <a:t>– Костенко </a:t>
            </a:r>
            <a:endParaRPr lang="ru-RU" sz="2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ru-RU" sz="2400">
                <a:solidFill>
                  <a:schemeClr val="tx1"/>
                </a:solidFill>
              </a:rPr>
              <a:t>Ирина </a:t>
            </a:r>
            <a:r>
              <a:rPr lang="ru-RU" sz="2400">
                <a:solidFill>
                  <a:schemeClr val="tx1"/>
                </a:solidFill>
              </a:rPr>
              <a:t>Евгеньевна</a:t>
            </a:r>
            <a:endParaRPr/>
          </a:p>
        </p:txBody>
      </p:sp>
      <p:sp>
        <p:nvSpPr>
          <p:cNvPr id="4" name="TextBox 3" hidden="0"/>
          <p:cNvSpPr txBox="1"/>
          <p:nvPr isPhoto="0" userDrawn="0"/>
        </p:nvSpPr>
        <p:spPr bwMode="auto">
          <a:xfrm>
            <a:off x="3707904" y="6096343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1">
                    <a:lumMod val="75000"/>
                  </a:schemeClr>
                </a:solidFill>
              </a:rPr>
              <a:t>Курск, 2022</a:t>
            </a:r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 hidden="0"/>
          <p:cNvCxnSpPr>
            <a:cxnSpLocks/>
          </p:cNvCxnSpPr>
          <p:nvPr isPhoto="0" userDrawn="0"/>
        </p:nvCxnSpPr>
        <p:spPr bwMode="auto">
          <a:xfrm flipV="1">
            <a:off x="367076" y="2686220"/>
            <a:ext cx="8587970" cy="4930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 hidden="0"/>
          <p:cNvCxnSpPr>
            <a:cxnSpLocks/>
          </p:cNvCxnSpPr>
          <p:nvPr isPhoto="0" userDrawn="0"/>
        </p:nvCxnSpPr>
        <p:spPr bwMode="auto">
          <a:xfrm flipV="1">
            <a:off x="537405" y="2902244"/>
            <a:ext cx="8417641" cy="1257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pixabay.com/photo/2017/10/24/00/39/bot-icon-2883144_1280.pn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367076" y="3068960"/>
            <a:ext cx="3197340" cy="31973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Freeform: Shape 32" hidden="0"/>
          <p:cNvSpPr/>
          <p:nvPr isPhoto="0" userDrawn="0"/>
        </p:nvSpPr>
        <p:spPr bwMode="auto"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 fill="norm" stroke="1" extrusionOk="0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Freeform: Shape 26" hidden="0"/>
          <p:cNvSpPr/>
          <p:nvPr isPhoto="0" userDrawn="0"/>
        </p:nvSpPr>
        <p:spPr bwMode="auto">
          <a:xfrm>
            <a:off x="1" y="1802676"/>
            <a:ext cx="4982414" cy="3038475"/>
          </a:xfrm>
          <a:custGeom>
            <a:avLst/>
            <a:gdLst>
              <a:gd name="connsiteX0" fmla="*/ 0 w 6643219"/>
              <a:gd name="connsiteY0" fmla="*/ 0 h 2821648"/>
              <a:gd name="connsiteX1" fmla="*/ 5465335 w 6643219"/>
              <a:gd name="connsiteY1" fmla="*/ 0 h 2821648"/>
              <a:gd name="connsiteX2" fmla="*/ 6643219 w 6643219"/>
              <a:gd name="connsiteY2" fmla="*/ 2821648 h 2821648"/>
              <a:gd name="connsiteX3" fmla="*/ 0 w 6643219"/>
              <a:gd name="connsiteY3" fmla="*/ 2821648 h 2821648"/>
              <a:gd name="connsiteX4" fmla="*/ 0 w 6643219"/>
              <a:gd name="connsiteY4" fmla="*/ 0 h 2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3219" h="2821648" fill="norm" stroke="1" extrusionOk="0">
                <a:moveTo>
                  <a:pt x="0" y="0"/>
                </a:moveTo>
                <a:lnTo>
                  <a:pt x="5465335" y="0"/>
                </a:lnTo>
                <a:lnTo>
                  <a:pt x="6643219" y="2821648"/>
                </a:lnTo>
                <a:lnTo>
                  <a:pt x="0" y="28216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Прямоугольник 77" hidden="0"/>
          <p:cNvSpPr/>
          <p:nvPr isPhoto="0" userDrawn="0"/>
        </p:nvSpPr>
        <p:spPr bwMode="auto">
          <a:xfrm>
            <a:off x="-27677" y="3185578"/>
            <a:ext cx="4612982" cy="277830"/>
          </a:xfrm>
          <a:custGeom>
            <a:avLst/>
            <a:gdLst>
              <a:gd name="connsiteX0" fmla="*/ 0 w 2198246"/>
              <a:gd name="connsiteY0" fmla="*/ 0 h 252000"/>
              <a:gd name="connsiteX1" fmla="*/ 2198246 w 2198246"/>
              <a:gd name="connsiteY1" fmla="*/ 0 h 252000"/>
              <a:gd name="connsiteX2" fmla="*/ 2198246 w 2198246"/>
              <a:gd name="connsiteY2" fmla="*/ 252000 h 252000"/>
              <a:gd name="connsiteX3" fmla="*/ 0 w 2198246"/>
              <a:gd name="connsiteY3" fmla="*/ 252000 h 252000"/>
              <a:gd name="connsiteX4" fmla="*/ 0 w 2198246"/>
              <a:gd name="connsiteY4" fmla="*/ 0 h 252000"/>
              <a:gd name="connsiteX0" fmla="*/ 0 w 2258536"/>
              <a:gd name="connsiteY0" fmla="*/ 0 h 252000"/>
              <a:gd name="connsiteX1" fmla="*/ 219824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58536"/>
              <a:gd name="connsiteY0" fmla="*/ 0 h 252000"/>
              <a:gd name="connsiteX1" fmla="*/ 213795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43463"/>
              <a:gd name="connsiteY0" fmla="*/ 0 h 252000"/>
              <a:gd name="connsiteX1" fmla="*/ 2137956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38480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6350 h 258350"/>
              <a:gd name="connsiteX1" fmla="*/ 2148005 w 2243463"/>
              <a:gd name="connsiteY1" fmla="*/ 0 h 258350"/>
              <a:gd name="connsiteX2" fmla="*/ 2243463 w 2243463"/>
              <a:gd name="connsiteY2" fmla="*/ 248302 h 258350"/>
              <a:gd name="connsiteX3" fmla="*/ 0 w 2243463"/>
              <a:gd name="connsiteY3" fmla="*/ 258350 h 258350"/>
              <a:gd name="connsiteX4" fmla="*/ 0 w 2243463"/>
              <a:gd name="connsiteY4" fmla="*/ 6350 h 258350"/>
              <a:gd name="connsiteX0" fmla="*/ 0 w 2284524"/>
              <a:gd name="connsiteY0" fmla="*/ 6350 h 258350"/>
              <a:gd name="connsiteX1" fmla="*/ 2148005 w 2284524"/>
              <a:gd name="connsiteY1" fmla="*/ 0 h 258350"/>
              <a:gd name="connsiteX2" fmla="*/ 2284524 w 2284524"/>
              <a:gd name="connsiteY2" fmla="*/ 248302 h 258350"/>
              <a:gd name="connsiteX3" fmla="*/ 0 w 2284524"/>
              <a:gd name="connsiteY3" fmla="*/ 258350 h 258350"/>
              <a:gd name="connsiteX4" fmla="*/ 0 w 2284524"/>
              <a:gd name="connsiteY4" fmla="*/ 6350 h 258350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183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19547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75322"/>
              <a:gd name="connsiteY0" fmla="*/ 9881 h 261881"/>
              <a:gd name="connsiteX1" fmla="*/ 2119547 w 2275322"/>
              <a:gd name="connsiteY1" fmla="*/ 0 h 261881"/>
              <a:gd name="connsiteX2" fmla="*/ 2275322 w 2275322"/>
              <a:gd name="connsiteY2" fmla="*/ 255363 h 261881"/>
              <a:gd name="connsiteX3" fmla="*/ 0 w 2275322"/>
              <a:gd name="connsiteY3" fmla="*/ 261881 h 261881"/>
              <a:gd name="connsiteX4" fmla="*/ 0 w 2275322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5363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2384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25830 h 277830"/>
              <a:gd name="connsiteX1" fmla="*/ 2225225 w 2266120"/>
              <a:gd name="connsiteY1" fmla="*/ 0 h 277830"/>
              <a:gd name="connsiteX2" fmla="*/ 2266120 w 2266120"/>
              <a:gd name="connsiteY2" fmla="*/ 268333 h 277830"/>
              <a:gd name="connsiteX3" fmla="*/ 0 w 2266120"/>
              <a:gd name="connsiteY3" fmla="*/ 277830 h 277830"/>
              <a:gd name="connsiteX4" fmla="*/ 0 w 2266120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4148"/>
              <a:gd name="connsiteY0" fmla="*/ 25830 h 277830"/>
              <a:gd name="connsiteX1" fmla="*/ 22252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  <a:gd name="connsiteX0" fmla="*/ 0 w 2264148"/>
              <a:gd name="connsiteY0" fmla="*/ 25830 h 277830"/>
              <a:gd name="connsiteX1" fmla="*/ 22265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148" h="277830" fill="norm" stroke="1" extrusionOk="0">
                <a:moveTo>
                  <a:pt x="0" y="25830"/>
                </a:moveTo>
                <a:lnTo>
                  <a:pt x="2226525" y="0"/>
                </a:lnTo>
                <a:lnTo>
                  <a:pt x="2264148" y="268333"/>
                </a:lnTo>
                <a:lnTo>
                  <a:pt x="0" y="277830"/>
                </a:lnTo>
                <a:lnTo>
                  <a:pt x="0" y="25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>
            <a:off x="529046" y="3023397"/>
            <a:ext cx="3572692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3200" b="1"/>
              <a:t>ТЕХНИЧЕСКОЕ ЗАДАНИЕ</a:t>
            </a:r>
            <a:endParaRPr lang="ru-RU" sz="3200" b="1" i="0" u="none" strike="noStrike" cap="none" spc="0">
              <a:ln>
                <a:noFill/>
              </a:ln>
              <a:solidFill>
                <a:schemeClr val="bg1"/>
              </a:solidFill>
              <a:latin typeface="Segoe UI Semibold"/>
              <a:cs typeface="Segoe UI Semibold"/>
            </a:endParaRPr>
          </a:p>
        </p:txBody>
      </p:sp>
      <p:pic>
        <p:nvPicPr>
          <p:cNvPr id="3" name="Рисунок 2" hidden="0"/>
          <p:cNvPicPr>
            <a:picLocks noChangeAspect="1" noGrp="1"/>
          </p:cNvPicPr>
          <p:nvPr isPhoto="0" userDrawn="0">
            <p:ph type="pic" sz="quarter" idx="10" hasCustomPrompt="0"/>
          </p:nvPr>
        </p:nvPicPr>
        <p:blipFill>
          <a:blip r:embed="rId2"/>
          <a:srcRect l="0" t="9692" r="0" b="9692"/>
          <a:stretch/>
        </p:blipFill>
        <p:spPr bwMode="auto"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4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755576" y="113709"/>
            <a:ext cx="7776864" cy="2980735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Прямоугольник 1" hidden="0"/>
          <p:cNvSpPr/>
          <p:nvPr isPhoto="0" userDrawn="0"/>
        </p:nvSpPr>
        <p:spPr bwMode="auto">
          <a:xfrm>
            <a:off x="1331640" y="3356992"/>
            <a:ext cx="67687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/>
              <a:t>Создание </a:t>
            </a:r>
            <a:r>
              <a:rPr lang="ru-RU" sz="2800"/>
              <a:t>телеграм</a:t>
            </a:r>
            <a:r>
              <a:rPr lang="ru-RU" sz="2800"/>
              <a:t>-бота с функциями переводчика, которым можно с удовольствием пользоваться для выполнение разнообразного спектра задач.</a:t>
            </a:r>
            <a:endParaRPr lang="ru-RU" sz="2800"/>
          </a:p>
        </p:txBody>
      </p:sp>
      <p:sp>
        <p:nvSpPr>
          <p:cNvPr id="5" name="Rectangle 33" hidden="0"/>
          <p:cNvSpPr/>
          <p:nvPr isPhoto="0" userDrawn="0"/>
        </p:nvSpPr>
        <p:spPr bwMode="auto">
          <a:xfrm>
            <a:off x="2267744" y="1290513"/>
            <a:ext cx="2879041" cy="1080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Прямоугольник 2" hidden="0"/>
          <p:cNvSpPr/>
          <p:nvPr isPhoto="0" userDrawn="0"/>
        </p:nvSpPr>
        <p:spPr bwMode="auto">
          <a:xfrm>
            <a:off x="1725734" y="1469776"/>
            <a:ext cx="5798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000" b="1">
                <a:solidFill>
                  <a:schemeClr val="bg1"/>
                </a:solidFill>
              </a:rPr>
              <a:t>ЦЕЛЬ ПРОЕКТА</a:t>
            </a:r>
            <a:endParaRPr lang="ru-RU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Rounded Rectangle 2" hidden="0"/>
          <p:cNvSpPr/>
          <p:nvPr isPhoto="0" userDrawn="0"/>
        </p:nvSpPr>
        <p:spPr bwMode="auto">
          <a:xfrm rot="16199998">
            <a:off x="1928784" y="-233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82" name="Rounded Rectangle 8" hidden="0"/>
          <p:cNvSpPr/>
          <p:nvPr isPhoto="0" userDrawn="0"/>
        </p:nvSpPr>
        <p:spPr bwMode="auto">
          <a:xfrm rot="16199998">
            <a:off x="371792" y="1476438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 fill="norm" stroke="1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87" name="Rounded Rectangle 11" hidden="0"/>
          <p:cNvSpPr/>
          <p:nvPr isPhoto="0" userDrawn="0"/>
        </p:nvSpPr>
        <p:spPr bwMode="auto">
          <a:xfrm rot="5400000" flipH="1">
            <a:off x="5871254" y="-2333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88" name="Rounded Rectangle 8" hidden="0"/>
          <p:cNvSpPr/>
          <p:nvPr isPhoto="0" userDrawn="0"/>
        </p:nvSpPr>
        <p:spPr bwMode="auto">
          <a:xfrm rot="5400000" flipH="1">
            <a:off x="7428245" y="1476439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 fill="norm" stroke="1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95" name="TextBox 94" hidden="0"/>
          <p:cNvSpPr txBox="1"/>
          <p:nvPr isPhoto="0" userDrawn="0"/>
        </p:nvSpPr>
        <p:spPr bwMode="auto">
          <a:xfrm>
            <a:off x="1425594" y="1224504"/>
            <a:ext cx="284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Перевод введенного пользователем текста с английского языка на русский и наоборот;</a:t>
            </a:r>
            <a:endParaRPr/>
          </a:p>
        </p:txBody>
      </p:sp>
      <p:sp>
        <p:nvSpPr>
          <p:cNvPr id="42" name="Text Placeholder 12" hidden="0"/>
          <p:cNvSpPr txBox="1"/>
          <p:nvPr isPhoto="0" userDrawn="0"/>
        </p:nvSpPr>
        <p:spPr bwMode="auto">
          <a:xfrm>
            <a:off x="785863" y="156158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/>
          </a:p>
        </p:txBody>
      </p:sp>
      <p:sp>
        <p:nvSpPr>
          <p:cNvPr id="61" name="TextBox 60" hidden="0"/>
          <p:cNvSpPr txBox="1"/>
          <p:nvPr isPhoto="0" userDrawn="0"/>
        </p:nvSpPr>
        <p:spPr bwMode="auto">
          <a:xfrm>
            <a:off x="4612054" y="1171946"/>
            <a:ext cx="3308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/>
              <a:t>С периодичность, заданной пользователем, присылать ему перевод случайных слов и произведения Джонатана Свифта «Путешествия Гулливера»</a:t>
            </a:r>
            <a:endParaRPr/>
          </a:p>
        </p:txBody>
      </p:sp>
      <p:sp>
        <p:nvSpPr>
          <p:cNvPr id="85" name="Rounded Rectangle 8" hidden="0"/>
          <p:cNvSpPr/>
          <p:nvPr isPhoto="0" userDrawn="0"/>
        </p:nvSpPr>
        <p:spPr bwMode="auto">
          <a:xfrm rot="16199998">
            <a:off x="1939068" y="2740607"/>
            <a:ext cx="1182334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86" name="Rounded Rectangle 8" hidden="0"/>
          <p:cNvSpPr/>
          <p:nvPr isPhoto="0" userDrawn="0"/>
        </p:nvSpPr>
        <p:spPr bwMode="auto">
          <a:xfrm rot="16199998">
            <a:off x="382076" y="4219378"/>
            <a:ext cx="1182334" cy="714456"/>
          </a:xfrm>
          <a:custGeom>
            <a:avLst/>
            <a:gdLst/>
            <a:ahLst/>
            <a:cxnLst/>
            <a:rect l="l" t="t" r="r" b="b"/>
            <a:pathLst>
              <a:path w="1800200" h="581397" fill="norm" stroke="1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44" name="Text Placeholder 12" hidden="0"/>
          <p:cNvSpPr txBox="1"/>
          <p:nvPr isPhoto="0" userDrawn="0"/>
        </p:nvSpPr>
        <p:spPr bwMode="auto">
          <a:xfrm>
            <a:off x="796148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/>
          </a:p>
        </p:txBody>
      </p:sp>
      <p:sp>
        <p:nvSpPr>
          <p:cNvPr id="47" name="Text Placeholder 12" hidden="0"/>
          <p:cNvSpPr txBox="1"/>
          <p:nvPr isPhoto="0" userDrawn="0"/>
        </p:nvSpPr>
        <p:spPr bwMode="auto">
          <a:xfrm>
            <a:off x="7822910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6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TextBox 54" hidden="0"/>
          <p:cNvSpPr txBox="1"/>
          <p:nvPr isPhoto="0" userDrawn="0"/>
        </p:nvSpPr>
        <p:spPr bwMode="auto">
          <a:xfrm>
            <a:off x="1281067" y="3976442"/>
            <a:ext cx="332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/>
              <a:t>Принятие файла, отправленного пользователем, и </a:t>
            </a:r>
            <a:r>
              <a:rPr lang="ru-RU"/>
              <a:t>возвращение </a:t>
            </a:r>
            <a:r>
              <a:rPr lang="ru-RU"/>
              <a:t>файла с переводом;</a:t>
            </a:r>
            <a:endParaRPr lang="ru-RU"/>
          </a:p>
        </p:txBody>
      </p:sp>
      <p:sp>
        <p:nvSpPr>
          <p:cNvPr id="64" name="TextBox 63" hidden="0"/>
          <p:cNvSpPr txBox="1"/>
          <p:nvPr isPhoto="0" userDrawn="0"/>
        </p:nvSpPr>
        <p:spPr bwMode="auto">
          <a:xfrm>
            <a:off x="4669006" y="3958959"/>
            <a:ext cx="2931208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ru-RU"/>
          </a:p>
        </p:txBody>
      </p:sp>
      <p:sp>
        <p:nvSpPr>
          <p:cNvPr id="83" name="Rounded Rectangle 5" hidden="0"/>
          <p:cNvSpPr/>
          <p:nvPr isPhoto="0" userDrawn="0"/>
        </p:nvSpPr>
        <p:spPr bwMode="auto">
          <a:xfrm rot="16199998">
            <a:off x="1929509" y="1389345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84" name="Rounded Rectangle 8" hidden="0"/>
          <p:cNvSpPr/>
          <p:nvPr isPhoto="0" userDrawn="0"/>
        </p:nvSpPr>
        <p:spPr bwMode="auto">
          <a:xfrm rot="16199998">
            <a:off x="372518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 fill="norm" stroke="1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89" name="Rounded Rectangle 14" hidden="0"/>
          <p:cNvSpPr/>
          <p:nvPr isPhoto="0" userDrawn="0"/>
        </p:nvSpPr>
        <p:spPr bwMode="auto">
          <a:xfrm rot="5400000" flipH="1">
            <a:off x="5871254" y="138934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90" name="Rounded Rectangle 8" hidden="0"/>
          <p:cNvSpPr/>
          <p:nvPr isPhoto="0" userDrawn="0"/>
        </p:nvSpPr>
        <p:spPr bwMode="auto">
          <a:xfrm rot="5400000" flipH="1">
            <a:off x="7399281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 fill="norm" stroke="1" extrusionOk="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>
              <a:latin typeface="Arial"/>
              <a:cs typeface="Arial"/>
            </a:endParaRPr>
          </a:p>
        </p:txBody>
      </p:sp>
      <p:sp>
        <p:nvSpPr>
          <p:cNvPr id="43" name="Text Placeholder 12" hidden="0"/>
          <p:cNvSpPr txBox="1"/>
          <p:nvPr isPhoto="0" userDrawn="0"/>
        </p:nvSpPr>
        <p:spPr bwMode="auto">
          <a:xfrm>
            <a:off x="786590" y="2953265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/>
          </a:p>
        </p:txBody>
      </p:sp>
      <p:sp>
        <p:nvSpPr>
          <p:cNvPr id="46" name="Text Placeholder 12" hidden="0"/>
          <p:cNvSpPr txBox="1"/>
          <p:nvPr isPhoto="0" userDrawn="0"/>
        </p:nvSpPr>
        <p:spPr bwMode="auto">
          <a:xfrm>
            <a:off x="7822909" y="4287040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6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 hidden="0"/>
          <p:cNvSpPr txBox="1"/>
          <p:nvPr isPhoto="0" userDrawn="0"/>
        </p:nvSpPr>
        <p:spPr bwMode="auto">
          <a:xfrm>
            <a:off x="1320187" y="2634178"/>
            <a:ext cx="3107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/>
              <a:t>Мини-игра, в которой бот загадывает слово на русском, а пользователь должен написать перевод </a:t>
            </a:r>
            <a:r>
              <a:rPr lang="ru-RU"/>
              <a:t>слова</a:t>
            </a:r>
            <a:endParaRPr lang="ru-RU"/>
          </a:p>
        </p:txBody>
      </p:sp>
      <p:sp>
        <p:nvSpPr>
          <p:cNvPr id="67" name="TextBox 66" hidden="0"/>
          <p:cNvSpPr txBox="1"/>
          <p:nvPr isPhoto="0" userDrawn="0"/>
        </p:nvSpPr>
        <p:spPr bwMode="auto">
          <a:xfrm>
            <a:off x="4678503" y="2966529"/>
            <a:ext cx="318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Хранение уже отправленных слов в БД</a:t>
            </a:r>
            <a:endParaRPr lang="ru-RU"/>
          </a:p>
        </p:txBody>
      </p:sp>
      <p:sp>
        <p:nvSpPr>
          <p:cNvPr id="3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95536" y="260648"/>
            <a:ext cx="8148885" cy="695924"/>
          </a:xfrm>
        </p:spPr>
        <p:txBody>
          <a:bodyPr/>
          <a:lstStyle/>
          <a:p>
            <a:pPr>
              <a:defRPr/>
            </a:pPr>
            <a:r>
              <a:rPr lang="ru-RU"/>
              <a:t>ПЕРЕЧЕНЬ НЕОБХОДИМЫХ РАБОТ</a:t>
            </a:r>
            <a:endParaRPr lang="ru-RU">
              <a:latin typeface="Segoe UI Semibold"/>
              <a:cs typeface="Segoe UI Semibold"/>
            </a:endParaRPr>
          </a:p>
        </p:txBody>
      </p:sp>
      <p:sp>
        <p:nvSpPr>
          <p:cNvPr id="65" name="Text Placeholder 12" hidden="0"/>
          <p:cNvSpPr txBox="1"/>
          <p:nvPr isPhoto="0" userDrawn="0"/>
        </p:nvSpPr>
        <p:spPr bwMode="auto">
          <a:xfrm>
            <a:off x="7813351" y="1574709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/>
          </a:p>
        </p:txBody>
      </p:sp>
      <p:sp>
        <p:nvSpPr>
          <p:cNvPr id="70" name="Text Placeholder 12" hidden="0"/>
          <p:cNvSpPr txBox="1"/>
          <p:nvPr isPhoto="0" userDrawn="0"/>
        </p:nvSpPr>
        <p:spPr bwMode="auto">
          <a:xfrm>
            <a:off x="7864708" y="5620294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660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en-US" sz="6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Placeholder 12" hidden="0"/>
          <p:cNvSpPr txBox="1"/>
          <p:nvPr isPhoto="0" userDrawn="0"/>
        </p:nvSpPr>
        <p:spPr bwMode="auto">
          <a:xfrm>
            <a:off x="7813350" y="2953262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>
              <a:spcBef>
                <a:spcPts val="0"/>
              </a:spcBef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660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en-US" sz="66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Snip Single Corner Rectangle 3" hidden="0"/>
          <p:cNvSpPr/>
          <p:nvPr isPhoto="0" userDrawn="0"/>
        </p:nvSpPr>
        <p:spPr bwMode="auto">
          <a:xfrm>
            <a:off x="787316" y="2192124"/>
            <a:ext cx="1701874" cy="349456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1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5" name="Rectangle 4" hidden="0"/>
          <p:cNvSpPr/>
          <p:nvPr isPhoto="0" userDrawn="0"/>
        </p:nvSpPr>
        <p:spPr bwMode="auto">
          <a:xfrm>
            <a:off x="787316" y="2492896"/>
            <a:ext cx="1701874" cy="585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6" name="TextBox 35" hidden="0"/>
          <p:cNvSpPr txBox="1"/>
          <p:nvPr isPhoto="0" userDrawn="0"/>
        </p:nvSpPr>
        <p:spPr bwMode="auto">
          <a:xfrm>
            <a:off x="683568" y="2492896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>
              <a:defRPr/>
            </a:pPr>
            <a:r>
              <a:rPr lang="ru-RU" sz="1500">
                <a:solidFill>
                  <a:schemeClr val="bg1"/>
                </a:solidFill>
                <a:latin typeface="Arial"/>
                <a:ea typeface="Roboto"/>
                <a:cs typeface="Arial"/>
              </a:rPr>
              <a:t>Язык программирования</a:t>
            </a:r>
            <a:endParaRPr lang="en-US" sz="1500">
              <a:solidFill>
                <a:schemeClr val="bg1"/>
              </a:solidFill>
              <a:latin typeface="Arial"/>
              <a:ea typeface="Roboto"/>
              <a:cs typeface="Arial"/>
            </a:endParaRPr>
          </a:p>
        </p:txBody>
      </p:sp>
      <p:sp>
        <p:nvSpPr>
          <p:cNvPr id="37" name="TextBox 36" hidden="0"/>
          <p:cNvSpPr txBox="1"/>
          <p:nvPr isPhoto="0" userDrawn="0"/>
        </p:nvSpPr>
        <p:spPr bwMode="auto">
          <a:xfrm>
            <a:off x="2716792" y="2671048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/>
                <a:ea typeface="Roboto"/>
                <a:cs typeface="Arial"/>
              </a:rPr>
              <a:t>Perfect Concept</a:t>
            </a:r>
            <a:endParaRPr/>
          </a:p>
        </p:txBody>
      </p:sp>
      <p:sp>
        <p:nvSpPr>
          <p:cNvPr id="38" name="Snip Single Corner Rectangle 11" hidden="0"/>
          <p:cNvSpPr/>
          <p:nvPr isPhoto="0" userDrawn="0"/>
        </p:nvSpPr>
        <p:spPr bwMode="auto">
          <a:xfrm>
            <a:off x="2734879" y="2192124"/>
            <a:ext cx="1701874" cy="349456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1">
                <a:lumMod val="50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9" name="Rectangle 12" hidden="0"/>
          <p:cNvSpPr/>
          <p:nvPr isPhoto="0" userDrawn="0"/>
        </p:nvSpPr>
        <p:spPr bwMode="auto">
          <a:xfrm>
            <a:off x="2734879" y="2590644"/>
            <a:ext cx="1701874" cy="487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1" name="Snip Single Corner Rectangle 27" hidden="0"/>
          <p:cNvSpPr/>
          <p:nvPr isPhoto="0" userDrawn="0"/>
        </p:nvSpPr>
        <p:spPr bwMode="auto">
          <a:xfrm>
            <a:off x="4682442" y="2192124"/>
            <a:ext cx="1701874" cy="349456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2" name="Rectangle 28" hidden="0"/>
          <p:cNvSpPr/>
          <p:nvPr isPhoto="0" userDrawn="0"/>
        </p:nvSpPr>
        <p:spPr bwMode="auto">
          <a:xfrm>
            <a:off x="4682442" y="2590644"/>
            <a:ext cx="1701874" cy="4877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4893154" y="2671048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bg1"/>
                </a:solidFill>
                <a:latin typeface="Arial"/>
                <a:ea typeface="Roboto"/>
                <a:cs typeface="Arial"/>
              </a:rPr>
              <a:t>Библиотека</a:t>
            </a:r>
            <a:endParaRPr lang="en-US" sz="1600">
              <a:solidFill>
                <a:schemeClr val="bg1"/>
              </a:solidFill>
              <a:latin typeface="Arial"/>
              <a:ea typeface="Roboto"/>
              <a:cs typeface="Arial"/>
            </a:endParaRPr>
          </a:p>
        </p:txBody>
      </p:sp>
      <p:sp>
        <p:nvSpPr>
          <p:cNvPr id="44" name="Snip Single Corner Rectangle 35" hidden="0"/>
          <p:cNvSpPr/>
          <p:nvPr isPhoto="0" userDrawn="0"/>
        </p:nvSpPr>
        <p:spPr bwMode="auto">
          <a:xfrm>
            <a:off x="6630005" y="2131164"/>
            <a:ext cx="1701874" cy="3494560"/>
          </a:xfrm>
          <a:prstGeom prst="snip1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4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5" name="Rectangle 36" hidden="0"/>
          <p:cNvSpPr/>
          <p:nvPr isPhoto="0" userDrawn="0"/>
        </p:nvSpPr>
        <p:spPr bwMode="auto">
          <a:xfrm>
            <a:off x="6630005" y="2590644"/>
            <a:ext cx="1701874" cy="4877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6840716" y="2671048"/>
            <a:ext cx="130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bg1"/>
                </a:solidFill>
                <a:latin typeface="Arial"/>
                <a:ea typeface="Roboto"/>
                <a:cs typeface="Arial"/>
              </a:rPr>
              <a:t>Библиотека</a:t>
            </a:r>
            <a:endParaRPr lang="en-US" sz="1600">
              <a:solidFill>
                <a:schemeClr val="bg1"/>
              </a:solidFill>
              <a:latin typeface="Arial"/>
              <a:ea typeface="Roboto"/>
              <a:cs typeface="Arial"/>
            </a:endParaRPr>
          </a:p>
        </p:txBody>
      </p:sp>
      <p:sp>
        <p:nvSpPr>
          <p:cNvPr id="51" name="TextBox 50" hidden="0"/>
          <p:cNvSpPr txBox="1"/>
          <p:nvPr isPhoto="0" userDrawn="0"/>
        </p:nvSpPr>
        <p:spPr bwMode="auto">
          <a:xfrm>
            <a:off x="6630005" y="4626714"/>
            <a:ext cx="1646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accent4"/>
                </a:solidFill>
                <a:latin typeface="Arial"/>
                <a:ea typeface="Open Sans"/>
                <a:cs typeface="Arial"/>
              </a:rPr>
              <a:t>googletrans</a:t>
            </a:r>
            <a:endParaRPr lang="en-US" sz="2000" b="1">
              <a:solidFill>
                <a:schemeClr val="accent4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52" name="TextBox 51" hidden="0"/>
          <p:cNvSpPr txBox="1"/>
          <p:nvPr isPhoto="0" userDrawn="0"/>
        </p:nvSpPr>
        <p:spPr bwMode="auto">
          <a:xfrm>
            <a:off x="2751391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accent2"/>
                </a:solidFill>
                <a:latin typeface="Arial"/>
                <a:ea typeface="Open Sans"/>
                <a:cs typeface="Arial"/>
              </a:rPr>
              <a:t>SQL</a:t>
            </a:r>
            <a:endParaRPr lang="en-US" sz="1600" b="1">
              <a:solidFill>
                <a:schemeClr val="accent2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53" name="TextBox 52" hidden="0"/>
          <p:cNvSpPr txBox="1"/>
          <p:nvPr isPhoto="0" userDrawn="0"/>
        </p:nvSpPr>
        <p:spPr bwMode="auto">
          <a:xfrm>
            <a:off x="4720503" y="4468200"/>
            <a:ext cx="164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ea typeface="Open Sans"/>
                <a:cs typeface="Arial"/>
              </a:rPr>
              <a:t>Telegram-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ea typeface="Open Sans"/>
                <a:cs typeface="Arial"/>
              </a:rPr>
              <a:t>api</a:t>
            </a:r>
            <a:endParaRPr lang="en-US" sz="2400" b="1">
              <a:solidFill>
                <a:schemeClr val="accent1">
                  <a:lumMod val="75000"/>
                </a:schemeClr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54" name="TextBox 53" hidden="0"/>
          <p:cNvSpPr txBox="1"/>
          <p:nvPr isPhoto="0" userDrawn="0"/>
        </p:nvSpPr>
        <p:spPr bwMode="auto">
          <a:xfrm>
            <a:off x="814783" y="4503604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accent1"/>
                </a:solidFill>
                <a:latin typeface="Arial"/>
                <a:ea typeface="Open Sans"/>
                <a:cs typeface="Arial"/>
              </a:rPr>
              <a:t>Python</a:t>
            </a:r>
            <a:endParaRPr lang="en-US" sz="2800" b="1">
              <a:solidFill>
                <a:schemeClr val="accent1"/>
              </a:solidFill>
              <a:latin typeface="Arial"/>
              <a:ea typeface="Open Sans"/>
              <a:cs typeface="Arial"/>
            </a:endParaRPr>
          </a:p>
        </p:txBody>
      </p:sp>
      <p:sp>
        <p:nvSpPr>
          <p:cNvPr id="28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90229" y="836712"/>
            <a:ext cx="8148885" cy="695924"/>
          </a:xfrm>
        </p:spPr>
        <p:txBody>
          <a:bodyPr/>
          <a:lstStyle/>
          <a:p>
            <a:pPr>
              <a:defRPr/>
            </a:pPr>
            <a:r>
              <a:rPr lang="ru-RU"/>
              <a:t>ИСПОЛЬЗОВАННЫЕ ТЕХНОЛОГИИ</a:t>
            </a:r>
            <a:endParaRPr lang="ru-RU">
              <a:latin typeface="Segoe UI Semibold"/>
              <a:cs typeface="Segoe UI Semibold"/>
            </a:endParaRPr>
          </a:p>
        </p:txBody>
      </p:sp>
      <p:pic>
        <p:nvPicPr>
          <p:cNvPr id="5124" name="Picture 4" descr="https://kursovik.com/pic/totalmdf.gif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3153875" y="3362282"/>
            <a:ext cx="841970" cy="883360"/>
          </a:xfrm>
          <a:prstGeom prst="rect">
            <a:avLst/>
          </a:prstGeom>
          <a:noFill/>
        </p:spPr>
      </p:pic>
      <p:sp>
        <p:nvSpPr>
          <p:cNvPr id="47" name="TextBox 46" hidden="0"/>
          <p:cNvSpPr txBox="1"/>
          <p:nvPr isPhoto="0" userDrawn="0"/>
        </p:nvSpPr>
        <p:spPr bwMode="auto">
          <a:xfrm>
            <a:off x="2620456" y="2508643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>
              <a:defRPr/>
            </a:pPr>
            <a:r>
              <a:rPr lang="ru-RU" sz="1500">
                <a:solidFill>
                  <a:schemeClr val="bg1"/>
                </a:solidFill>
                <a:latin typeface="Arial"/>
                <a:ea typeface="Roboto"/>
                <a:cs typeface="Arial"/>
              </a:rPr>
              <a:t>Язык программирования</a:t>
            </a:r>
            <a:endParaRPr lang="en-US" sz="1500">
              <a:solidFill>
                <a:schemeClr val="bg1"/>
              </a:solidFill>
              <a:latin typeface="Arial"/>
              <a:ea typeface="Roboto"/>
              <a:cs typeface="Arial"/>
            </a:endParaRPr>
          </a:p>
        </p:txBody>
      </p:sp>
      <p:pic>
        <p:nvPicPr>
          <p:cNvPr id="4098" name="Picture 2" descr="https://www.freepngimg.com/thumb/android/72537-icons-python-programming-computer-social-tutorial.pn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1007604" y="3078389"/>
            <a:ext cx="1296144" cy="1296144"/>
          </a:xfrm>
          <a:prstGeom prst="rect">
            <a:avLst/>
          </a:prstGeom>
          <a:noFill/>
        </p:spPr>
      </p:pic>
      <p:pic>
        <p:nvPicPr>
          <p:cNvPr id="2053" name="Picture 5" descr="https://static.tildacdn.com/tild3134-6130-4630-a465-396432363262/telegram-logo.png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4847763" y="3108409"/>
            <a:ext cx="1371231" cy="1164055"/>
          </a:xfrm>
          <a:prstGeom prst="rect">
            <a:avLst/>
          </a:prstGeom>
          <a:noFill/>
        </p:spPr>
      </p:pic>
      <p:pic>
        <p:nvPicPr>
          <p:cNvPr id="2055" name="Picture 7" descr="https://i.pinimg.com/originals/3d/de/22/3dde22884967a129d471599c81cf73c9.png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>
            <a:off x="6956659" y="3135066"/>
            <a:ext cx="1137398" cy="11373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 hidden="0"/>
          <p:cNvSpPr/>
          <p:nvPr isPhoto="0" userDrawn="0"/>
        </p:nvSpPr>
        <p:spPr bwMode="auto"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Oval 7" hidden="0"/>
          <p:cNvSpPr/>
          <p:nvPr isPhoto="0" userDrawn="0"/>
        </p:nvSpPr>
        <p:spPr bwMode="auto">
          <a:xfrm>
            <a:off x="6696236" y="261128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/>
              <a:t> 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503415" y="3762420"/>
            <a:ext cx="25146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/>
              <a:t>уникальный </a:t>
            </a:r>
            <a:r>
              <a:rPr lang="ru-RU" sz="2800"/>
              <a:t>номер каждого </a:t>
            </a:r>
            <a:r>
              <a:rPr lang="ru-RU" sz="2800"/>
              <a:t>пользователя</a:t>
            </a:r>
            <a:endParaRPr/>
          </a:p>
          <a:p>
            <a:pPr algn="ctr">
              <a:defRPr/>
            </a:pPr>
            <a:r>
              <a:rPr lang="ru-RU" sz="2800"/>
              <a:t>тип </a:t>
            </a:r>
            <a:r>
              <a:rPr lang="ru-RU" sz="2800"/>
              <a:t>данных – </a:t>
            </a:r>
            <a:r>
              <a:rPr lang="en-US" sz="2800"/>
              <a:t>integer</a:t>
            </a:r>
            <a:endParaRPr lang="ru-RU" sz="2800">
              <a:latin typeface="Arial"/>
              <a:cs typeface="Arial"/>
            </a:endParaRPr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5724128" y="3778032"/>
            <a:ext cx="2952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/>
              <a:t>никнейм</a:t>
            </a:r>
            <a:r>
              <a:rPr lang="ru-RU" sz="2800"/>
              <a:t> игрока</a:t>
            </a:r>
            <a:r>
              <a:rPr lang="en-US" sz="2800"/>
              <a:t>, </a:t>
            </a:r>
            <a:r>
              <a:rPr lang="ru-RU" sz="2800"/>
              <a:t>тип данных – </a:t>
            </a:r>
            <a:r>
              <a:rPr lang="en-US" sz="2800"/>
              <a:t>varchar</a:t>
            </a:r>
            <a:endParaRPr lang="ru-RU" sz="2800">
              <a:latin typeface="Arial"/>
              <a:cs typeface="Arial"/>
            </a:endParaRPr>
          </a:p>
        </p:txBody>
      </p:sp>
      <p:sp>
        <p:nvSpPr>
          <p:cNvPr id="4" name="Oval 7" hidden="0"/>
          <p:cNvSpPr/>
          <p:nvPr isPhoto="0" userDrawn="0"/>
        </p:nvSpPr>
        <p:spPr bwMode="auto"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/>
              <a:t>id</a:t>
            </a:r>
            <a:endParaRPr lang="en-US"/>
          </a:p>
        </p:txBody>
      </p:sp>
      <p:sp>
        <p:nvSpPr>
          <p:cNvPr id="16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95872" y="399631"/>
            <a:ext cx="8148885" cy="695924"/>
          </a:xfrm>
        </p:spPr>
        <p:txBody>
          <a:bodyPr/>
          <a:lstStyle/>
          <a:p>
            <a:pPr>
              <a:defRPr/>
            </a:pPr>
            <a:r>
              <a:rPr lang="ru-RU"/>
              <a:t>СТРУКТУРА БАЗЫ</a:t>
            </a:r>
            <a:endParaRPr lang="ru-RU">
              <a:latin typeface="Segoe UI Semibold"/>
              <a:cs typeface="Segoe UI Semibold"/>
            </a:endParaRPr>
          </a:p>
        </p:txBody>
      </p:sp>
      <p:sp>
        <p:nvSpPr>
          <p:cNvPr id="2" name="Прямоугольник 1" hidden="0"/>
          <p:cNvSpPr/>
          <p:nvPr isPhoto="0" userDrawn="0"/>
        </p:nvSpPr>
        <p:spPr bwMode="auto">
          <a:xfrm>
            <a:off x="2339752" y="1340768"/>
            <a:ext cx="4824536" cy="1141226"/>
          </a:xfrm>
          <a:prstGeom prst="rect">
            <a:avLst/>
          </a:prstGeom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b="1"/>
              <a:t>1 </a:t>
            </a:r>
            <a:r>
              <a:rPr lang="ru-RU" sz="3200" b="1"/>
              <a:t>таблица </a:t>
            </a:r>
            <a:r>
              <a:rPr lang="en-US" sz="3200" b="1"/>
              <a:t>“</a:t>
            </a:r>
            <a:r>
              <a:rPr lang="en-US" sz="3200" b="1"/>
              <a:t>users</a:t>
            </a:r>
            <a:r>
              <a:rPr lang="en-US" sz="3200" b="1"/>
              <a:t>”</a:t>
            </a:r>
            <a:r>
              <a:rPr lang="ru-RU" sz="3200"/>
              <a:t>, </a:t>
            </a:r>
            <a:r>
              <a:rPr lang="ru-RU" sz="3200"/>
              <a:t>имеющая</a:t>
            </a:r>
            <a:r>
              <a:rPr lang="en-US" sz="3200"/>
              <a:t> </a:t>
            </a:r>
            <a:r>
              <a:rPr lang="en-US" sz="3200"/>
              <a:t>2</a:t>
            </a:r>
            <a:r>
              <a:rPr lang="ru-RU" sz="3200"/>
              <a:t> </a:t>
            </a:r>
            <a:r>
              <a:rPr lang="ru-RU" sz="3200"/>
              <a:t>столбца</a:t>
            </a:r>
            <a:endParaRPr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643661" y="2898259"/>
            <a:ext cx="108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</a:rPr>
              <a:t>nickname</a:t>
            </a:r>
            <a:endParaRPr lang="ru-RU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 hidden="0"/>
          <p:cNvSpPr/>
          <p:nvPr isPhoto="0" userDrawn="0"/>
        </p:nvSpPr>
        <p:spPr bwMode="auto"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503415" y="3762420"/>
            <a:ext cx="2514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/>
              <a:t>уникальный номер каждого </a:t>
            </a:r>
            <a:r>
              <a:rPr lang="ru-RU" sz="2000"/>
              <a:t>результата</a:t>
            </a:r>
            <a:r>
              <a:rPr lang="en-US" sz="2000"/>
              <a:t>, </a:t>
            </a:r>
            <a:r>
              <a:rPr lang="ru-RU" sz="2000"/>
              <a:t>тип данных – </a:t>
            </a:r>
            <a:r>
              <a:rPr lang="en-US" sz="2000"/>
              <a:t>integer</a:t>
            </a:r>
            <a:endParaRPr lang="ru-RU" sz="2000">
              <a:latin typeface="Arial"/>
              <a:cs typeface="Arial"/>
            </a:endParaRPr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6322417" y="3762418"/>
            <a:ext cx="2392324" cy="131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/>
              <a:t>слова и выражения, уже отправленные пользователю, string </a:t>
            </a:r>
            <a:endParaRPr lang="ru-RU" sz="2000">
              <a:latin typeface="Arial"/>
              <a:cs typeface="Arial"/>
            </a:endParaRPr>
          </a:p>
        </p:txBody>
      </p:sp>
      <p:sp>
        <p:nvSpPr>
          <p:cNvPr id="16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95872" y="399631"/>
            <a:ext cx="8148885" cy="695924"/>
          </a:xfrm>
        </p:spPr>
        <p:txBody>
          <a:bodyPr/>
          <a:lstStyle/>
          <a:p>
            <a:pPr>
              <a:defRPr/>
            </a:pPr>
            <a:r>
              <a:rPr lang="ru-RU"/>
              <a:t>СТРУКТУРА БАЗЫ</a:t>
            </a:r>
            <a:endParaRPr lang="ru-RU">
              <a:latin typeface="Segoe UI Semibold"/>
              <a:cs typeface="Segoe UI Semibold"/>
            </a:endParaRPr>
          </a:p>
        </p:txBody>
      </p:sp>
      <p:sp>
        <p:nvSpPr>
          <p:cNvPr id="2" name="Прямоугольник 1" hidden="0"/>
          <p:cNvSpPr/>
          <p:nvPr isPhoto="0" userDrawn="0"/>
        </p:nvSpPr>
        <p:spPr bwMode="auto">
          <a:xfrm>
            <a:off x="2177734" y="1338354"/>
            <a:ext cx="4824536" cy="1141226"/>
          </a:xfrm>
          <a:prstGeom prst="rect">
            <a:avLst/>
          </a:prstGeom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200" b="1"/>
              <a:t>2</a:t>
            </a:r>
            <a:r>
              <a:rPr lang="en-US" sz="3200" b="1"/>
              <a:t> </a:t>
            </a:r>
            <a:r>
              <a:rPr lang="ru-RU" sz="3200" b="1"/>
              <a:t>таблица </a:t>
            </a:r>
            <a:r>
              <a:rPr lang="en-US" sz="3200" b="1"/>
              <a:t>“words”</a:t>
            </a:r>
            <a:r>
              <a:rPr lang="ru-RU" sz="3200"/>
              <a:t>, </a:t>
            </a:r>
            <a:r>
              <a:rPr lang="ru-RU" sz="3200"/>
              <a:t>имеющая</a:t>
            </a:r>
            <a:r>
              <a:rPr lang="en-US" sz="3200"/>
              <a:t> 2</a:t>
            </a:r>
            <a:r>
              <a:rPr lang="ru-RU" sz="3200"/>
              <a:t> </a:t>
            </a:r>
            <a:r>
              <a:rPr lang="ru-RU" sz="3200"/>
              <a:t>столбца</a:t>
            </a:r>
            <a:endParaRPr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6624226" y="2936722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/>
              <a:t>title</a:t>
            </a:r>
            <a:endParaRPr lang="ru-RU" sz="2400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627784" y="4941168"/>
            <a:ext cx="32403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2" name="Oval 7" hidden="0"/>
          <p:cNvSpPr/>
          <p:nvPr isPhoto="0" userDrawn="0"/>
        </p:nvSpPr>
        <p:spPr bwMode="auto">
          <a:xfrm>
            <a:off x="4121950" y="261128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/>
              <a:t> </a:t>
            </a:r>
            <a:endParaRPr lang="en-US"/>
          </a:p>
        </p:txBody>
      </p:sp>
      <p:sp>
        <p:nvSpPr>
          <p:cNvPr id="13" name="Oval 7" hidden="0"/>
          <p:cNvSpPr/>
          <p:nvPr isPhoto="0" userDrawn="0"/>
        </p:nvSpPr>
        <p:spPr bwMode="auto"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/>
              <a:t>id</a:t>
            </a:r>
            <a:endParaRPr lang="en-US"/>
          </a:p>
        </p:txBody>
      </p:sp>
      <p:sp>
        <p:nvSpPr>
          <p:cNvPr id="14" name="Oval 7" hidden="0"/>
          <p:cNvSpPr/>
          <p:nvPr isPhoto="0" userDrawn="0"/>
        </p:nvSpPr>
        <p:spPr bwMode="auto">
          <a:xfrm>
            <a:off x="6948264" y="2611286"/>
            <a:ext cx="936103" cy="93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50"/>
          </a:p>
        </p:txBody>
      </p:sp>
      <p:sp>
        <p:nvSpPr>
          <p:cNvPr id="15" name="Прямоугольник 14" hidden="0"/>
          <p:cNvSpPr/>
          <p:nvPr isPhoto="0" userDrawn="0"/>
        </p:nvSpPr>
        <p:spPr bwMode="auto">
          <a:xfrm>
            <a:off x="3311109" y="3804612"/>
            <a:ext cx="2671669" cy="70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/>
              <a:t>id-номер пользователя, integer</a:t>
            </a:r>
            <a:endParaRPr lang="ru-RU" sz="2000">
              <a:latin typeface="Arial"/>
              <a:cs typeface="Arial"/>
            </a:endParaRPr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4247964" y="2910009"/>
            <a:ext cx="1146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</a:rPr>
              <a:t>user_id</a:t>
            </a:r>
            <a:endParaRPr lang="ru-RU" sz="1600">
              <a:solidFill>
                <a:schemeClr val="bg1"/>
              </a:solidFill>
            </a:endParaRPr>
          </a:p>
        </p:txBody>
      </p:sp>
      <p:sp>
        <p:nvSpPr>
          <p:cNvPr id="18" name="Прямоугольник 17" hidden="0"/>
          <p:cNvSpPr/>
          <p:nvPr isPhoto="0" userDrawn="0"/>
        </p:nvSpPr>
        <p:spPr bwMode="auto">
          <a:xfrm>
            <a:off x="6840251" y="2815507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words</a:t>
            </a:r>
            <a:endParaRPr lang="ru-RU"/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2655768" y="5095660"/>
            <a:ext cx="324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В этой таблице происходит запись результатов из режима </a:t>
            </a:r>
            <a:r>
              <a:rPr lang="en-US"/>
              <a:t>“</a:t>
            </a:r>
            <a:r>
              <a:rPr lang="ru-RU"/>
              <a:t>до истечения времени</a:t>
            </a:r>
            <a:r>
              <a:rPr lang="en-US"/>
              <a:t>”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2800" b="1"/>
              <a:t>ПРЕИМУЩЕСТВА ПРОГРАММНОЙ РЕАЛИЗАЦИИ</a:t>
            </a:r>
            <a:endParaRPr lang="ru-RU" sz="2800" b="1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95536" y="1412776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600"/>
              <a:t>В программе реализованы следующие возможности</a:t>
            </a:r>
            <a:r>
              <a:rPr lang="en-US" sz="2600"/>
              <a:t>:</a:t>
            </a:r>
            <a:endParaRPr/>
          </a:p>
        </p:txBody>
      </p:sp>
      <p:grpSp>
        <p:nvGrpSpPr>
          <p:cNvPr id="4" name="Схема 3" hidden="0"/>
          <p:cNvGrpSpPr/>
          <p:nvPr isPhoto="0" userDrawn="0"/>
        </p:nvGrpSpPr>
        <p:grpSpPr bwMode="auto">
          <a:xfrm>
            <a:off x="539552" y="1988840"/>
            <a:ext cx="7992888" cy="4176464"/>
          </a:xfrm>
        </p:grpSpPr>
        <p:sp>
          <p:nvSpPr>
            <p:cNvPr id="0" name="" hidden="0"/>
            <p:cNvSpPr/>
            <p:nvPr isPhoto="0" userDrawn="0"/>
          </p:nvSpPr>
          <p:spPr bwMode="auto">
            <a:xfrm rot="5400000">
              <a:off x="-228196" y="229589"/>
              <a:ext cx="1521309" cy="1064916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000">
                  <a:latin typeface="Arial"/>
                  <a:cs typeface="Arial"/>
                </a:rPr>
                <a:t>1</a:t>
              </a:r>
              <a:endParaRPr lang="ru-RU" sz="2000">
                <a:latin typeface="Arial"/>
                <a:cs typeface="Arial"/>
              </a:endParaRPr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 rot="5400000">
              <a:off x="4034476" y="-2968166"/>
              <a:ext cx="988851" cy="692797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  <a:alpha val="9000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•"/>
                <a:defRPr/>
              </a:pPr>
              <a:r>
                <a:rPr lang="ru-RU" sz="2000"/>
                <a:t>Мини-игра в самом боте</a:t>
              </a:r>
              <a:endParaRPr lang="ru-RU" sz="2000">
                <a:latin typeface="Arial"/>
                <a:cs typeface="Arial"/>
              </a:endParaRPr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 rot="5400000">
              <a:off x="-228196" y="1555773"/>
              <a:ext cx="1521309" cy="1064916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000">
                  <a:latin typeface="Arial"/>
                  <a:cs typeface="Arial"/>
                </a:rPr>
                <a:t>2</a:t>
              </a:r>
              <a:endParaRPr lang="ru-RU" sz="2000">
                <a:latin typeface="Arial"/>
                <a:cs typeface="Arial"/>
              </a:endParaRPr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 rot="5400000">
              <a:off x="4034476" y="-1641982"/>
              <a:ext cx="988851" cy="692797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  <a:alpha val="9000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•"/>
                <a:defRPr/>
              </a:pPr>
              <a:r>
                <a:rPr lang="ru-RU" sz="2000">
                  <a:latin typeface="Arial"/>
                  <a:cs typeface="Arial"/>
                </a:rPr>
                <a:t>Пасхалка</a:t>
              </a:r>
              <a:endParaRPr lang="ru-RU" sz="2000">
                <a:latin typeface="Arial"/>
                <a:cs typeface="Arial"/>
              </a:endParaRPr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 rot="5400000">
              <a:off x="-228196" y="2881957"/>
              <a:ext cx="1521309" cy="1064916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vert270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000">
                  <a:latin typeface="Arial"/>
                  <a:cs typeface="Arial"/>
                </a:rPr>
                <a:t>3</a:t>
              </a:r>
              <a:endParaRPr lang="ru-RU" sz="2000">
                <a:latin typeface="Arial"/>
                <a:cs typeface="Arial"/>
              </a:endParaRPr>
            </a:p>
          </p:txBody>
        </p:sp>
        <p:sp>
          <p:nvSpPr>
            <p:cNvPr id="0" name="" hidden="0"/>
            <p:cNvSpPr/>
            <p:nvPr isPhoto="0" userDrawn="0"/>
          </p:nvSpPr>
          <p:spPr bwMode="auto">
            <a:xfrm rot="5400000">
              <a:off x="4034476" y="-315798"/>
              <a:ext cx="988851" cy="692797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  <a:alpha val="90000"/>
              </a:schemeClr>
            </a:solidFill>
            <a:ln w="254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vert270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•"/>
                <a:defRPr/>
              </a:pPr>
              <a:r>
                <a:rPr lang="ru-RU" sz="2000"/>
                <a:t>Возможность </a:t>
              </a:r>
              <a:r>
                <a:rPr lang="ru-RU" sz="2000"/>
                <a:t>автоопределения</a:t>
              </a:r>
              <a:r>
                <a:rPr lang="ru-RU" sz="2000"/>
                <a:t> русского и английского языка переводчиком </a:t>
              </a:r>
              <a:endParaRPr lang="ru-RU" sz="200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Рисунок 17" hidden="0"/>
          <p:cNvPicPr>
            <a:picLocks noChangeAspect="1"/>
          </p:cNvPicPr>
          <p:nvPr isPhoto="0" userDrawn="0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</a:blip>
          <a:stretch/>
        </p:blipFill>
        <p:spPr bwMode="auto">
          <a:xfrm>
            <a:off x="0" y="1612692"/>
            <a:ext cx="9144000" cy="3888975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12" hidden="0"/>
          <p:cNvSpPr/>
          <p:nvPr isPhoto="0" userDrawn="0"/>
        </p:nvSpPr>
        <p:spPr bwMode="auto">
          <a:xfrm>
            <a:off x="1440438" y="3014759"/>
            <a:ext cx="626312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4400" b="1">
                <a:solidFill>
                  <a:srgbClr val="FFFFFF"/>
                </a:solidFill>
                <a:latin typeface="Calibri"/>
                <a:cs typeface="Segoe UI Semibold"/>
              </a:rPr>
              <a:t>СПАСИБО ЗА ВНИМАНИЕ</a:t>
            </a:r>
            <a:endParaRPr lang="en-US" sz="4400" b="1">
              <a:solidFill>
                <a:srgbClr val="FFFFFF"/>
              </a:solidFill>
              <a:latin typeface="Calibri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иний">
      <a:dk1>
        <a:srgbClr val="262626"/>
      </a:dk1>
      <a:lt1>
        <a:srgbClr val="FFFFFF"/>
      </a:lt1>
      <a:dk2>
        <a:srgbClr val="C8C8C8"/>
      </a:dk2>
      <a:lt2>
        <a:srgbClr val="E7E6E6"/>
      </a:lt2>
      <a:accent1>
        <a:srgbClr val="3AADA5"/>
      </a:accent1>
      <a:accent2>
        <a:srgbClr val="0080B6"/>
      </a:accent2>
      <a:accent3>
        <a:srgbClr val="3AADA5"/>
      </a:accent3>
      <a:accent4>
        <a:srgbClr val="00ADEE"/>
      </a:accent4>
      <a:accent5>
        <a:srgbClr val="0080B6"/>
      </a:accent5>
      <a:accent6>
        <a:srgbClr val="3AADA5"/>
      </a:accent6>
      <a:hlink>
        <a:srgbClr val="262626"/>
      </a:hlink>
      <a:folHlink>
        <a:srgbClr val="262626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R7-Office/7.0.1.62</Application>
  <DocSecurity>0</DocSecurity>
  <PresentationFormat>Экран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>Reanimator Extreme Edition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Барановская</dc:creator>
  <cp:keywords/>
  <dc:description/>
  <dc:identifier/>
  <dc:language/>
  <cp:lastModifiedBy>Артём Апухтин</cp:lastModifiedBy>
  <cp:revision>60</cp:revision>
  <dcterms:created xsi:type="dcterms:W3CDTF">2021-01-25T11:57:17Z</dcterms:created>
  <dcterms:modified xsi:type="dcterms:W3CDTF">2022-04-26T09:18:40Z</dcterms:modified>
  <cp:category/>
  <cp:contentStatus/>
  <cp:version/>
</cp:coreProperties>
</file>