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9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การแสดงรูปจาก </a:t>
            </a:r>
            <a:r>
              <a:rPr lang="en-US" sz="7200" dirty="0">
                <a:solidFill>
                  <a:srgbClr val="2ECC71"/>
                </a:solidFill>
              </a:rPr>
              <a:t>MicroSD Card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ตั้งค่า-เขียนโปรแกรมแสดงรูป </a:t>
            </a:r>
            <a:r>
              <a:rPr lang="en-US" sz="4000" dirty="0">
                <a:solidFill>
                  <a:srgbClr val="F1C40F"/>
                </a:solidFill>
              </a:rPr>
              <a:t>PNG / JPG </a:t>
            </a:r>
            <a:r>
              <a:rPr lang="th-TH" sz="4000" dirty="0">
                <a:solidFill>
                  <a:srgbClr val="F1C40F"/>
                </a:solidFill>
              </a:rPr>
              <a:t>บนหน้าจอ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BC157-B37E-AB65-9A76-3EFA31F34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322" y="3869256"/>
            <a:ext cx="2942797" cy="202100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DD944C8-FD20-C8B7-7A61-9DA8393F1797}"/>
              </a:ext>
            </a:extLst>
          </p:cNvPr>
          <p:cNvGrpSpPr/>
          <p:nvPr/>
        </p:nvGrpSpPr>
        <p:grpSpPr>
          <a:xfrm>
            <a:off x="1436576" y="3479759"/>
            <a:ext cx="4755127" cy="2995691"/>
            <a:chOff x="5020771" y="2960692"/>
            <a:chExt cx="4755127" cy="29956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EF2879-39C6-91E2-BD24-5D5B03CD1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1129" r="4874" b="12222"/>
            <a:stretch/>
          </p:blipFill>
          <p:spPr>
            <a:xfrm>
              <a:off x="5020771" y="2960692"/>
              <a:ext cx="4755127" cy="29956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2D12E0-956D-ABB8-E943-8D621B6393F2}"/>
                </a:ext>
              </a:extLst>
            </p:cNvPr>
            <p:cNvSpPr/>
            <p:nvPr/>
          </p:nvSpPr>
          <p:spPr>
            <a:xfrm>
              <a:off x="5915645" y="3429000"/>
              <a:ext cx="2939106" cy="2020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DAE74BB5-D03A-BEA7-5600-FE705626E0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5896" y="3565560"/>
              <a:ext cx="1771359" cy="1771359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440FF13E-1BE7-0B60-F055-91ED31545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4" t="21088" r="12902" b="23809"/>
          <a:stretch/>
        </p:blipFill>
        <p:spPr bwMode="auto">
          <a:xfrm>
            <a:off x="426988" y="3229084"/>
            <a:ext cx="1719770" cy="1280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ACBAD0-303C-C777-736B-68A6CEBE2DEB}"/>
              </a:ext>
            </a:extLst>
          </p:cNvPr>
          <p:cNvCxnSpPr/>
          <p:nvPr/>
        </p:nvCxnSpPr>
        <p:spPr>
          <a:xfrm>
            <a:off x="1933021" y="3948067"/>
            <a:ext cx="1183403" cy="5972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B815EA-759B-5C48-AC63-0E65B088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หลักการทำงาน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0206-B280-1E73-7ABE-CB4020D4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23C28C-EF09-1FB4-8297-CBB26F8AC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4" t="21088" r="12902" b="23809"/>
          <a:stretch/>
        </p:blipFill>
        <p:spPr bwMode="auto">
          <a:xfrm>
            <a:off x="814138" y="4069422"/>
            <a:ext cx="2379306" cy="177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A73E26E-CF7D-E734-8E17-7BFD5B953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12" y="1280218"/>
            <a:ext cx="1771359" cy="1771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12E1C713-4427-97CA-FF2E-1BC812C7172D}"/>
              </a:ext>
            </a:extLst>
          </p:cNvPr>
          <p:cNvSpPr/>
          <p:nvPr/>
        </p:nvSpPr>
        <p:spPr>
          <a:xfrm>
            <a:off x="1455569" y="3349693"/>
            <a:ext cx="1073020" cy="559837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2B17C-DDFD-4052-209D-894337FEFCA5}"/>
              </a:ext>
            </a:extLst>
          </p:cNvPr>
          <p:cNvSpPr txBox="1"/>
          <p:nvPr/>
        </p:nvSpPr>
        <p:spPr>
          <a:xfrm>
            <a:off x="2594943" y="2939820"/>
            <a:ext cx="119700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th-TH" dirty="0"/>
              <a:t>.</a:t>
            </a:r>
            <a:r>
              <a:rPr lang="en-US" dirty="0" err="1"/>
              <a:t>png</a:t>
            </a:r>
            <a:r>
              <a:rPr lang="en-US" dirty="0"/>
              <a:t> / .jpg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D3ABA4-D674-71F3-C988-15A8E6A80C32}"/>
              </a:ext>
            </a:extLst>
          </p:cNvPr>
          <p:cNvSpPr/>
          <p:nvPr/>
        </p:nvSpPr>
        <p:spPr>
          <a:xfrm>
            <a:off x="4998857" y="1848884"/>
            <a:ext cx="1690420" cy="747829"/>
          </a:xfrm>
          <a:prstGeom prst="roundRect">
            <a:avLst>
              <a:gd name="adj" fmla="val 29144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PSRAM</a:t>
            </a:r>
          </a:p>
          <a:p>
            <a:pPr algn="ctr"/>
            <a:r>
              <a:rPr lang="en-US" dirty="0"/>
              <a:t>(Cache)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8F83CDE-01C8-B194-527B-AB2420BC682E}"/>
              </a:ext>
            </a:extLst>
          </p:cNvPr>
          <p:cNvCxnSpPr>
            <a:stCxn id="1026" idx="3"/>
            <a:endCxn id="6" idx="1"/>
          </p:cNvCxnSpPr>
          <p:nvPr/>
        </p:nvCxnSpPr>
        <p:spPr>
          <a:xfrm flipV="1">
            <a:off x="3193444" y="2222799"/>
            <a:ext cx="1805413" cy="2732303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0879A2-467B-C953-BFEB-C2B7935C5B04}"/>
              </a:ext>
            </a:extLst>
          </p:cNvPr>
          <p:cNvSpPr/>
          <p:nvPr/>
        </p:nvSpPr>
        <p:spPr>
          <a:xfrm>
            <a:off x="8280086" y="1848884"/>
            <a:ext cx="1690420" cy="747829"/>
          </a:xfrm>
          <a:prstGeom prst="roundRect">
            <a:avLst>
              <a:gd name="adj" fmla="val 29144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Buffer</a:t>
            </a:r>
          </a:p>
          <a:p>
            <a:pPr algn="ctr"/>
            <a:r>
              <a:rPr lang="en-US" sz="2000" dirty="0"/>
              <a:t>(Raw Data)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B5EE51-F77F-7151-E1C8-25AB4A4D05E7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6689277" y="2222799"/>
            <a:ext cx="159080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53EEFF-A2B5-15F4-14D9-D31FE904A084}"/>
              </a:ext>
            </a:extLst>
          </p:cNvPr>
          <p:cNvSpPr txBox="1"/>
          <p:nvPr/>
        </p:nvSpPr>
        <p:spPr>
          <a:xfrm>
            <a:off x="6781004" y="1886901"/>
            <a:ext cx="1194318" cy="37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Decode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8F8BFA-6D6C-20EE-26C1-EFB8C803327B}"/>
              </a:ext>
            </a:extLst>
          </p:cNvPr>
          <p:cNvGrpSpPr/>
          <p:nvPr/>
        </p:nvGrpSpPr>
        <p:grpSpPr>
          <a:xfrm>
            <a:off x="4768838" y="3399237"/>
            <a:ext cx="4755127" cy="2995691"/>
            <a:chOff x="5020771" y="2960692"/>
            <a:chExt cx="4755127" cy="299569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877BB35-6394-9452-391E-0F58298F9E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1129" r="4874" b="12222"/>
            <a:stretch/>
          </p:blipFill>
          <p:spPr>
            <a:xfrm>
              <a:off x="5020771" y="2960692"/>
              <a:ext cx="4755127" cy="2995691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C9B2D6C-0D9C-A9EA-F629-A7B30FF66D8B}"/>
                </a:ext>
              </a:extLst>
            </p:cNvPr>
            <p:cNvSpPr/>
            <p:nvPr/>
          </p:nvSpPr>
          <p:spPr>
            <a:xfrm>
              <a:off x="5915645" y="3429000"/>
              <a:ext cx="2939106" cy="2020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BA979E84-AC83-EBE6-7656-5A355DFC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5896" y="3565560"/>
              <a:ext cx="1771359" cy="1771359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78B8348-3FC1-A783-4242-2798099C20B8}"/>
              </a:ext>
            </a:extLst>
          </p:cNvPr>
          <p:cNvCxnSpPr>
            <a:cxnSpLocks/>
            <a:stCxn id="10" idx="3"/>
            <a:endCxn id="34" idx="0"/>
          </p:cNvCxnSpPr>
          <p:nvPr/>
        </p:nvCxnSpPr>
        <p:spPr>
          <a:xfrm flipH="1">
            <a:off x="7146402" y="2222799"/>
            <a:ext cx="2824104" cy="1176438"/>
          </a:xfrm>
          <a:prstGeom prst="bentConnector4">
            <a:avLst>
              <a:gd name="adj1" fmla="val -8095"/>
              <a:gd name="adj2" fmla="val 6589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86161F9-E565-253F-545B-61B220C63A1A}"/>
              </a:ext>
            </a:extLst>
          </p:cNvPr>
          <p:cNvSpPr txBox="1"/>
          <p:nvPr/>
        </p:nvSpPr>
        <p:spPr>
          <a:xfrm>
            <a:off x="3629416" y="1882564"/>
            <a:ext cx="127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file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A0D7E4-FA28-8F4D-F6C1-0B832A7E2979}"/>
              </a:ext>
            </a:extLst>
          </p:cNvPr>
          <p:cNvSpPr txBox="1"/>
          <p:nvPr/>
        </p:nvSpPr>
        <p:spPr>
          <a:xfrm>
            <a:off x="3692022" y="3724864"/>
            <a:ext cx="82392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 MHz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D22989-8778-F6F7-AF40-88B3FE4AA078}"/>
              </a:ext>
            </a:extLst>
          </p:cNvPr>
          <p:cNvSpPr txBox="1"/>
          <p:nvPr/>
        </p:nvSpPr>
        <p:spPr>
          <a:xfrm>
            <a:off x="7626941" y="2795751"/>
            <a:ext cx="97587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 MHz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5F47061-2203-327C-50DA-E11E5CFA45B7}"/>
              </a:ext>
            </a:extLst>
          </p:cNvPr>
          <p:cNvSpPr/>
          <p:nvPr/>
        </p:nvSpPr>
        <p:spPr>
          <a:xfrm>
            <a:off x="10082121" y="4522331"/>
            <a:ext cx="1690420" cy="747829"/>
          </a:xfrm>
          <a:prstGeom prst="roundRect">
            <a:avLst>
              <a:gd name="adj" fmla="val 29144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Free Buffer</a:t>
            </a:r>
            <a:endParaRPr lang="en-US" sz="20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3F4886D-EF59-D45D-D843-24DD93E8143D}"/>
              </a:ext>
            </a:extLst>
          </p:cNvPr>
          <p:cNvCxnSpPr>
            <a:cxnSpLocks/>
            <a:stCxn id="48" idx="0"/>
            <a:endCxn id="6" idx="0"/>
          </p:cNvCxnSpPr>
          <p:nvPr/>
        </p:nvCxnSpPr>
        <p:spPr>
          <a:xfrm rot="16200000" flipV="1">
            <a:off x="7048976" y="643976"/>
            <a:ext cx="2673447" cy="5083264"/>
          </a:xfrm>
          <a:prstGeom prst="bentConnector3">
            <a:avLst>
              <a:gd name="adj1" fmla="val 12216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916633-7B6D-34DD-62E6-468FBB72E1A1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 flipV="1">
            <a:off x="9523965" y="4896246"/>
            <a:ext cx="558156" cy="8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9F53FCF-86CB-7D14-6F1B-7CD15B3C1E4F}"/>
              </a:ext>
            </a:extLst>
          </p:cNvPr>
          <p:cNvSpPr txBox="1"/>
          <p:nvPr/>
        </p:nvSpPr>
        <p:spPr>
          <a:xfrm>
            <a:off x="401216" y="6152150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*PSRAM </a:t>
            </a:r>
            <a:r>
              <a:rPr lang="th-TH" dirty="0">
                <a:solidFill>
                  <a:srgbClr val="FF0000"/>
                </a:solidFill>
              </a:rPr>
              <a:t>ของ</a:t>
            </a:r>
            <a:r>
              <a:rPr lang="en-US" dirty="0">
                <a:solidFill>
                  <a:srgbClr val="FF0000"/>
                </a:solidFill>
              </a:rPr>
              <a:t> ATD3.5-S3</a:t>
            </a:r>
            <a:r>
              <a:rPr lang="th-TH" dirty="0">
                <a:solidFill>
                  <a:srgbClr val="FF0000"/>
                </a:solidFill>
              </a:rPr>
              <a:t> มีขนาด 8</a:t>
            </a:r>
            <a:r>
              <a:rPr lang="en-US" dirty="0">
                <a:solidFill>
                  <a:srgbClr val="FF0000"/>
                </a:solidFill>
              </a:rPr>
              <a:t> MB</a:t>
            </a:r>
          </a:p>
        </p:txBody>
      </p:sp>
    </p:spTree>
    <p:extLst>
      <p:ext uri="{BB962C8B-B14F-4D97-AF65-F5344CB8AC3E}">
        <p14:creationId xmlns:p14="http://schemas.microsoft.com/office/powerpoint/2010/main" val="52748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ขั้นตอนการตั้งค่าเปิดตัวถอดรหัส </a:t>
            </a:r>
            <a:r>
              <a:rPr lang="en-US" dirty="0"/>
              <a:t>PNG, JPG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9BF79-8B8F-DBC6-3061-3129345BB971}"/>
              </a:ext>
            </a:extLst>
          </p:cNvPr>
          <p:cNvSpPr txBox="1"/>
          <p:nvPr/>
        </p:nvSpPr>
        <p:spPr>
          <a:xfrm>
            <a:off x="933061" y="1832035"/>
            <a:ext cx="96198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2400" dirty="0"/>
              <a:t>อัพเดทไลบรารี่ </a:t>
            </a:r>
            <a:r>
              <a:rPr lang="en-US" sz="2400" dirty="0"/>
              <a:t>ATD3.5-S3</a:t>
            </a:r>
            <a:r>
              <a:rPr lang="th-TH" sz="2400" dirty="0"/>
              <a:t> ให้เป็นเวอร์ชั่นล่าสุด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/>
              <a:t>เปิดไฟล์ </a:t>
            </a:r>
            <a:r>
              <a:rPr lang="en-US" sz="2400" dirty="0" err="1"/>
              <a:t>lv_conf.h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th-TH" sz="2400" dirty="0"/>
              <a:t>ตั้งค่า </a:t>
            </a:r>
            <a:r>
              <a:rPr lang="en-US" sz="2400" dirty="0"/>
              <a:t>LV_USE_PNG</a:t>
            </a:r>
            <a:r>
              <a:rPr lang="th-TH" sz="2400" dirty="0"/>
              <a:t> </a:t>
            </a:r>
            <a:r>
              <a:rPr lang="en-US" sz="2400" dirty="0"/>
              <a:t>=&gt; 1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/>
              <a:t>ตั้งค่า </a:t>
            </a:r>
            <a:r>
              <a:rPr lang="en-US" sz="2400" dirty="0"/>
              <a:t>LV_USE_SJPG</a:t>
            </a:r>
            <a:r>
              <a:rPr lang="th-TH" sz="2400" dirty="0"/>
              <a:t> </a:t>
            </a:r>
            <a:r>
              <a:rPr lang="en-US" sz="2400" dirty="0"/>
              <a:t>=&gt; 1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/>
              <a:t>ตั้งค่า </a:t>
            </a:r>
            <a:r>
              <a:rPr lang="en-US" sz="2400" dirty="0"/>
              <a:t>LV_IMG_CACHE_DEF_SIZE</a:t>
            </a:r>
            <a:r>
              <a:rPr lang="th-TH" sz="2400" dirty="0"/>
              <a:t> </a:t>
            </a:r>
            <a:r>
              <a:rPr lang="en-US" sz="2400" dirty="0"/>
              <a:t>=&gt; 24 kB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400" dirty="0"/>
              <a:t>เปลี่ยนไปใช้ </a:t>
            </a:r>
            <a:r>
              <a:rPr lang="en-US" sz="2400" dirty="0"/>
              <a:t>PSRAM </a:t>
            </a:r>
            <a:r>
              <a:rPr lang="th-TH" sz="2400" dirty="0"/>
              <a:t>เก็บ </a:t>
            </a:r>
            <a:r>
              <a:rPr lang="en-US" sz="2400" dirty="0"/>
              <a:t>Buffer </a:t>
            </a:r>
            <a:r>
              <a:rPr lang="th-TH" sz="2400" dirty="0"/>
              <a:t>ต่าง ๆ โดย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LV_MEM_CUSTOM</a:t>
            </a:r>
            <a:r>
              <a:rPr lang="th-TH" sz="2400" dirty="0"/>
              <a:t> </a:t>
            </a:r>
            <a:r>
              <a:rPr lang="en-US" sz="2400" dirty="0"/>
              <a:t>=&gt;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19BBF-34F1-4C2B-0073-C540A19A1C28}"/>
              </a:ext>
            </a:extLst>
          </p:cNvPr>
          <p:cNvSpPr txBox="1"/>
          <p:nvPr/>
        </p:nvSpPr>
        <p:spPr>
          <a:xfrm>
            <a:off x="1819469" y="4570485"/>
            <a:ext cx="7819053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#define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LV_MEM_CUSTOM_INCLUDE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esp32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psram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LV_MEM_CUSTOM_ALLOC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ps_malloc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LV_MEM_CUSTOM_FREE 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LV_MEM_CUSTOM_REALLOC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ps_realloc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7A0EC-51D4-7844-ACB2-1BCAD681CB3B}"/>
              </a:ext>
            </a:extLst>
          </p:cNvPr>
          <p:cNvSpPr txBox="1"/>
          <p:nvPr/>
        </p:nvSpPr>
        <p:spPr>
          <a:xfrm>
            <a:off x="7249887" y="1201618"/>
            <a:ext cx="400905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th-TH" sz="2000" dirty="0"/>
              <a:t>รูปขนาด </a:t>
            </a:r>
            <a:r>
              <a:rPr lang="en-US" sz="2000" dirty="0"/>
              <a:t>480x320</a:t>
            </a:r>
            <a:r>
              <a:rPr lang="th-TH" sz="2000" dirty="0"/>
              <a:t> เมื่อ </a:t>
            </a:r>
            <a:r>
              <a:rPr lang="en-US" sz="2000" dirty="0"/>
              <a:t>decode </a:t>
            </a:r>
            <a:r>
              <a:rPr lang="th-TH" sz="2000" dirty="0"/>
              <a:t>แล้ว ใช้พื้นที่ในแรม </a:t>
            </a:r>
            <a:r>
              <a:rPr lang="en-US" sz="2000" dirty="0"/>
              <a:t>480x320x3 byte = ~460 kB </a:t>
            </a:r>
            <a:r>
              <a:rPr lang="th-TH" sz="2000" dirty="0"/>
              <a:t>ซึ่ง </a:t>
            </a:r>
            <a:r>
              <a:rPr lang="en-US" sz="2000" dirty="0">
                <a:solidFill>
                  <a:srgbClr val="FF0000"/>
                </a:solidFill>
              </a:rPr>
              <a:t>SRAM </a:t>
            </a:r>
            <a:r>
              <a:rPr lang="th-TH" sz="2000" dirty="0">
                <a:solidFill>
                  <a:srgbClr val="FF0000"/>
                </a:solidFill>
              </a:rPr>
              <a:t>ไม่พอใส่</a:t>
            </a:r>
            <a:r>
              <a:rPr lang="en-US" sz="2000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83885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DE27-B829-6239-8E92-8080618F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การสั่งแสดงภาพจาก </a:t>
            </a:r>
            <a:r>
              <a:rPr lang="en-US" dirty="0"/>
              <a:t>MicroSD Card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F5E8FF-573D-42B8-F24C-D0AF32D5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1E26F-7BD6-117F-14C4-8EB1CAE15C2D}"/>
              </a:ext>
            </a:extLst>
          </p:cNvPr>
          <p:cNvSpPr txBox="1"/>
          <p:nvPr/>
        </p:nvSpPr>
        <p:spPr>
          <a:xfrm>
            <a:off x="541174" y="2338142"/>
            <a:ext cx="10197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2800" dirty="0"/>
              <a:t>สั่งเริ่มใช้ </a:t>
            </a:r>
            <a:r>
              <a:rPr lang="en-US" sz="2800" dirty="0"/>
              <a:t>MicroSD Card</a:t>
            </a:r>
          </a:p>
          <a:p>
            <a:pPr lvl="1"/>
            <a:r>
              <a:rPr lang="en-US" sz="2800" dirty="0"/>
              <a:t>   </a:t>
            </a:r>
            <a:r>
              <a:rPr lang="en-US" sz="2800" dirty="0" err="1">
                <a:solidFill>
                  <a:srgbClr val="2ECC71"/>
                </a:solidFill>
              </a:rPr>
              <a:t>Card.begin</a:t>
            </a:r>
            <a:r>
              <a:rPr lang="en-US" sz="2800" dirty="0">
                <a:solidFill>
                  <a:srgbClr val="2ECC71"/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800" dirty="0"/>
              <a:t>สั่งโหลดรูป</a:t>
            </a:r>
            <a:endParaRPr lang="en-US" sz="2800" dirty="0"/>
          </a:p>
          <a:p>
            <a:pPr lvl="1"/>
            <a:r>
              <a:rPr lang="en-US" sz="2800" dirty="0"/>
              <a:t>   </a:t>
            </a:r>
            <a:r>
              <a:rPr lang="en-US" sz="2800" dirty="0" err="1">
                <a:solidFill>
                  <a:srgbClr val="2ECC71"/>
                </a:solidFill>
              </a:rPr>
              <a:t>lv_img_set_src_from_sd_card</a:t>
            </a:r>
            <a:r>
              <a:rPr lang="en-US" sz="2800" dirty="0">
                <a:solidFill>
                  <a:srgbClr val="2ECC71"/>
                </a:solidFill>
              </a:rPr>
              <a:t>(img1, "/pic.png");</a:t>
            </a:r>
          </a:p>
        </p:txBody>
      </p:sp>
    </p:spTree>
    <p:extLst>
      <p:ext uri="{BB962C8B-B14F-4D97-AF65-F5344CB8AC3E}">
        <p14:creationId xmlns:p14="http://schemas.microsoft.com/office/powerpoint/2010/main" val="212574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3871</TotalTime>
  <Words>268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supermarket</vt:lpstr>
      <vt:lpstr>Office Theme</vt:lpstr>
      <vt:lpstr>การแสดงรูปจาก MicroSD Card</vt:lpstr>
      <vt:lpstr>หลักการทำงาน</vt:lpstr>
      <vt:lpstr>ขั้นตอนการตั้งค่าเปิดตัวถอดรหัส PNG, JPG</vt:lpstr>
      <vt:lpstr>การสั่งแสดงภาพจาก MicroSD Card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13 การแสดงรูปจาก MicroSD Card</dc:title>
  <dc:creator>Sonthaya Nongnuch</dc:creator>
  <cp:lastModifiedBy>Sonthaya Nongnuch</cp:lastModifiedBy>
  <cp:revision>104</cp:revision>
  <dcterms:created xsi:type="dcterms:W3CDTF">2023-12-06T19:07:44Z</dcterms:created>
  <dcterms:modified xsi:type="dcterms:W3CDTF">2024-01-18T16:24:36Z</dcterms:modified>
</cp:coreProperties>
</file>