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7"/>
  </p:notesMasterIdLst>
  <p:handoutMasterIdLst>
    <p:handoutMasterId r:id="rId8"/>
  </p:handoutMasterIdLst>
  <p:sldIdLst>
    <p:sldId id="256" r:id="rId2"/>
    <p:sldId id="268" r:id="rId3"/>
    <p:sldId id="269" r:id="rId4"/>
    <p:sldId id="270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1C40F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0.jpeg"/><Relationship Id="rId7" Type="http://schemas.openxmlformats.org/officeDocument/2006/relationships/image" Target="../media/image1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hreibfaul1/ESP32-audioI2S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47007"/>
            <a:ext cx="12192000" cy="1305318"/>
          </a:xfrm>
        </p:spPr>
        <p:txBody>
          <a:bodyPr>
            <a:normAutofit/>
          </a:bodyPr>
          <a:lstStyle/>
          <a:p>
            <a:r>
              <a:rPr lang="th-TH" sz="7200" dirty="0">
                <a:solidFill>
                  <a:srgbClr val="2ECC71"/>
                </a:solidFill>
              </a:rPr>
              <a:t>การสั่งเล่นไฟล์เสียง </a:t>
            </a:r>
            <a:r>
              <a:rPr lang="en-US" sz="7200" dirty="0">
                <a:solidFill>
                  <a:srgbClr val="2ECC71"/>
                </a:solidFill>
              </a:rPr>
              <a:t>MP3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09187"/>
            <a:ext cx="12192000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เล่นไฟล์ </a:t>
            </a:r>
            <a:r>
              <a:rPr lang="en-US" sz="4000" dirty="0">
                <a:solidFill>
                  <a:srgbClr val="F1C40F"/>
                </a:solidFill>
              </a:rPr>
              <a:t>WAV/MP3/AAC </a:t>
            </a:r>
            <a:r>
              <a:rPr lang="th-TH" sz="4000" dirty="0">
                <a:solidFill>
                  <a:srgbClr val="F1C40F"/>
                </a:solidFill>
              </a:rPr>
              <a:t>จาก </a:t>
            </a:r>
            <a:r>
              <a:rPr lang="en-US" sz="4000" dirty="0">
                <a:solidFill>
                  <a:srgbClr val="F1C40F"/>
                </a:solidFill>
              </a:rPr>
              <a:t>MicroSD Card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7382022" y="3429000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3D0B8-CF9A-BE19-924A-DEF54941B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75" y="3873067"/>
            <a:ext cx="1885250" cy="1988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BC157-B37E-AB65-9A76-3EFA31F34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322" y="3869256"/>
            <a:ext cx="2942797" cy="202100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DD944C8-FD20-C8B7-7A61-9DA8393F1797}"/>
              </a:ext>
            </a:extLst>
          </p:cNvPr>
          <p:cNvGrpSpPr/>
          <p:nvPr/>
        </p:nvGrpSpPr>
        <p:grpSpPr>
          <a:xfrm>
            <a:off x="1436576" y="3479759"/>
            <a:ext cx="4755127" cy="2995691"/>
            <a:chOff x="5020771" y="2960692"/>
            <a:chExt cx="4755127" cy="29956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CEF2879-39C6-91E2-BD24-5D5B03CD1E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1" t="11129" r="4874" b="12222"/>
            <a:stretch/>
          </p:blipFill>
          <p:spPr>
            <a:xfrm>
              <a:off x="5020771" y="2960692"/>
              <a:ext cx="4755127" cy="299569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2D12E0-956D-ABB8-E943-8D621B6393F2}"/>
                </a:ext>
              </a:extLst>
            </p:cNvPr>
            <p:cNvSpPr/>
            <p:nvPr/>
          </p:nvSpPr>
          <p:spPr>
            <a:xfrm>
              <a:off x="5915645" y="3429000"/>
              <a:ext cx="2939106" cy="2020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DAE74BB5-D03A-BEA7-5600-FE705626E0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5896" y="3565560"/>
              <a:ext cx="1771359" cy="1771359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Graphic 13" descr="Music notes with solid fill">
            <a:extLst>
              <a:ext uri="{FF2B5EF4-FFF2-40B4-BE49-F238E27FC236}">
                <a16:creationId xmlns:a16="http://schemas.microsoft.com/office/drawing/2014/main" id="{DCEE7DE8-2C43-964E-423F-798840D460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8520" y="3133002"/>
            <a:ext cx="736254" cy="736254"/>
          </a:xfrm>
          <a:prstGeom prst="rect">
            <a:avLst/>
          </a:prstGeom>
        </p:spPr>
      </p:pic>
      <p:pic>
        <p:nvPicPr>
          <p:cNvPr id="16" name="Graphic 15" descr="Music notes with solid fill">
            <a:extLst>
              <a:ext uri="{FF2B5EF4-FFF2-40B4-BE49-F238E27FC236}">
                <a16:creationId xmlns:a16="http://schemas.microsoft.com/office/drawing/2014/main" id="{8C5884AF-D438-95B2-88CD-61F9C963AB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3810" y="3994111"/>
            <a:ext cx="1088143" cy="1088143"/>
          </a:xfrm>
          <a:prstGeom prst="rect">
            <a:avLst/>
          </a:prstGeom>
        </p:spPr>
      </p:pic>
      <p:pic>
        <p:nvPicPr>
          <p:cNvPr id="17" name="Graphic 16" descr="Music notes with solid fill">
            <a:extLst>
              <a:ext uri="{FF2B5EF4-FFF2-40B4-BE49-F238E27FC236}">
                <a16:creationId xmlns:a16="http://schemas.microsoft.com/office/drawing/2014/main" id="{511A19C3-146C-2A69-C292-7FD66A30BA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3419" y="37249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B815EA-759B-5C48-AC63-0E65B088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หลักการทำงาน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D0206-B280-1E73-7ABE-CB4020D4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23C28C-EF09-1FB4-8297-CBB26F8AC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4" t="21088" r="12902" b="23809"/>
          <a:stretch/>
        </p:blipFill>
        <p:spPr bwMode="auto">
          <a:xfrm>
            <a:off x="814138" y="4069422"/>
            <a:ext cx="2379306" cy="177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12E1C713-4427-97CA-FF2E-1BC812C7172D}"/>
              </a:ext>
            </a:extLst>
          </p:cNvPr>
          <p:cNvSpPr/>
          <p:nvPr/>
        </p:nvSpPr>
        <p:spPr>
          <a:xfrm>
            <a:off x="1455569" y="3349693"/>
            <a:ext cx="1073020" cy="559837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D3ABA4-D674-71F3-C988-15A8E6A80C32}"/>
              </a:ext>
            </a:extLst>
          </p:cNvPr>
          <p:cNvSpPr/>
          <p:nvPr/>
        </p:nvSpPr>
        <p:spPr>
          <a:xfrm>
            <a:off x="4998857" y="1848884"/>
            <a:ext cx="1690420" cy="747829"/>
          </a:xfrm>
          <a:prstGeom prst="roundRect">
            <a:avLst>
              <a:gd name="adj" fmla="val 29144"/>
            </a:avLst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Buffer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8F83CDE-01C8-B194-527B-AB2420BC682E}"/>
              </a:ext>
            </a:extLst>
          </p:cNvPr>
          <p:cNvCxnSpPr>
            <a:stCxn id="1026" idx="3"/>
            <a:endCxn id="6" idx="1"/>
          </p:cNvCxnSpPr>
          <p:nvPr/>
        </p:nvCxnSpPr>
        <p:spPr>
          <a:xfrm flipV="1">
            <a:off x="3193444" y="2222799"/>
            <a:ext cx="1805413" cy="2732303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0879A2-467B-C953-BFEB-C2B7935C5B04}"/>
              </a:ext>
            </a:extLst>
          </p:cNvPr>
          <p:cNvSpPr/>
          <p:nvPr/>
        </p:nvSpPr>
        <p:spPr>
          <a:xfrm>
            <a:off x="4998857" y="3350949"/>
            <a:ext cx="1690420" cy="747829"/>
          </a:xfrm>
          <a:prstGeom prst="roundRect">
            <a:avLst>
              <a:gd name="adj" fmla="val 29144"/>
            </a:avLst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Output Buffer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B5EE51-F77F-7151-E1C8-25AB4A4D05E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844067" y="2596713"/>
            <a:ext cx="0" cy="7542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53EEFF-A2B5-15F4-14D9-D31FE904A084}"/>
              </a:ext>
            </a:extLst>
          </p:cNvPr>
          <p:cNvSpPr txBox="1"/>
          <p:nvPr/>
        </p:nvSpPr>
        <p:spPr>
          <a:xfrm>
            <a:off x="4842965" y="2745153"/>
            <a:ext cx="1194318" cy="37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Decode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6161F9-E565-253F-545B-61B220C63A1A}"/>
              </a:ext>
            </a:extLst>
          </p:cNvPr>
          <p:cNvSpPr txBox="1"/>
          <p:nvPr/>
        </p:nvSpPr>
        <p:spPr>
          <a:xfrm>
            <a:off x="3629416" y="1882564"/>
            <a:ext cx="127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 file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A0D7E4-FA28-8F4D-F6C1-0B832A7E2979}"/>
              </a:ext>
            </a:extLst>
          </p:cNvPr>
          <p:cNvSpPr txBox="1"/>
          <p:nvPr/>
        </p:nvSpPr>
        <p:spPr>
          <a:xfrm>
            <a:off x="3692022" y="3724864"/>
            <a:ext cx="82392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 MHz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EB8FAB0-843F-ACFF-037C-F8425AEF67AB}"/>
              </a:ext>
            </a:extLst>
          </p:cNvPr>
          <p:cNvSpPr/>
          <p:nvPr/>
        </p:nvSpPr>
        <p:spPr>
          <a:xfrm>
            <a:off x="4998857" y="4700751"/>
            <a:ext cx="1690420" cy="747829"/>
          </a:xfrm>
          <a:prstGeom prst="roundRect">
            <a:avLst>
              <a:gd name="adj" fmla="val 29144"/>
            </a:avLst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Codec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DD3C638-5C38-2607-CEF1-A236D93DFF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4" t="16054" r="29096" b="30748"/>
          <a:stretch/>
        </p:blipFill>
        <p:spPr bwMode="auto">
          <a:xfrm>
            <a:off x="8008194" y="2656128"/>
            <a:ext cx="2134432" cy="222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Music notes with solid fill">
            <a:extLst>
              <a:ext uri="{FF2B5EF4-FFF2-40B4-BE49-F238E27FC236}">
                <a16:creationId xmlns:a16="http://schemas.microsoft.com/office/drawing/2014/main" id="{1D152069-84AF-24AB-0C25-FFC47824B1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1414" y="2156838"/>
            <a:ext cx="914400" cy="9144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EAE286-DF6D-9E5C-204A-F5065A92466B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5844067" y="4098778"/>
            <a:ext cx="0" cy="6019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5656D60-6151-89C3-EE2A-1F0EAB462DC1}"/>
              </a:ext>
            </a:extLst>
          </p:cNvPr>
          <p:cNvSpPr txBox="1"/>
          <p:nvPr/>
        </p:nvSpPr>
        <p:spPr>
          <a:xfrm>
            <a:off x="5018861" y="4149960"/>
            <a:ext cx="1194318" cy="37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I2S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FCDAE29-79D1-1A9D-5AB1-0C2EB20764C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6689277" y="3769306"/>
            <a:ext cx="1318917" cy="1305360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6582C36-EE18-6121-202B-EA49DB71C1D7}"/>
              </a:ext>
            </a:extLst>
          </p:cNvPr>
          <p:cNvGrpSpPr/>
          <p:nvPr/>
        </p:nvGrpSpPr>
        <p:grpSpPr>
          <a:xfrm>
            <a:off x="513965" y="2010228"/>
            <a:ext cx="2979652" cy="1187039"/>
            <a:chOff x="929874" y="1979533"/>
            <a:chExt cx="2979652" cy="1187039"/>
          </a:xfrm>
        </p:grpSpPr>
        <p:pic>
          <p:nvPicPr>
            <p:cNvPr id="31" name="Picture 4" descr="เมื่อ AAC ควรใช้กับโทรศัพท์ของ Apple เท่านั้น - JABEN">
              <a:extLst>
                <a:ext uri="{FF2B5EF4-FFF2-40B4-BE49-F238E27FC236}">
                  <a16:creationId xmlns:a16="http://schemas.microsoft.com/office/drawing/2014/main" id="{5672CB48-FB1C-56DB-F95F-8EF0C2F52B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874" y="1979533"/>
              <a:ext cx="1161916" cy="1161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What is MP3 - javatpoint">
              <a:extLst>
                <a:ext uri="{FF2B5EF4-FFF2-40B4-BE49-F238E27FC236}">
                  <a16:creationId xmlns:a16="http://schemas.microsoft.com/office/drawing/2014/main" id="{47E63386-9821-07D6-AE45-1AF24AE193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3791" y="1979533"/>
              <a:ext cx="943671" cy="1187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Loops and Samples Download | Wav | Rex | Apple Loops | Free Sounds">
              <a:extLst>
                <a:ext uri="{FF2B5EF4-FFF2-40B4-BE49-F238E27FC236}">
                  <a16:creationId xmlns:a16="http://schemas.microsoft.com/office/drawing/2014/main" id="{31193C5C-6175-08C8-FC73-470E83CFE2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5101" y="2006843"/>
              <a:ext cx="894425" cy="1139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2748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E09D-7263-527F-C33E-6164DDC1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การสั่งเล่นไฟล์เสียง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44D9A-794A-5AD0-AD72-753DF22C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9BF79-8B8F-DBC6-3061-3129345BB971}"/>
              </a:ext>
            </a:extLst>
          </p:cNvPr>
          <p:cNvSpPr txBox="1"/>
          <p:nvPr/>
        </p:nvSpPr>
        <p:spPr>
          <a:xfrm>
            <a:off x="933061" y="1794711"/>
            <a:ext cx="961986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ติดตั้งไลบรารี่ </a:t>
            </a:r>
            <a:r>
              <a:rPr lang="en-US" sz="3200" dirty="0">
                <a:solidFill>
                  <a:srgbClr val="2ECC71"/>
                </a:solidFill>
              </a:rPr>
              <a:t>ESP32-audioI2S</a:t>
            </a:r>
          </a:p>
          <a:p>
            <a:pPr lvl="2"/>
            <a:r>
              <a:rPr lang="en-US" sz="2800" dirty="0">
                <a:hlinkClick r:id="rId2"/>
              </a:rPr>
              <a:t>https://github.com/schreibfaul1/ESP32-audioI2S</a:t>
            </a:r>
            <a:endParaRPr lang="en-US" sz="3200" dirty="0"/>
          </a:p>
          <a:p>
            <a:pPr marL="457200" indent="-45720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เรียกใช้คำสั่ง</a:t>
            </a:r>
          </a:p>
          <a:p>
            <a:pPr lvl="2"/>
            <a:r>
              <a:rPr lang="en-US" sz="2800" dirty="0"/>
              <a:t>#include &lt;</a:t>
            </a:r>
            <a:r>
              <a:rPr lang="en-US" sz="2800" dirty="0" err="1"/>
              <a:t>Audio.h</a:t>
            </a:r>
            <a:r>
              <a:rPr lang="en-US" sz="2800" dirty="0"/>
              <a:t>&gt;</a:t>
            </a:r>
          </a:p>
          <a:p>
            <a:pPr lvl="2"/>
            <a:r>
              <a:rPr lang="en-US" sz="2800" dirty="0"/>
              <a:t>Audio </a:t>
            </a:r>
            <a:r>
              <a:rPr lang="en-US" sz="2800" dirty="0" err="1"/>
              <a:t>audio</a:t>
            </a:r>
            <a:r>
              <a:rPr lang="en-US" sz="2800" dirty="0"/>
              <a:t>;</a:t>
            </a:r>
          </a:p>
          <a:p>
            <a:pPr lvl="2"/>
            <a:r>
              <a:rPr lang="en-US" sz="2800" dirty="0" err="1"/>
              <a:t>Sound.begin</a:t>
            </a:r>
            <a:r>
              <a:rPr lang="en-US" sz="2800" dirty="0"/>
              <a:t>();</a:t>
            </a:r>
          </a:p>
          <a:p>
            <a:pPr lvl="2"/>
            <a:r>
              <a:rPr lang="en-US" sz="2800" dirty="0" err="1"/>
              <a:t>Card.begin</a:t>
            </a:r>
            <a:r>
              <a:rPr lang="en-US" sz="2800" dirty="0"/>
              <a:t>();</a:t>
            </a:r>
          </a:p>
          <a:p>
            <a:pPr lvl="2"/>
            <a:r>
              <a:rPr lang="en-US" sz="2800" dirty="0" err="1"/>
              <a:t>audio.setVolume</a:t>
            </a:r>
            <a:r>
              <a:rPr lang="en-US" sz="2800" dirty="0"/>
              <a:t>(7);</a:t>
            </a:r>
            <a:endParaRPr lang="th-TH" sz="2800" dirty="0"/>
          </a:p>
          <a:p>
            <a:pPr marL="457200" indent="-45720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ใช้คำสั่งเล่นไฟล์เสียง</a:t>
            </a:r>
          </a:p>
          <a:p>
            <a:pPr lvl="2"/>
            <a:r>
              <a:rPr lang="en-US" sz="2800" dirty="0" err="1"/>
              <a:t>audio.connecttoFS</a:t>
            </a:r>
            <a:r>
              <a:rPr lang="en-US" sz="2800" dirty="0"/>
              <a:t>(Card, "/sound.mp3");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3EA63-2E9E-3B86-1C3A-3C09C5ADBCA4}"/>
              </a:ext>
            </a:extLst>
          </p:cNvPr>
          <p:cNvSpPr txBox="1"/>
          <p:nvPr/>
        </p:nvSpPr>
        <p:spPr>
          <a:xfrm>
            <a:off x="5526833" y="3691935"/>
            <a:ext cx="4587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ECC71"/>
                </a:solidFill>
              </a:rPr>
              <a:t>4. </a:t>
            </a:r>
            <a:r>
              <a:rPr lang="th-TH" sz="3200" dirty="0">
                <a:solidFill>
                  <a:srgbClr val="2ECC71"/>
                </a:solidFill>
              </a:rPr>
              <a:t>เรียกใช้คำสั่งใน </a:t>
            </a:r>
            <a:r>
              <a:rPr lang="en-US" sz="3200" dirty="0">
                <a:solidFill>
                  <a:srgbClr val="2ECC71"/>
                </a:solidFill>
              </a:rPr>
              <a:t>void loop()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audio.loop</a:t>
            </a:r>
            <a:r>
              <a:rPr lang="en-US" sz="2800" dirty="0"/>
              <a:t>();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8FD7181-7FBF-4FB6-E431-CC302ED717DF}"/>
              </a:ext>
            </a:extLst>
          </p:cNvPr>
          <p:cNvSpPr/>
          <p:nvPr/>
        </p:nvSpPr>
        <p:spPr>
          <a:xfrm>
            <a:off x="5337110" y="1530220"/>
            <a:ext cx="3424335" cy="5001209"/>
          </a:xfrm>
          <a:custGeom>
            <a:avLst/>
            <a:gdLst>
              <a:gd name="connsiteX0" fmla="*/ 3424335 w 3424335"/>
              <a:gd name="connsiteY0" fmla="*/ 0 h 5001209"/>
              <a:gd name="connsiteX1" fmla="*/ 3424335 w 3424335"/>
              <a:gd name="connsiteY1" fmla="*/ 1642188 h 5001209"/>
              <a:gd name="connsiteX2" fmla="*/ 0 w 3424335"/>
              <a:gd name="connsiteY2" fmla="*/ 1642188 h 5001209"/>
              <a:gd name="connsiteX3" fmla="*/ 0 w 3424335"/>
              <a:gd name="connsiteY3" fmla="*/ 3526972 h 5001209"/>
              <a:gd name="connsiteX4" fmla="*/ 2537927 w 3424335"/>
              <a:gd name="connsiteY4" fmla="*/ 3526972 h 5001209"/>
              <a:gd name="connsiteX5" fmla="*/ 2537927 w 3424335"/>
              <a:gd name="connsiteY5" fmla="*/ 3750907 h 5001209"/>
              <a:gd name="connsiteX6" fmla="*/ 2537927 w 3424335"/>
              <a:gd name="connsiteY6" fmla="*/ 5001209 h 5001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4335" h="5001209">
                <a:moveTo>
                  <a:pt x="3424335" y="0"/>
                </a:moveTo>
                <a:lnTo>
                  <a:pt x="3424335" y="1642188"/>
                </a:lnTo>
                <a:lnTo>
                  <a:pt x="0" y="1642188"/>
                </a:lnTo>
                <a:lnTo>
                  <a:pt x="0" y="3526972"/>
                </a:lnTo>
                <a:lnTo>
                  <a:pt x="2537927" y="3526972"/>
                </a:lnTo>
                <a:lnTo>
                  <a:pt x="2537927" y="3750907"/>
                </a:lnTo>
                <a:lnTo>
                  <a:pt x="2537927" y="5001209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5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EDE2-B176-4C77-A030-B4F0462E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การสั่งเล่นไฟล์เสียงเมื่อโหลดหน้า </a:t>
            </a:r>
            <a:r>
              <a:rPr lang="en-US" dirty="0"/>
              <a:t>(Screen)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F9DAB3-381A-084A-5EC5-824730B6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39540-5EB7-697C-EE26-7E6EE399652D}"/>
              </a:ext>
            </a:extLst>
          </p:cNvPr>
          <p:cNvSpPr txBox="1"/>
          <p:nvPr/>
        </p:nvSpPr>
        <p:spPr>
          <a:xfrm>
            <a:off x="949391" y="2093178"/>
            <a:ext cx="8119964" cy="10156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lv_obj_add_event_cb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ui_done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[](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lv_event_t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connecttoFS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"/audio/thanks.mp3"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LV_EVENT_SCREEN_LOADED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777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5200</TotalTime>
  <Words>188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supermarket</vt:lpstr>
      <vt:lpstr>Office Theme</vt:lpstr>
      <vt:lpstr>การสั่งเล่นไฟล์เสียง MP3</vt:lpstr>
      <vt:lpstr>หลักการทำงาน</vt:lpstr>
      <vt:lpstr>การสั่งเล่นไฟล์เสียง</vt:lpstr>
      <vt:lpstr>การสั่งเล่นไฟล์เสียงเมื่อโหลดหน้า (Screen)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14 การสั่งเล่นไฟล์เสียง MP3</dc:title>
  <dc:creator>Sonthaya Nongnuch</dc:creator>
  <cp:lastModifiedBy>Sonthaya Nongnuch</cp:lastModifiedBy>
  <cp:revision>117</cp:revision>
  <dcterms:created xsi:type="dcterms:W3CDTF">2023-12-06T19:07:44Z</dcterms:created>
  <dcterms:modified xsi:type="dcterms:W3CDTF">2024-01-18T16:39:55Z</dcterms:modified>
</cp:coreProperties>
</file>