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8"/>
  </p:notesMasterIdLst>
  <p:handoutMasterIdLst>
    <p:handoutMasterId r:id="rId9"/>
  </p:handoutMasterIdLst>
  <p:sldIdLst>
    <p:sldId id="256" r:id="rId2"/>
    <p:sldId id="268" r:id="rId3"/>
    <p:sldId id="269" r:id="rId4"/>
    <p:sldId id="270" r:id="rId5"/>
    <p:sldId id="271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1C40F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12/23/2023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12/23/2023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47007"/>
            <a:ext cx="12192000" cy="1305318"/>
          </a:xfrm>
        </p:spPr>
        <p:txBody>
          <a:bodyPr>
            <a:normAutofit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การใช้ </a:t>
            </a:r>
            <a:r>
              <a:rPr lang="en-US" sz="7200" dirty="0">
                <a:solidFill>
                  <a:srgbClr val="2ECC71"/>
                </a:solidFill>
              </a:rPr>
              <a:t>Text Area </a:t>
            </a:r>
            <a:r>
              <a:rPr lang="th-TH" sz="7200" dirty="0">
                <a:solidFill>
                  <a:srgbClr val="2ECC71"/>
                </a:solidFill>
              </a:rPr>
              <a:t>และ </a:t>
            </a:r>
            <a:r>
              <a:rPr lang="en-US" sz="7200" dirty="0">
                <a:solidFill>
                  <a:srgbClr val="2ECC71"/>
                </a:solidFill>
              </a:rPr>
              <a:t>Keyboard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09187"/>
            <a:ext cx="12192000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ผูก </a:t>
            </a:r>
            <a:r>
              <a:rPr lang="en-US" sz="4000" dirty="0">
                <a:solidFill>
                  <a:srgbClr val="F1C40F"/>
                </a:solidFill>
              </a:rPr>
              <a:t>Text Area</a:t>
            </a:r>
            <a:r>
              <a:rPr lang="th-TH" sz="4000" dirty="0">
                <a:solidFill>
                  <a:srgbClr val="F1C40F"/>
                </a:solidFill>
              </a:rPr>
              <a:t> กับ </a:t>
            </a:r>
            <a:r>
              <a:rPr lang="en-US" sz="4000" dirty="0">
                <a:solidFill>
                  <a:srgbClr val="F1C40F"/>
                </a:solidFill>
              </a:rPr>
              <a:t>Keyboard</a:t>
            </a:r>
            <a:r>
              <a:rPr lang="th-TH" sz="4000" dirty="0">
                <a:solidFill>
                  <a:srgbClr val="F1C40F"/>
                </a:solidFill>
              </a:rPr>
              <a:t> และการอ่านค่าจาก </a:t>
            </a:r>
            <a:r>
              <a:rPr lang="en-US" sz="4000" dirty="0">
                <a:solidFill>
                  <a:srgbClr val="F1C40F"/>
                </a:solidFill>
              </a:rPr>
              <a:t>Text Area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0DC41F-D7FC-463A-7880-F0D1FF2E4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0278" r="4874" b="12222"/>
          <a:stretch/>
        </p:blipFill>
        <p:spPr>
          <a:xfrm>
            <a:off x="1313448" y="3353003"/>
            <a:ext cx="4755127" cy="30289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7382022" y="3429000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3D0B8-CF9A-BE19-924A-DEF54941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75" y="3873067"/>
            <a:ext cx="1885250" cy="1988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BC157-B37E-AB65-9A76-3EFA31F34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322" y="3869256"/>
            <a:ext cx="2942797" cy="202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B815EA-759B-5C48-AC63-0E65B088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Area</a:t>
            </a:r>
            <a:r>
              <a:rPr lang="th-TH" dirty="0"/>
              <a:t> </a:t>
            </a:r>
            <a:r>
              <a:rPr lang="en-US" dirty="0"/>
              <a:t>(1/2)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D0206-B280-1E73-7ABE-CB4020D4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4E2B4-E198-9A5D-88DC-A8AA615E2F70}"/>
              </a:ext>
            </a:extLst>
          </p:cNvPr>
          <p:cNvSpPr txBox="1"/>
          <p:nvPr/>
        </p:nvSpPr>
        <p:spPr>
          <a:xfrm>
            <a:off x="1066800" y="1828804"/>
            <a:ext cx="2495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ECC71"/>
                </a:solidFill>
              </a:rPr>
              <a:t>Placeholder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8341F-7813-B4C8-6B5F-2A72638F7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16" y="2746329"/>
            <a:ext cx="4229467" cy="4953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B897E8-7BA5-9720-2E92-A0E061E41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816" y="3743318"/>
            <a:ext cx="4206605" cy="4496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30A4ED-4C4C-E9E3-F826-90CA3C2D30E0}"/>
              </a:ext>
            </a:extLst>
          </p:cNvPr>
          <p:cNvSpPr txBox="1"/>
          <p:nvPr/>
        </p:nvSpPr>
        <p:spPr>
          <a:xfrm>
            <a:off x="1066799" y="2358983"/>
            <a:ext cx="249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ก่อนกรอกข้อความ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E1F456-42CD-2581-1D6A-EFDE7A383E08}"/>
              </a:ext>
            </a:extLst>
          </p:cNvPr>
          <p:cNvSpPr txBox="1"/>
          <p:nvPr/>
        </p:nvSpPr>
        <p:spPr>
          <a:xfrm>
            <a:off x="1066798" y="3363544"/>
            <a:ext cx="249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หลังกรอกข้อความ</a:t>
            </a: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D7472E-A623-C741-E27A-358563D3F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902" y="1755729"/>
            <a:ext cx="4221846" cy="11202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197D9C-23C3-6027-1A73-12F3F6577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902" y="3406120"/>
            <a:ext cx="4206605" cy="4648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C1AF437-7D63-EBBC-1E21-BF9C0306678F}"/>
              </a:ext>
            </a:extLst>
          </p:cNvPr>
          <p:cNvSpPr txBox="1"/>
          <p:nvPr/>
        </p:nvSpPr>
        <p:spPr>
          <a:xfrm>
            <a:off x="6324598" y="1365193"/>
            <a:ext cx="249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ปิดใช้งาน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DB896C-4FF6-F4A2-D967-3C77B7B23EBD}"/>
              </a:ext>
            </a:extLst>
          </p:cNvPr>
          <p:cNvSpPr txBox="1"/>
          <p:nvPr/>
        </p:nvSpPr>
        <p:spPr>
          <a:xfrm>
            <a:off x="6324598" y="3010512"/>
            <a:ext cx="249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เปิดใช้งาน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F58EF-E1AE-4908-FB8A-DA6EE883D3B7}"/>
              </a:ext>
            </a:extLst>
          </p:cNvPr>
          <p:cNvSpPr txBox="1"/>
          <p:nvPr/>
        </p:nvSpPr>
        <p:spPr>
          <a:xfrm>
            <a:off x="6324597" y="838204"/>
            <a:ext cx="4221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ECC71"/>
                </a:solidFill>
              </a:rPr>
              <a:t>One line mode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EEF3AC3-F9B3-1203-9986-8A0C550DC9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1090" y="5934420"/>
            <a:ext cx="4206605" cy="49534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4CED2F9-C674-6F1A-A151-E90E93329E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1091" y="4914874"/>
            <a:ext cx="4214225" cy="49534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E772561-E40B-AED0-F44D-36F0D1B9ADF1}"/>
              </a:ext>
            </a:extLst>
          </p:cNvPr>
          <p:cNvSpPr txBox="1"/>
          <p:nvPr/>
        </p:nvSpPr>
        <p:spPr>
          <a:xfrm>
            <a:off x="6315162" y="3974200"/>
            <a:ext cx="4231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ECC71"/>
                </a:solidFill>
              </a:rPr>
              <a:t>Password mode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01E283-94B7-3EFF-1CE1-E3890ECC8C1C}"/>
              </a:ext>
            </a:extLst>
          </p:cNvPr>
          <p:cNvSpPr txBox="1"/>
          <p:nvPr/>
        </p:nvSpPr>
        <p:spPr>
          <a:xfrm>
            <a:off x="6315161" y="4504379"/>
            <a:ext cx="249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ปิดใช้งาน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FE559A-EB3F-EF59-286C-059EA2ECBBB3}"/>
              </a:ext>
            </a:extLst>
          </p:cNvPr>
          <p:cNvSpPr txBox="1"/>
          <p:nvPr/>
        </p:nvSpPr>
        <p:spPr>
          <a:xfrm>
            <a:off x="6315160" y="5508940"/>
            <a:ext cx="249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เปิดใช้งาน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71285-0FE5-3573-8E3B-7246E6FDE5B1}"/>
              </a:ext>
            </a:extLst>
          </p:cNvPr>
          <p:cNvSpPr txBox="1"/>
          <p:nvPr/>
        </p:nvSpPr>
        <p:spPr>
          <a:xfrm>
            <a:off x="1066797" y="4280323"/>
            <a:ext cx="4206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ECC71"/>
                </a:solidFill>
              </a:rPr>
              <a:t>Accepted characters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DD0C88-4ECF-91CD-A567-3FAB719EC981}"/>
              </a:ext>
            </a:extLst>
          </p:cNvPr>
          <p:cNvSpPr txBox="1"/>
          <p:nvPr/>
        </p:nvSpPr>
        <p:spPr>
          <a:xfrm>
            <a:off x="1066796" y="4773198"/>
            <a:ext cx="420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ตัวอักษรที่ใส่ได้</a:t>
            </a:r>
            <a:endParaRPr lang="en-US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7E2A4A-4FB9-5A59-1F88-AA78FFD92CC2}"/>
              </a:ext>
            </a:extLst>
          </p:cNvPr>
          <p:cNvSpPr txBox="1"/>
          <p:nvPr/>
        </p:nvSpPr>
        <p:spPr>
          <a:xfrm>
            <a:off x="1066797" y="5234863"/>
            <a:ext cx="4206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ECC71"/>
                </a:solidFill>
              </a:rPr>
              <a:t>Max text length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730CBD-FA57-4705-9436-0D15F3F4BF04}"/>
              </a:ext>
            </a:extLst>
          </p:cNvPr>
          <p:cNvSpPr txBox="1"/>
          <p:nvPr/>
        </p:nvSpPr>
        <p:spPr>
          <a:xfrm>
            <a:off x="1066796" y="5727738"/>
            <a:ext cx="420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ความยาวข้อความมากสุดที่ใส่ได้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748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2F4B-5DD2-28C8-2EF2-8C8CCF24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Area</a:t>
            </a:r>
            <a:r>
              <a:rPr lang="th-TH" dirty="0"/>
              <a:t> </a:t>
            </a:r>
            <a:r>
              <a:rPr lang="en-US" dirty="0"/>
              <a:t>(2/2)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DC2B55-5BA8-5002-1708-DC1C2B82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8DDDB-5567-A18F-CFF5-28BE825336DD}"/>
              </a:ext>
            </a:extLst>
          </p:cNvPr>
          <p:cNvSpPr txBox="1"/>
          <p:nvPr/>
        </p:nvSpPr>
        <p:spPr>
          <a:xfrm>
            <a:off x="1190625" y="1647829"/>
            <a:ext cx="2495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ECC71"/>
                </a:solidFill>
              </a:rPr>
              <a:t>Event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9609A-B991-CCD4-9B95-934A2FCD2398}"/>
              </a:ext>
            </a:extLst>
          </p:cNvPr>
          <p:cNvSpPr txBox="1"/>
          <p:nvPr/>
        </p:nvSpPr>
        <p:spPr>
          <a:xfrm>
            <a:off x="1190624" y="2178008"/>
            <a:ext cx="9077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252000">
              <a:buFont typeface="Arial" panose="020B0604020202020204" pitchFamily="34" charset="0"/>
              <a:buChar char="•"/>
            </a:pPr>
            <a:r>
              <a:rPr lang="en-US" sz="2400" dirty="0"/>
              <a:t>LV_EVENT_INSERT</a:t>
            </a:r>
            <a:r>
              <a:rPr lang="th-TH" sz="2400" dirty="0"/>
              <a:t> – ก่อนจะใส่ข้อความ/ตัวอักษรเข้าไปเพิ่ม</a:t>
            </a:r>
            <a:endParaRPr lang="en-US" sz="2400" dirty="0"/>
          </a:p>
          <a:p>
            <a:pPr marL="360000" indent="-252000">
              <a:buFont typeface="Arial" panose="020B0604020202020204" pitchFamily="34" charset="0"/>
              <a:buChar char="•"/>
            </a:pPr>
            <a:r>
              <a:rPr lang="en-US" sz="2400" dirty="0"/>
              <a:t>LV_EVENT_VALUE_CHANGED</a:t>
            </a:r>
            <a:r>
              <a:rPr lang="th-TH" sz="2400" dirty="0"/>
              <a:t> - เมื่อมีการเปลี่ยนแปลงข้อความ</a:t>
            </a:r>
            <a:endParaRPr lang="en-US" sz="2400" dirty="0"/>
          </a:p>
          <a:p>
            <a:pPr marL="360000" indent="-252000">
              <a:buFont typeface="Arial" panose="020B0604020202020204" pitchFamily="34" charset="0"/>
              <a:buChar char="•"/>
            </a:pPr>
            <a:r>
              <a:rPr lang="en-US" sz="2400" dirty="0"/>
              <a:t>LV_EVENT_READY </a:t>
            </a:r>
            <a:r>
              <a:rPr lang="th-TH" sz="2400" dirty="0"/>
              <a:t>– เมื่อมีการกด </a:t>
            </a:r>
            <a:r>
              <a:rPr lang="en-US" sz="2400" dirty="0"/>
              <a:t>LV_KEY_ENTER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9E243-CEE0-5B5A-4599-074DEFFB36AC}"/>
              </a:ext>
            </a:extLst>
          </p:cNvPr>
          <p:cNvSpPr txBox="1"/>
          <p:nvPr/>
        </p:nvSpPr>
        <p:spPr>
          <a:xfrm>
            <a:off x="710418" y="3787730"/>
            <a:ext cx="10772688" cy="13234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lv_obj_add_event_cb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ui_input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[](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lv_event_t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th-TH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เมื่อ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ui_input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 char *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lv_textarea_get_text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th-TH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อ่านค่าจาก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Text Area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th-TH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โค้ดนำค่าจาก 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Text Area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h-TH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ไปใช้งาน</a:t>
            </a:r>
            <a:endParaRPr lang="th-TH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h-T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LV_EVENT_READY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0452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5FAA-116F-9323-1C03-2AE91F04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3CBF5B-7EA5-5640-2474-2B3B0A45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863DF-F74F-380D-8B1B-25E41BDEE700}"/>
              </a:ext>
            </a:extLst>
          </p:cNvPr>
          <p:cNvSpPr txBox="1"/>
          <p:nvPr/>
        </p:nvSpPr>
        <p:spPr>
          <a:xfrm>
            <a:off x="1066800" y="1504954"/>
            <a:ext cx="2495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ECC71"/>
                </a:solidFill>
              </a:rPr>
              <a:t>Mode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31EE3-B62F-6331-B6B3-83DA42189EB4}"/>
              </a:ext>
            </a:extLst>
          </p:cNvPr>
          <p:cNvSpPr txBox="1"/>
          <p:nvPr/>
        </p:nvSpPr>
        <p:spPr>
          <a:xfrm>
            <a:off x="1066799" y="2035133"/>
            <a:ext cx="249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Text Lower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573DB-FF76-B231-C34A-15E35D765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05" y="2449173"/>
            <a:ext cx="5014395" cy="1729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68F267-1700-962A-F729-309A24F3C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711" y="2439648"/>
            <a:ext cx="5014395" cy="1714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C0B805-3C86-D37B-8E2B-45D7F0943603}"/>
              </a:ext>
            </a:extLst>
          </p:cNvPr>
          <p:cNvSpPr txBox="1"/>
          <p:nvPr/>
        </p:nvSpPr>
        <p:spPr>
          <a:xfrm>
            <a:off x="6468711" y="2057937"/>
            <a:ext cx="249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Text Upper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E18B4A-57E5-5320-F52A-AEEEF4C1E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9" y="4690913"/>
            <a:ext cx="5014395" cy="17146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FDC6A7-8E1B-D7EF-6088-944B5790A8D9}"/>
              </a:ext>
            </a:extLst>
          </p:cNvPr>
          <p:cNvSpPr txBox="1"/>
          <p:nvPr/>
        </p:nvSpPr>
        <p:spPr>
          <a:xfrm>
            <a:off x="6468709" y="4285137"/>
            <a:ext cx="249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Number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39C954-3594-ED06-C26A-95C0C8B77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710" y="4690913"/>
            <a:ext cx="5014395" cy="17222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2E428B-8E29-FC21-D59B-C5ECDC8E7D92}"/>
              </a:ext>
            </a:extLst>
          </p:cNvPr>
          <p:cNvSpPr txBox="1"/>
          <p:nvPr/>
        </p:nvSpPr>
        <p:spPr>
          <a:xfrm>
            <a:off x="1066798" y="4278932"/>
            <a:ext cx="249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Special</a:t>
            </a:r>
          </a:p>
        </p:txBody>
      </p:sp>
    </p:spTree>
    <p:extLst>
      <p:ext uri="{BB962C8B-B14F-4D97-AF65-F5344CB8AC3E}">
        <p14:creationId xmlns:p14="http://schemas.microsoft.com/office/powerpoint/2010/main" val="12394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8078-5C13-FE83-4FCA-6F64D1F1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ขั้นตอนการผูก </a:t>
            </a:r>
            <a:r>
              <a:rPr lang="en-US" dirty="0"/>
              <a:t>Text Area </a:t>
            </a:r>
            <a:r>
              <a:rPr lang="th-TH" dirty="0"/>
              <a:t>เข้ากับ </a:t>
            </a:r>
            <a:r>
              <a:rPr lang="en-US" dirty="0"/>
              <a:t>Keyboard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A116BE-9CF7-67D0-AF3D-74DC1A53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C393F-1CAE-FDA3-476A-F0BBFEC1635D}"/>
              </a:ext>
            </a:extLst>
          </p:cNvPr>
          <p:cNvSpPr txBox="1"/>
          <p:nvPr/>
        </p:nvSpPr>
        <p:spPr>
          <a:xfrm>
            <a:off x="704849" y="2016083"/>
            <a:ext cx="74676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5200" indent="-457200">
              <a:buFont typeface="+mj-lt"/>
              <a:buAutoNum type="arabicPeriod"/>
            </a:pPr>
            <a:r>
              <a:rPr lang="th-TH" sz="2400" dirty="0"/>
              <a:t>สร้าง</a:t>
            </a:r>
            <a:r>
              <a:rPr lang="en-US" sz="2400" dirty="0"/>
              <a:t> Widget</a:t>
            </a:r>
            <a:r>
              <a:rPr lang="th-TH" sz="2400" dirty="0"/>
              <a:t> </a:t>
            </a:r>
            <a:r>
              <a:rPr lang="en-US" sz="2400" dirty="0"/>
              <a:t>Text Area </a:t>
            </a:r>
            <a:r>
              <a:rPr lang="th-TH" sz="2400" dirty="0"/>
              <a:t>และ </a:t>
            </a:r>
            <a:r>
              <a:rPr lang="en-US" sz="2400" dirty="0"/>
              <a:t>Keyboard</a:t>
            </a:r>
            <a:endParaRPr lang="th-TH" sz="2400" dirty="0"/>
          </a:p>
          <a:p>
            <a:pPr marL="565200" indent="-457200">
              <a:buFont typeface="+mj-lt"/>
              <a:buAutoNum type="arabicPeriod"/>
            </a:pPr>
            <a:r>
              <a:rPr lang="th-TH" sz="2400" dirty="0"/>
              <a:t>สั่งซ่อน </a:t>
            </a:r>
            <a:r>
              <a:rPr lang="en-US" sz="2400" dirty="0"/>
              <a:t>(Set flag: Hidden) Keyboard</a:t>
            </a:r>
          </a:p>
          <a:p>
            <a:pPr marL="565200" indent="-457200">
              <a:buFont typeface="+mj-lt"/>
              <a:buAutoNum type="arabicPeriod"/>
            </a:pPr>
            <a:r>
              <a:rPr lang="th-TH" sz="2400" dirty="0"/>
              <a:t>เมื่อกดที่ </a:t>
            </a:r>
            <a:r>
              <a:rPr lang="en-US" sz="2400" dirty="0"/>
              <a:t>Text Area (Event: Click / Pressed) </a:t>
            </a:r>
            <a:r>
              <a:rPr lang="th-TH" sz="2400" dirty="0"/>
              <a:t>ใช้ </a:t>
            </a:r>
            <a:r>
              <a:rPr lang="en-US" sz="2400" dirty="0"/>
              <a:t> </a:t>
            </a:r>
            <a:r>
              <a:rPr lang="en-US" sz="2400" dirty="0" err="1"/>
              <a:t>lv_keyboard_set_textarea</a:t>
            </a:r>
            <a:r>
              <a:rPr lang="en-US" sz="2400" dirty="0"/>
              <a:t>(kb, ta); </a:t>
            </a:r>
            <a:r>
              <a:rPr lang="th-TH" sz="2400" dirty="0"/>
              <a:t>สั่งให้ </a:t>
            </a:r>
            <a:r>
              <a:rPr lang="en-US" sz="2400" dirty="0"/>
              <a:t>Keyboard </a:t>
            </a:r>
            <a:r>
              <a:rPr lang="th-TH" sz="2400" dirty="0"/>
              <a:t>ผูกกับ </a:t>
            </a:r>
            <a:r>
              <a:rPr lang="en-US" sz="2400" dirty="0"/>
              <a:t>Text Area </a:t>
            </a:r>
            <a:r>
              <a:rPr lang="th-TH" sz="2400" dirty="0"/>
              <a:t>พร้อมยกเลิกการซ่อน </a:t>
            </a:r>
            <a:r>
              <a:rPr lang="en-US" sz="2400" dirty="0"/>
              <a:t>(Clear flag: Hidden) Keyboard</a:t>
            </a:r>
          </a:p>
          <a:p>
            <a:pPr marL="565200" indent="-457200">
              <a:buFont typeface="+mj-lt"/>
              <a:buAutoNum type="arabicPeriod"/>
            </a:pPr>
            <a:r>
              <a:rPr lang="th-TH" sz="2400" dirty="0"/>
              <a:t>เมื่อผู้ใช้กดที่จุดอื่น </a:t>
            </a:r>
            <a:r>
              <a:rPr lang="en-US" sz="2400" dirty="0"/>
              <a:t>(Event: Defocus) </a:t>
            </a:r>
            <a:r>
              <a:rPr lang="th-TH" sz="2400" dirty="0"/>
              <a:t>หรือได้รับการกดปุ่ม </a:t>
            </a:r>
            <a:r>
              <a:rPr lang="en-US" sz="2400" dirty="0"/>
              <a:t>Enter (Event: Ready) </a:t>
            </a:r>
            <a:r>
              <a:rPr lang="th-TH" sz="2400" dirty="0"/>
              <a:t>ให้สั่งซ่อน </a:t>
            </a:r>
            <a:r>
              <a:rPr lang="en-US" sz="2400" dirty="0"/>
              <a:t>(Set flag: Hidden) Keyboard</a:t>
            </a:r>
          </a:p>
        </p:txBody>
      </p:sp>
    </p:spTree>
    <p:extLst>
      <p:ext uri="{BB962C8B-B14F-4D97-AF65-F5344CB8AC3E}">
        <p14:creationId xmlns:p14="http://schemas.microsoft.com/office/powerpoint/2010/main" val="423503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3774</TotalTime>
  <Words>320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supermarket</vt:lpstr>
      <vt:lpstr>Office Theme</vt:lpstr>
      <vt:lpstr>การใช้ Text Area และ Keyboard</vt:lpstr>
      <vt:lpstr>Text Area (1/2)</vt:lpstr>
      <vt:lpstr>Text Area (2/2)</vt:lpstr>
      <vt:lpstr>Keyboard</vt:lpstr>
      <vt:lpstr>ขั้นตอนการผูก Text Area เข้ากับ Keyboard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11 การใช้ TextArea และ Keyboard</dc:title>
  <dc:creator>Sonthaya Nongnuch</dc:creator>
  <cp:lastModifiedBy>Sonthaya Nongnuch</cp:lastModifiedBy>
  <cp:revision>96</cp:revision>
  <dcterms:created xsi:type="dcterms:W3CDTF">2023-12-06T19:07:44Z</dcterms:created>
  <dcterms:modified xsi:type="dcterms:W3CDTF">2023-12-23T14:43:18Z</dcterms:modified>
</cp:coreProperties>
</file>