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6"/>
  </p:notesMasterIdLst>
  <p:handoutMasterIdLst>
    <p:handoutMasterId r:id="rId7"/>
  </p:handoutMasterIdLst>
  <p:sldIdLst>
    <p:sldId id="256" r:id="rId2"/>
    <p:sldId id="271" r:id="rId3"/>
    <p:sldId id="269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F9900"/>
    <a:srgbClr val="AC00F6"/>
    <a:srgbClr val="FF00F6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7037" y="96111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การเชื่อมต่อกับ </a:t>
            </a:r>
            <a:r>
              <a:rPr lang="en-US" sz="7200" dirty="0">
                <a:solidFill>
                  <a:srgbClr val="2ECC71"/>
                </a:solidFill>
              </a:rPr>
              <a:t>AWS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99325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สั่งงานแอลอีดีและแสดงผลค่าเซ็นเซอร์บน </a:t>
            </a:r>
            <a:r>
              <a:rPr lang="en-US" sz="4000" dirty="0">
                <a:solidFill>
                  <a:srgbClr val="F1C40F"/>
                </a:solidFill>
              </a:rPr>
              <a:t>Grafana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B60437-4982-F6C9-58B2-467F8C90C73A}"/>
              </a:ext>
            </a:extLst>
          </p:cNvPr>
          <p:cNvSpPr/>
          <p:nvPr/>
        </p:nvSpPr>
        <p:spPr>
          <a:xfrm>
            <a:off x="6976252" y="3271313"/>
            <a:ext cx="2937766" cy="29377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F2879-39C6-91E2-BD24-5D5B03CD1E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1129" r="4874" b="12222"/>
          <a:stretch/>
        </p:blipFill>
        <p:spPr>
          <a:xfrm>
            <a:off x="1219856" y="3183377"/>
            <a:ext cx="4755127" cy="2995691"/>
          </a:xfrm>
          <a:prstGeom prst="rect">
            <a:avLst/>
          </a:prstGeom>
        </p:spPr>
      </p:pic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7E78EE1E-28C2-5652-25E2-5F51DB515AB8}"/>
              </a:ext>
            </a:extLst>
          </p:cNvPr>
          <p:cNvSpPr/>
          <p:nvPr/>
        </p:nvSpPr>
        <p:spPr>
          <a:xfrm>
            <a:off x="5479178" y="4170677"/>
            <a:ext cx="1907522" cy="878649"/>
          </a:xfrm>
          <a:prstGeom prst="leftRightArrow">
            <a:avLst/>
          </a:prstGeom>
          <a:gradFill flip="none" rotWithShape="1">
            <a:gsLst>
              <a:gs pos="0">
                <a:srgbClr val="AC00F6"/>
              </a:gs>
              <a:gs pos="100000">
                <a:srgbClr val="FF00F6"/>
              </a:gs>
            </a:gsLst>
            <a:lin ang="2700000" scaled="1"/>
            <a:tileRect/>
          </a:gradFill>
          <a:ln>
            <a:noFill/>
          </a:ln>
          <a:effectLst>
            <a:outerShdw blurRad="127000" dist="381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53017D-2D29-EAAD-1867-58680A3E4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917" y="5209988"/>
            <a:ext cx="1914318" cy="114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FFB7D55-11B3-D1FA-2764-5FD243726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220" y="3405215"/>
            <a:ext cx="1133669" cy="113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Timestream: Overview, Limitations, Pricing &amp; Many More">
            <a:extLst>
              <a:ext uri="{FF2B5EF4-FFF2-40B4-BE49-F238E27FC236}">
                <a16:creationId xmlns:a16="http://schemas.microsoft.com/office/drawing/2014/main" id="{B36F8B85-5F1D-BB0D-23C3-760F87BE0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8" r="3921" b="14217"/>
          <a:stretch/>
        </p:blipFill>
        <p:spPr bwMode="auto">
          <a:xfrm>
            <a:off x="8234974" y="4816108"/>
            <a:ext cx="1679044" cy="78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E586F95-3CF8-57C7-30FF-9A716E5F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819" y="3645168"/>
            <a:ext cx="1029607" cy="105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74663F-4D4F-9FC7-DDE7-387A1E3B55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3280" y="3645168"/>
            <a:ext cx="2961640" cy="202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E09D-7263-527F-C33E-6164DDC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หลักการทำงาน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44D9A-794A-5AD0-AD72-753DF22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2D5C95-7BB1-1AC2-1BE5-B2615E5B82CC}"/>
              </a:ext>
            </a:extLst>
          </p:cNvPr>
          <p:cNvGrpSpPr/>
          <p:nvPr/>
        </p:nvGrpSpPr>
        <p:grpSpPr>
          <a:xfrm>
            <a:off x="526521" y="2976466"/>
            <a:ext cx="3243540" cy="2043403"/>
            <a:chOff x="1219856" y="3183377"/>
            <a:chExt cx="4755127" cy="299569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4AD20D1-A77E-F554-B87C-4ABB61B662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1" t="11129" r="4874" b="12222"/>
            <a:stretch/>
          </p:blipFill>
          <p:spPr>
            <a:xfrm>
              <a:off x="1219856" y="3183377"/>
              <a:ext cx="4755127" cy="299569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AB0FC1-26BD-D2A6-3891-62444FDF9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3280" y="3645168"/>
              <a:ext cx="2961640" cy="2027446"/>
            </a:xfrm>
            <a:prstGeom prst="rect">
              <a:avLst/>
            </a:prstGeom>
          </p:spPr>
        </p:pic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C8C4FC-E94D-9EA0-D694-CDB791B6BDDC}"/>
              </a:ext>
            </a:extLst>
          </p:cNvPr>
          <p:cNvSpPr/>
          <p:nvPr/>
        </p:nvSpPr>
        <p:spPr>
          <a:xfrm>
            <a:off x="4615777" y="2976465"/>
            <a:ext cx="6867329" cy="2043404"/>
          </a:xfrm>
          <a:prstGeom prst="roundRect">
            <a:avLst>
              <a:gd name="adj" fmla="val 18076"/>
            </a:avLst>
          </a:prstGeom>
          <a:solidFill>
            <a:schemeClr val="bg1"/>
          </a:solidFill>
          <a:ln w="381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313BEF9C-D74F-177B-AC3E-151B7A18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4" y="3373133"/>
            <a:ext cx="1133669" cy="113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Amazon Timestream: Overview, Limitations, Pricing &amp; Many More">
            <a:extLst>
              <a:ext uri="{FF2B5EF4-FFF2-40B4-BE49-F238E27FC236}">
                <a16:creationId xmlns:a16="http://schemas.microsoft.com/office/drawing/2014/main" id="{A315AB74-EF33-FFE3-6B97-81AFB6F4EF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8" r="3921" b="14217"/>
          <a:stretch/>
        </p:blipFill>
        <p:spPr bwMode="auto">
          <a:xfrm>
            <a:off x="7228248" y="3604286"/>
            <a:ext cx="1679044" cy="78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0A390AC0-1418-6C16-7FB2-3D19316AF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187" y="3414458"/>
            <a:ext cx="1029607" cy="105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F57E71-CFF9-B4E8-7D33-CB75CB10576C}"/>
              </a:ext>
            </a:extLst>
          </p:cNvPr>
          <p:cNvCxnSpPr>
            <a:stCxn id="4" idx="3"/>
          </p:cNvCxnSpPr>
          <p:nvPr/>
        </p:nvCxnSpPr>
        <p:spPr>
          <a:xfrm flipV="1">
            <a:off x="3770061" y="3998166"/>
            <a:ext cx="1399098" cy="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9CBEAD-3E57-7D0B-72CD-A5FEA0EF3367}"/>
              </a:ext>
            </a:extLst>
          </p:cNvPr>
          <p:cNvCxnSpPr>
            <a:cxnSpLocks/>
          </p:cNvCxnSpPr>
          <p:nvPr/>
        </p:nvCxnSpPr>
        <p:spPr>
          <a:xfrm>
            <a:off x="6096000" y="3998166"/>
            <a:ext cx="10339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259A0E-A4F6-F566-6760-E3DF1E8F02DC}"/>
              </a:ext>
            </a:extLst>
          </p:cNvPr>
          <p:cNvCxnSpPr>
            <a:cxnSpLocks/>
          </p:cNvCxnSpPr>
          <p:nvPr/>
        </p:nvCxnSpPr>
        <p:spPr>
          <a:xfrm>
            <a:off x="8925954" y="3982934"/>
            <a:ext cx="10339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EA3D5E5-9405-D4E8-F0A9-F1140284FA28}"/>
              </a:ext>
            </a:extLst>
          </p:cNvPr>
          <p:cNvSpPr/>
          <p:nvPr/>
        </p:nvSpPr>
        <p:spPr>
          <a:xfrm>
            <a:off x="4134349" y="2280789"/>
            <a:ext cx="1837244" cy="1133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009A2085-B4A3-202A-6CB8-7226EF2B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78" y="2506826"/>
            <a:ext cx="1233908" cy="73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897CDE-2EE2-FBC4-4C6C-5D4CEE7050D7}"/>
              </a:ext>
            </a:extLst>
          </p:cNvPr>
          <p:cNvSpPr txBox="1"/>
          <p:nvPr/>
        </p:nvSpPr>
        <p:spPr>
          <a:xfrm>
            <a:off x="3731260" y="364049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0D8FED-54FE-6C6D-8A41-441EC165BB1D}"/>
              </a:ext>
            </a:extLst>
          </p:cNvPr>
          <p:cNvSpPr txBox="1"/>
          <p:nvPr/>
        </p:nvSpPr>
        <p:spPr>
          <a:xfrm>
            <a:off x="5605558" y="3631552"/>
            <a:ext cx="205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Message routing</a:t>
            </a:r>
          </a:p>
        </p:txBody>
      </p:sp>
    </p:spTree>
    <p:extLst>
      <p:ext uri="{BB962C8B-B14F-4D97-AF65-F5344CB8AC3E}">
        <p14:creationId xmlns:p14="http://schemas.microsoft.com/office/powerpoint/2010/main" val="15428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E09D-7263-527F-C33E-6164DDC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ขั้นตอนการเชื่อมต่อกับ </a:t>
            </a:r>
            <a:r>
              <a:rPr lang="en-US" dirty="0"/>
              <a:t>AWS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44D9A-794A-5AD0-AD72-753DF22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9BF79-8B8F-DBC6-3061-3129345BB971}"/>
              </a:ext>
            </a:extLst>
          </p:cNvPr>
          <p:cNvSpPr txBox="1"/>
          <p:nvPr/>
        </p:nvSpPr>
        <p:spPr>
          <a:xfrm>
            <a:off x="945478" y="1706820"/>
            <a:ext cx="961986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สมัครสมาชิกในเว็บ </a:t>
            </a:r>
            <a:r>
              <a:rPr lang="en-US" sz="3200" dirty="0">
                <a:solidFill>
                  <a:srgbClr val="2ECC71"/>
                </a:solidFill>
              </a:rPr>
              <a:t>AWS</a:t>
            </a:r>
          </a:p>
          <a:p>
            <a:pPr lvl="2"/>
            <a:r>
              <a:rPr lang="en-US" sz="2800" dirty="0"/>
              <a:t>https://aws.amazon.com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สร้าง </a:t>
            </a:r>
            <a:r>
              <a:rPr lang="en-US" sz="3200" dirty="0">
                <a:solidFill>
                  <a:srgbClr val="2ECC71"/>
                </a:solidFill>
              </a:rPr>
              <a:t>Things </a:t>
            </a:r>
            <a:r>
              <a:rPr lang="th-TH" sz="3200" dirty="0">
                <a:solidFill>
                  <a:srgbClr val="2ECC71"/>
                </a:solidFill>
              </a:rPr>
              <a:t>ใน </a:t>
            </a:r>
            <a:r>
              <a:rPr lang="en-US" sz="3200" dirty="0">
                <a:solidFill>
                  <a:srgbClr val="2ECC71"/>
                </a:solidFill>
              </a:rPr>
              <a:t>IoT Core</a:t>
            </a:r>
            <a:endParaRPr lang="th-TH" sz="3200" dirty="0">
              <a:solidFill>
                <a:srgbClr val="2ECC71"/>
              </a:solidFill>
            </a:endParaRPr>
          </a:p>
          <a:p>
            <a:pPr lvl="2"/>
            <a:r>
              <a:rPr lang="th-TH" sz="2800" dirty="0"/>
              <a:t>กำหนด</a:t>
            </a:r>
            <a:r>
              <a:rPr lang="en-US" sz="2800" dirty="0"/>
              <a:t> MQTT Client ID, Topic </a:t>
            </a:r>
            <a:r>
              <a:rPr lang="th-TH" sz="2800" dirty="0"/>
              <a:t>ผ่าน </a:t>
            </a:r>
            <a:r>
              <a:rPr lang="en-US" sz="2800" dirty="0"/>
              <a:t>Policy</a:t>
            </a:r>
            <a:endParaRPr lang="th-TH" sz="2800" dirty="0"/>
          </a:p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สร้าง</a:t>
            </a:r>
            <a:r>
              <a:rPr lang="en-US" sz="3200" dirty="0">
                <a:solidFill>
                  <a:srgbClr val="2ECC71"/>
                </a:solidFill>
              </a:rPr>
              <a:t> Database </a:t>
            </a:r>
            <a:r>
              <a:rPr lang="th-TH" sz="3200" dirty="0">
                <a:solidFill>
                  <a:srgbClr val="2ECC71"/>
                </a:solidFill>
              </a:rPr>
              <a:t>และ </a:t>
            </a:r>
            <a:r>
              <a:rPr lang="en-US" sz="3200" dirty="0">
                <a:solidFill>
                  <a:srgbClr val="2ECC71"/>
                </a:solidFill>
              </a:rPr>
              <a:t>Table </a:t>
            </a:r>
            <a:r>
              <a:rPr lang="th-TH" sz="3200" dirty="0">
                <a:solidFill>
                  <a:srgbClr val="2ECC71"/>
                </a:solidFill>
              </a:rPr>
              <a:t>ใน </a:t>
            </a:r>
            <a:r>
              <a:rPr lang="en-US" sz="3200" dirty="0" err="1">
                <a:solidFill>
                  <a:srgbClr val="2ECC71"/>
                </a:solidFill>
              </a:rPr>
              <a:t>Timesteam</a:t>
            </a:r>
            <a:endParaRPr lang="en-US" sz="3200" dirty="0">
              <a:solidFill>
                <a:srgbClr val="2ECC7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ทำ </a:t>
            </a:r>
            <a:r>
              <a:rPr lang="en-US" sz="3200" dirty="0">
                <a:solidFill>
                  <a:srgbClr val="2ECC71"/>
                </a:solidFill>
              </a:rPr>
              <a:t>Message routing</a:t>
            </a:r>
            <a:endParaRPr lang="th-TH" sz="3200" dirty="0">
              <a:solidFill>
                <a:srgbClr val="2ECC7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สร้าง </a:t>
            </a:r>
            <a:r>
              <a:rPr lang="en-US" sz="3200" dirty="0">
                <a:solidFill>
                  <a:srgbClr val="2ECC71"/>
                </a:solidFill>
              </a:rPr>
              <a:t>Grafana</a:t>
            </a:r>
            <a:endParaRPr lang="th-TH" sz="3200" dirty="0">
              <a:solidFill>
                <a:srgbClr val="2ECC7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3200" dirty="0">
                <a:solidFill>
                  <a:srgbClr val="2ECC71"/>
                </a:solidFill>
              </a:rPr>
              <a:t>เขียนโปรแกรมใน </a:t>
            </a:r>
            <a:r>
              <a:rPr lang="en-US" sz="3200" dirty="0">
                <a:solidFill>
                  <a:srgbClr val="2ECC71"/>
                </a:solidFill>
              </a:rPr>
              <a:t>VS Code</a:t>
            </a:r>
            <a:endParaRPr lang="th-TH" sz="3200" dirty="0">
              <a:solidFill>
                <a:srgbClr val="2ECC71"/>
              </a:solidFill>
            </a:endParaRPr>
          </a:p>
          <a:p>
            <a:pPr lvl="2"/>
            <a:r>
              <a:rPr lang="th-TH" sz="2800" dirty="0"/>
              <a:t>ตั้งค่าการเชื่อมต่อ </a:t>
            </a:r>
            <a:r>
              <a:rPr lang="en-US" sz="2800" dirty="0" err="1"/>
              <a:t>WiFi</a:t>
            </a:r>
            <a:r>
              <a:rPr lang="en-US" sz="2800" dirty="0"/>
              <a:t> </a:t>
            </a:r>
            <a:r>
              <a:rPr lang="th-TH" sz="2800" dirty="0"/>
              <a:t>และเขียนโค้ดสื่อสารกับ </a:t>
            </a:r>
            <a:r>
              <a:rPr lang="en-US" sz="2800" dirty="0"/>
              <a:t>AWS </a:t>
            </a:r>
            <a:r>
              <a:rPr lang="th-TH" sz="2800" dirty="0"/>
              <a:t>ผ่าน </a:t>
            </a:r>
            <a:r>
              <a:rPr lang="en-US" sz="2800" dirty="0"/>
              <a:t>MQTT</a:t>
            </a:r>
            <a:endParaRPr lang="th-TH" sz="2800" dirty="0">
              <a:solidFill>
                <a:srgbClr val="2E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5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5559</TotalTime>
  <Words>100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supermarket</vt:lpstr>
      <vt:lpstr>Office Theme</vt:lpstr>
      <vt:lpstr>การเชื่อมต่อกับ AWS</vt:lpstr>
      <vt:lpstr>หลักการทำงาน</vt:lpstr>
      <vt:lpstr>ขั้นตอนการเชื่อมต่อกับ AWS 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16 การเชื่อมต่อกับ AWS แสดงผลค่าเซ็นเซอร์บน Grafana</dc:title>
  <dc:creator>Sonthaya Nongnuch</dc:creator>
  <cp:lastModifiedBy>Sonthaya Nongnuch</cp:lastModifiedBy>
  <cp:revision>127</cp:revision>
  <dcterms:created xsi:type="dcterms:W3CDTF">2023-12-06T19:07:44Z</dcterms:created>
  <dcterms:modified xsi:type="dcterms:W3CDTF">2024-04-07T13:03:12Z</dcterms:modified>
</cp:coreProperties>
</file>