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8" r:id="rId3"/>
    <p:sldId id="269" r:id="rId4"/>
    <p:sldId id="277" r:id="rId5"/>
    <p:sldId id="272" r:id="rId6"/>
    <p:sldId id="273" r:id="rId7"/>
    <p:sldId id="282" r:id="rId8"/>
    <p:sldId id="271" r:id="rId9"/>
    <p:sldId id="276" r:id="rId10"/>
    <p:sldId id="274" r:id="rId11"/>
    <p:sldId id="275" r:id="rId12"/>
    <p:sldId id="278" r:id="rId13"/>
    <p:sldId id="279" r:id="rId14"/>
    <p:sldId id="280" r:id="rId15"/>
    <p:sldId id="281" r:id="rId16"/>
    <p:sldId id="270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1C40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E9AA1DE-36C8-3759-E9D0-5BE20ABC1203}"/>
              </a:ext>
            </a:extLst>
          </p:cNvPr>
          <p:cNvSpPr/>
          <p:nvPr/>
        </p:nvSpPr>
        <p:spPr>
          <a:xfrm>
            <a:off x="1813252" y="1057615"/>
            <a:ext cx="10366307" cy="4659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0561" y="935869"/>
            <a:ext cx="8472186" cy="1305318"/>
          </a:xfrm>
        </p:spPr>
        <p:txBody>
          <a:bodyPr>
            <a:normAutofit/>
          </a:bodyPr>
          <a:lstStyle/>
          <a:p>
            <a:pPr algn="l"/>
            <a:r>
              <a:rPr lang="th-TH" sz="7200" dirty="0">
                <a:solidFill>
                  <a:srgbClr val="2ECC71"/>
                </a:solidFill>
              </a:rPr>
              <a:t>แนวคิด และหลักการ </a:t>
            </a:r>
            <a:r>
              <a:rPr lang="en-US" sz="7200" dirty="0">
                <a:solidFill>
                  <a:srgbClr val="2ECC71"/>
                </a:solidFill>
              </a:rPr>
              <a:t>LVGL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0179" y="1995272"/>
            <a:ext cx="8925061" cy="1655762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1C40F"/>
                </a:solidFill>
              </a:rPr>
              <a:t>Widget, Event, Layouts, Style, Flag, State, Fonts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0DC41F-D7FC-463A-7880-F0D1FF2E4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0278" r="4874" b="12222"/>
          <a:stretch/>
        </p:blipFill>
        <p:spPr>
          <a:xfrm>
            <a:off x="1447830" y="2733693"/>
            <a:ext cx="5495963" cy="350085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7867213" y="3387435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D0B8-CF9A-BE19-924A-DEF54941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066" y="3831502"/>
            <a:ext cx="1885250" cy="1988822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7229F1F-B32C-807B-5DD6-E7E127479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61" y="5729720"/>
            <a:ext cx="28575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D845A5-A0FF-DE71-E05B-BC44C6F529E1}"/>
              </a:ext>
            </a:extLst>
          </p:cNvPr>
          <p:cNvSpPr txBox="1"/>
          <p:nvPr/>
        </p:nvSpPr>
        <p:spPr>
          <a:xfrm rot="5400000">
            <a:off x="9602083" y="1220037"/>
            <a:ext cx="1586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rgbClr val="2ECC71"/>
                </a:solidFill>
              </a:rPr>
              <a:t>เบื้องต้น</a:t>
            </a:r>
            <a:endParaRPr lang="en-US" sz="2000" dirty="0">
              <a:solidFill>
                <a:srgbClr val="2EC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5D0F-0E3E-98D7-476D-D6E39A03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&amp; State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1B7EA-F5A6-C8FE-D14A-530E81C4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1FCD6-E052-FCAF-042D-34E9C77049B8}"/>
              </a:ext>
            </a:extLst>
          </p:cNvPr>
          <p:cNvSpPr txBox="1"/>
          <p:nvPr/>
        </p:nvSpPr>
        <p:spPr>
          <a:xfrm>
            <a:off x="858416" y="1754155"/>
            <a:ext cx="1008758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2ECC71"/>
                </a:solidFill>
              </a:rPr>
              <a:t>Styles</a:t>
            </a:r>
            <a:r>
              <a:rPr lang="en-US" sz="2800" dirty="0"/>
              <a:t> </a:t>
            </a:r>
            <a:r>
              <a:rPr lang="th-TH" sz="2800" dirty="0"/>
              <a:t>คือ หน้าตาของวัตถุ เช่น สี ความโค้ง ขนาด มีแนวคิดมาจาก </a:t>
            </a:r>
            <a:r>
              <a:rPr lang="en-US" sz="2800" dirty="0"/>
              <a:t>style sheet </a:t>
            </a:r>
            <a:r>
              <a:rPr lang="th-TH" sz="2800" dirty="0"/>
              <a:t>ใน </a:t>
            </a:r>
            <a:r>
              <a:rPr lang="en-US" sz="2800" dirty="0"/>
              <a:t>CSS </a:t>
            </a:r>
            <a:r>
              <a:rPr lang="th-TH" sz="2800" dirty="0"/>
              <a:t>ซึ่งใช้กำหนดหน้าตาของวัตถุบนเว็บ</a:t>
            </a:r>
          </a:p>
          <a:p>
            <a:r>
              <a:rPr lang="en-US" sz="2800" dirty="0">
                <a:solidFill>
                  <a:srgbClr val="2ECC71"/>
                </a:solidFill>
              </a:rPr>
              <a:t>State</a:t>
            </a:r>
            <a:r>
              <a:rPr lang="th-TH" sz="2800" dirty="0"/>
              <a:t> คือ</a:t>
            </a:r>
            <a:r>
              <a:rPr lang="en-US" sz="2800" dirty="0"/>
              <a:t> </a:t>
            </a:r>
            <a:r>
              <a:rPr lang="th-TH" sz="2800" dirty="0"/>
              <a:t>กลุ่มของ </a:t>
            </a:r>
            <a:r>
              <a:rPr lang="en-US" sz="2800" dirty="0"/>
              <a:t>Style </a:t>
            </a:r>
            <a:r>
              <a:rPr lang="th-TH" sz="2800" dirty="0"/>
              <a:t>ที่กำหนดให้แตกต่างกันได้ตามสถานะของวัตถุ ณ ขณะนั้น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59BDD-C14B-1551-8CB4-8B6506257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70" y="3564963"/>
            <a:ext cx="1817477" cy="929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F77C00-72C1-01FB-31EB-978AF9FB3BC5}"/>
              </a:ext>
            </a:extLst>
          </p:cNvPr>
          <p:cNvSpPr txBox="1"/>
          <p:nvPr/>
        </p:nvSpPr>
        <p:spPr>
          <a:xfrm>
            <a:off x="1238298" y="4601799"/>
            <a:ext cx="2976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LV_STATE_DEFAULT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LV_STATE_PRESSED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LV_STATE_DISABLED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73392-B118-2EE6-35DD-8BD46A4B5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764" y="3743714"/>
            <a:ext cx="2020259" cy="751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06A430-AA3F-E976-B4A6-16EFFFF2D12C}"/>
              </a:ext>
            </a:extLst>
          </p:cNvPr>
          <p:cNvSpPr txBox="1"/>
          <p:nvPr/>
        </p:nvSpPr>
        <p:spPr>
          <a:xfrm>
            <a:off x="4339171" y="4601799"/>
            <a:ext cx="2976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LV_STATE_DEFAULT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LV_STATE_CHECKED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LV_STATE_DISABLED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1665E-3567-FE72-ACED-A11C16C1C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637" y="4228112"/>
            <a:ext cx="2088061" cy="2667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945268-DE13-36D9-5F68-0AAF969641CE}"/>
              </a:ext>
            </a:extLst>
          </p:cNvPr>
          <p:cNvSpPr txBox="1"/>
          <p:nvPr/>
        </p:nvSpPr>
        <p:spPr>
          <a:xfrm>
            <a:off x="7440044" y="4602232"/>
            <a:ext cx="2976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LV_STATE_DEFAULT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LV_STATE_FOCUSED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LV_STATE_DISABLED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1656B-F9E9-33C7-D0AF-40E1D26B0321}"/>
              </a:ext>
            </a:extLst>
          </p:cNvPr>
          <p:cNvSpPr txBox="1"/>
          <p:nvPr/>
        </p:nvSpPr>
        <p:spPr>
          <a:xfrm>
            <a:off x="1035254" y="5976581"/>
            <a:ext cx="7922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**</a:t>
            </a:r>
            <a:r>
              <a:rPr lang="th-TH" sz="2000" dirty="0">
                <a:solidFill>
                  <a:srgbClr val="FF0000"/>
                </a:solidFill>
              </a:rPr>
              <a:t>เป็นเพียง </a:t>
            </a:r>
            <a:r>
              <a:rPr lang="en-US" sz="2000" dirty="0">
                <a:solidFill>
                  <a:srgbClr val="FF0000"/>
                </a:solidFill>
              </a:rPr>
              <a:t>State </a:t>
            </a:r>
            <a:r>
              <a:rPr lang="th-TH" sz="2000" dirty="0">
                <a:solidFill>
                  <a:srgbClr val="FF0000"/>
                </a:solidFill>
              </a:rPr>
              <a:t>ส่วนหนึ่ง ดูรายการ </a:t>
            </a:r>
            <a:r>
              <a:rPr lang="en-US" sz="2000" dirty="0">
                <a:solidFill>
                  <a:srgbClr val="FF0000"/>
                </a:solidFill>
              </a:rPr>
              <a:t>State </a:t>
            </a:r>
            <a:r>
              <a:rPr lang="th-TH" sz="2000" dirty="0">
                <a:solidFill>
                  <a:srgbClr val="FF0000"/>
                </a:solidFill>
              </a:rPr>
              <a:t>ทั้งหมดได้ที่เอกสาร </a:t>
            </a:r>
            <a:r>
              <a:rPr lang="en-US" sz="2000" dirty="0">
                <a:solidFill>
                  <a:srgbClr val="FF0000"/>
                </a:solidFill>
              </a:rPr>
              <a:t>LVGL</a:t>
            </a:r>
          </a:p>
        </p:txBody>
      </p:sp>
    </p:spTree>
    <p:extLst>
      <p:ext uri="{BB962C8B-B14F-4D97-AF65-F5344CB8AC3E}">
        <p14:creationId xmlns:p14="http://schemas.microsoft.com/office/powerpoint/2010/main" val="46952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BF08-370E-B809-1FAF-2CA579E5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การกำหนด – ตรวจสอบ </a:t>
            </a:r>
            <a:r>
              <a:rPr lang="en-US" dirty="0"/>
              <a:t>State </a:t>
            </a:r>
            <a:r>
              <a:rPr lang="th-TH" dirty="0"/>
              <a:t>ของวัตถุ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550D75-34C2-DBBF-406F-17CD0056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153F9-B45D-9231-6BB5-5F5E08A17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850" y="1691870"/>
            <a:ext cx="2020259" cy="751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3BB716-66D7-C607-BD09-5AAC10E7B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114" y="1679727"/>
            <a:ext cx="1243031" cy="763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C603DE-25AB-4995-FC49-740DDC16E73A}"/>
              </a:ext>
            </a:extLst>
          </p:cNvPr>
          <p:cNvSpPr txBox="1"/>
          <p:nvPr/>
        </p:nvSpPr>
        <p:spPr>
          <a:xfrm>
            <a:off x="820249" y="3041779"/>
            <a:ext cx="1036631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การตรวจสอบว่า </a:t>
            </a:r>
            <a:r>
              <a:rPr lang="en-US" sz="2800" dirty="0"/>
              <a:t>Switch </a:t>
            </a:r>
            <a:r>
              <a:rPr lang="th-TH" sz="2800" dirty="0"/>
              <a:t>หรือ </a:t>
            </a:r>
            <a:r>
              <a:rPr lang="en-US" sz="2800" dirty="0"/>
              <a:t>Checkbox </a:t>
            </a:r>
            <a:r>
              <a:rPr lang="th-TH" sz="2800" dirty="0"/>
              <a:t>อยู่ใน </a:t>
            </a:r>
            <a:r>
              <a:rPr lang="en-US" sz="2800" dirty="0"/>
              <a:t>State CHECKED</a:t>
            </a:r>
            <a:r>
              <a:rPr lang="th-TH" sz="2800" dirty="0"/>
              <a:t> หรือไม่ ทำได้โดย</a:t>
            </a:r>
          </a:p>
          <a:p>
            <a:pPr marL="720000" indent="-342900">
              <a:buFont typeface="Arial" panose="020B0604020202020204" pitchFamily="34" charset="0"/>
              <a:buChar char="•"/>
            </a:pPr>
            <a:r>
              <a:rPr lang="en-US" sz="2400" dirty="0"/>
              <a:t>bool </a:t>
            </a:r>
            <a:r>
              <a:rPr lang="en-US" sz="2400" dirty="0" err="1"/>
              <a:t>lv_obj_has_state</a:t>
            </a:r>
            <a:r>
              <a:rPr lang="en-US" sz="2400" dirty="0"/>
              <a:t>(obj, LV_STATE_CHECKED)</a:t>
            </a:r>
          </a:p>
          <a:p>
            <a:r>
              <a:rPr lang="th-TH" sz="2800" dirty="0"/>
              <a:t>การสั่งให้ </a:t>
            </a:r>
            <a:r>
              <a:rPr lang="en-US" sz="2800" dirty="0"/>
              <a:t>Switch </a:t>
            </a:r>
            <a:r>
              <a:rPr lang="th-TH" sz="2800" dirty="0"/>
              <a:t>หรือ </a:t>
            </a:r>
            <a:r>
              <a:rPr lang="en-US" sz="2800" dirty="0"/>
              <a:t>Checkbox </a:t>
            </a:r>
            <a:r>
              <a:rPr lang="th-TH" sz="2800" dirty="0"/>
              <a:t>เข้า </a:t>
            </a:r>
            <a:r>
              <a:rPr lang="en-US" sz="2800" dirty="0"/>
              <a:t>State CHECKED </a:t>
            </a:r>
            <a:r>
              <a:rPr lang="th-TH" sz="2800" dirty="0"/>
              <a:t>ใช้</a:t>
            </a:r>
          </a:p>
          <a:p>
            <a:pPr marL="7200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lv_obj_add_state</a:t>
            </a:r>
            <a:r>
              <a:rPr lang="en-US" sz="2400" dirty="0"/>
              <a:t>(obj, LV_STATE_CHECKED);</a:t>
            </a:r>
          </a:p>
          <a:p>
            <a:r>
              <a:rPr lang="th-TH" sz="2800" dirty="0"/>
              <a:t>การสั่งให้ </a:t>
            </a:r>
            <a:r>
              <a:rPr lang="en-US" sz="2800" dirty="0"/>
              <a:t>Switch </a:t>
            </a:r>
            <a:r>
              <a:rPr lang="th-TH" sz="2800" dirty="0"/>
              <a:t>หรือ </a:t>
            </a:r>
            <a:r>
              <a:rPr lang="en-US" sz="2800" dirty="0"/>
              <a:t>Checkbox </a:t>
            </a:r>
            <a:r>
              <a:rPr lang="th-TH" sz="2800" dirty="0"/>
              <a:t>ออกจาก </a:t>
            </a:r>
            <a:r>
              <a:rPr lang="en-US" sz="2800" dirty="0"/>
              <a:t>State CHECKED </a:t>
            </a:r>
            <a:r>
              <a:rPr lang="th-TH" sz="2800" dirty="0"/>
              <a:t>ใช้</a:t>
            </a:r>
          </a:p>
          <a:p>
            <a:pPr marL="7200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lv_obj_clear_state</a:t>
            </a:r>
            <a:r>
              <a:rPr lang="en-US" sz="2400" dirty="0"/>
              <a:t>(obj, LV_STATE_CHECKED);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4866D-D5CB-AC09-90F4-69A0E8D8A90C}"/>
              </a:ext>
            </a:extLst>
          </p:cNvPr>
          <p:cNvSpPr txBox="1"/>
          <p:nvPr/>
        </p:nvSpPr>
        <p:spPr>
          <a:xfrm>
            <a:off x="1830903" y="2442991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F075D-8001-13F4-45C9-4AFA828B759D}"/>
              </a:ext>
            </a:extLst>
          </p:cNvPr>
          <p:cNvSpPr txBox="1"/>
          <p:nvPr/>
        </p:nvSpPr>
        <p:spPr>
          <a:xfrm>
            <a:off x="5755526" y="2458689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3031764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7F20-4367-3177-B2FB-D1CF4F9E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  <a:r>
              <a:rPr lang="th-TH" dirty="0"/>
              <a:t> </a:t>
            </a:r>
            <a:r>
              <a:rPr lang="en-US" dirty="0"/>
              <a:t>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B3651-72B1-AEBD-CBAB-9B13E011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9009D-E5CB-B0D5-4EB4-F62719AC40CB}"/>
              </a:ext>
            </a:extLst>
          </p:cNvPr>
          <p:cNvSpPr txBox="1"/>
          <p:nvPr/>
        </p:nvSpPr>
        <p:spPr>
          <a:xfrm>
            <a:off x="858416" y="1754155"/>
            <a:ext cx="1008758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2ECC71"/>
                </a:solidFill>
              </a:rPr>
              <a:t>Event</a:t>
            </a:r>
            <a:r>
              <a:rPr lang="en-US" sz="2800" dirty="0"/>
              <a:t> </a:t>
            </a:r>
            <a:r>
              <a:rPr lang="th-TH" sz="2800" dirty="0"/>
              <a:t>คือ เหตุการณ์ที่เกิดขึ้นกับวัตถุ</a:t>
            </a:r>
            <a:r>
              <a:rPr lang="en-US" sz="2800" dirty="0"/>
              <a:t> </a:t>
            </a:r>
            <a:r>
              <a:rPr lang="th-TH" sz="2800" dirty="0"/>
              <a:t>เช่น มีการกดปุ่ม </a:t>
            </a:r>
            <a:r>
              <a:rPr lang="en-US" sz="2800" dirty="0"/>
              <a:t>(Click),</a:t>
            </a:r>
            <a:r>
              <a:rPr lang="th-TH" sz="2800" dirty="0"/>
              <a:t> กดปุ่มค้าง </a:t>
            </a:r>
            <a:r>
              <a:rPr lang="en-US" sz="2800" dirty="0"/>
              <a:t>(Long Pressed) </a:t>
            </a:r>
            <a:r>
              <a:rPr lang="th-TH" sz="2800" dirty="0"/>
              <a:t>ในการเขียนโปรแกรมใช้กำหนดว่าเกิดเหตุการณ์อะไร แล้วให้ทำอะไรต่อ</a:t>
            </a:r>
          </a:p>
          <a:p>
            <a:pPr>
              <a:spcAft>
                <a:spcPts val="1200"/>
              </a:spcAft>
            </a:pPr>
            <a:r>
              <a:rPr lang="th-TH" sz="2800" dirty="0"/>
              <a:t>ตัวอย่างการตรวจจับเหตุการณ์กดปุ่ม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5DB8B-9351-6EB1-2A01-3169C2569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98" y="3864938"/>
            <a:ext cx="1817477" cy="929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0580E3-C930-4416-4AAB-AA739681C5C8}"/>
              </a:ext>
            </a:extLst>
          </p:cNvPr>
          <p:cNvSpPr txBox="1"/>
          <p:nvPr/>
        </p:nvSpPr>
        <p:spPr>
          <a:xfrm>
            <a:off x="1924098" y="3495606"/>
            <a:ext cx="181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กดปุ่ม ครั้งที่ 1</a:t>
            </a:r>
            <a:endParaRPr lang="en-US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A4F0F3-A4F2-1E68-BE1C-4E83883CA17B}"/>
              </a:ext>
            </a:extLst>
          </p:cNvPr>
          <p:cNvCxnSpPr/>
          <p:nvPr/>
        </p:nvCxnSpPr>
        <p:spPr>
          <a:xfrm>
            <a:off x="3872204" y="4329874"/>
            <a:ext cx="2030002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CD07BC3-29AE-A137-361D-6D5C5B94FF5B}"/>
              </a:ext>
            </a:extLst>
          </p:cNvPr>
          <p:cNvSpPr/>
          <p:nvPr/>
        </p:nvSpPr>
        <p:spPr>
          <a:xfrm>
            <a:off x="6096000" y="3789732"/>
            <a:ext cx="1080284" cy="1080284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C8632-C038-7410-8798-C73916ED354C}"/>
              </a:ext>
            </a:extLst>
          </p:cNvPr>
          <p:cNvSpPr txBox="1"/>
          <p:nvPr/>
        </p:nvSpPr>
        <p:spPr>
          <a:xfrm>
            <a:off x="5727403" y="3495606"/>
            <a:ext cx="181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ไฟติด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57392-42ED-DA0B-ACD5-4552A62910F4}"/>
              </a:ext>
            </a:extLst>
          </p:cNvPr>
          <p:cNvSpPr txBox="1"/>
          <p:nvPr/>
        </p:nvSpPr>
        <p:spPr>
          <a:xfrm>
            <a:off x="3909926" y="3982756"/>
            <a:ext cx="181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Event: Clicked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9ACA4F-768C-E555-17CE-343252284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98" y="5494908"/>
            <a:ext cx="1817477" cy="9298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9275DB-9CF7-6313-47C3-CD2B6923F503}"/>
              </a:ext>
            </a:extLst>
          </p:cNvPr>
          <p:cNvSpPr txBox="1"/>
          <p:nvPr/>
        </p:nvSpPr>
        <p:spPr>
          <a:xfrm>
            <a:off x="1924098" y="5125576"/>
            <a:ext cx="181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กดปุ่ม ครั้งที่ 2</a:t>
            </a:r>
            <a:endParaRPr lang="en-US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118DAD-25CA-1DE7-2CA2-BDE123FCC793}"/>
              </a:ext>
            </a:extLst>
          </p:cNvPr>
          <p:cNvCxnSpPr/>
          <p:nvPr/>
        </p:nvCxnSpPr>
        <p:spPr>
          <a:xfrm>
            <a:off x="3872204" y="5959844"/>
            <a:ext cx="2030002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EE6405E-C86B-3964-8010-9E2E350EB2E1}"/>
              </a:ext>
            </a:extLst>
          </p:cNvPr>
          <p:cNvSpPr/>
          <p:nvPr/>
        </p:nvSpPr>
        <p:spPr>
          <a:xfrm>
            <a:off x="6096000" y="5419702"/>
            <a:ext cx="1080284" cy="108028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861D5C-ADD2-186E-9769-F2E05903FF7A}"/>
              </a:ext>
            </a:extLst>
          </p:cNvPr>
          <p:cNvSpPr txBox="1"/>
          <p:nvPr/>
        </p:nvSpPr>
        <p:spPr>
          <a:xfrm>
            <a:off x="5727403" y="5125576"/>
            <a:ext cx="181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ไฟดับ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392CF7-FF04-E273-0AFC-BA992E2036B2}"/>
              </a:ext>
            </a:extLst>
          </p:cNvPr>
          <p:cNvSpPr txBox="1"/>
          <p:nvPr/>
        </p:nvSpPr>
        <p:spPr>
          <a:xfrm>
            <a:off x="3909926" y="5612726"/>
            <a:ext cx="181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Event: Clicked</a:t>
            </a:r>
          </a:p>
        </p:txBody>
      </p:sp>
    </p:spTree>
    <p:extLst>
      <p:ext uri="{BB962C8B-B14F-4D97-AF65-F5344CB8AC3E}">
        <p14:creationId xmlns:p14="http://schemas.microsoft.com/office/powerpoint/2010/main" val="206604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272F-C88A-DC1D-0D3B-A694CE39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3F3C0A-9B2B-00A9-9AF7-711378D9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69A29-1268-95E0-027A-752F20B3F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08" y="1803470"/>
            <a:ext cx="1817477" cy="929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51B8DA-BC28-709F-38AA-C5F099282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31" y="3533705"/>
            <a:ext cx="2020259" cy="751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94BCA7-3333-E88F-3F25-8D8E6ADC8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573" y="3529078"/>
            <a:ext cx="1670039" cy="1755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60D1A6-A082-7D26-94BE-52BC88F22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343" y="3533705"/>
            <a:ext cx="1416261" cy="1606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950FFF-A180-4FF4-282A-1E6A18EC17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1403" y="5337151"/>
            <a:ext cx="2088061" cy="266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57F572-FCA9-1332-71E6-8E8BCE7C79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103" y="4337338"/>
            <a:ext cx="1243031" cy="763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10F2B1-DDF4-B06D-D318-95E213F3F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831" y="5284760"/>
            <a:ext cx="2110923" cy="3886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C5346F-0D58-2985-7197-2D2528136D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3444" y="3617636"/>
            <a:ext cx="1305832" cy="1379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14C19C-04D5-6CED-5338-7A6E1B8BF2EE}"/>
              </a:ext>
            </a:extLst>
          </p:cNvPr>
          <p:cNvSpPr txBox="1"/>
          <p:nvPr/>
        </p:nvSpPr>
        <p:spPr>
          <a:xfrm>
            <a:off x="591008" y="2776611"/>
            <a:ext cx="2976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LV_EVENT_CLICKED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E14CD-6C4F-8CD7-3CE0-125B6CE086E7}"/>
              </a:ext>
            </a:extLst>
          </p:cNvPr>
          <p:cNvSpPr txBox="1"/>
          <p:nvPr/>
        </p:nvSpPr>
        <p:spPr>
          <a:xfrm>
            <a:off x="593855" y="5724645"/>
            <a:ext cx="5161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LV_EVENT_VALUE_CHANGED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LV_EVENT_DEFOCUSED</a:t>
            </a:r>
          </a:p>
        </p:txBody>
      </p:sp>
    </p:spTree>
    <p:extLst>
      <p:ext uri="{BB962C8B-B14F-4D97-AF65-F5344CB8AC3E}">
        <p14:creationId xmlns:p14="http://schemas.microsoft.com/office/powerpoint/2010/main" val="3775755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8DE1-97AC-7F65-4133-3688917E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 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9CBA65-2E2F-4D59-1F3E-0261B845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84D75-DEA0-DF73-F205-B8CA0ADD9534}"/>
              </a:ext>
            </a:extLst>
          </p:cNvPr>
          <p:cNvSpPr txBox="1"/>
          <p:nvPr/>
        </p:nvSpPr>
        <p:spPr>
          <a:xfrm>
            <a:off x="858416" y="1735494"/>
            <a:ext cx="100875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2ECC71"/>
                </a:solidFill>
              </a:rPr>
              <a:t>Fonts</a:t>
            </a:r>
            <a:r>
              <a:rPr lang="th-TH" sz="2800" dirty="0">
                <a:solidFill>
                  <a:srgbClr val="2ECC71"/>
                </a:solidFill>
              </a:rPr>
              <a:t> </a:t>
            </a:r>
            <a:r>
              <a:rPr lang="en-US" sz="2800" dirty="0">
                <a:solidFill>
                  <a:srgbClr val="2ECC71"/>
                </a:solidFill>
              </a:rPr>
              <a:t>(</a:t>
            </a:r>
            <a:r>
              <a:rPr lang="th-TH" sz="2800" dirty="0">
                <a:solidFill>
                  <a:srgbClr val="2ECC71"/>
                </a:solidFill>
              </a:rPr>
              <a:t>ฟอนต์</a:t>
            </a:r>
            <a:r>
              <a:rPr lang="en-US" sz="2800" dirty="0">
                <a:solidFill>
                  <a:srgbClr val="2ECC71"/>
                </a:solidFill>
              </a:rPr>
              <a:t>)</a:t>
            </a:r>
            <a:r>
              <a:rPr lang="en-US" sz="2800" dirty="0"/>
              <a:t> </a:t>
            </a:r>
            <a:r>
              <a:rPr lang="th-TH" sz="2800" dirty="0"/>
              <a:t>ใน </a:t>
            </a:r>
            <a:r>
              <a:rPr lang="en-US" sz="2800" dirty="0"/>
              <a:t>LVGL </a:t>
            </a:r>
            <a:r>
              <a:rPr lang="th-TH" sz="2800" dirty="0"/>
              <a:t>ฝังฟ้อนต์ </a:t>
            </a:r>
            <a:r>
              <a:rPr lang="en-US" sz="2800" dirty="0"/>
              <a:t>Montserrat</a:t>
            </a:r>
            <a:r>
              <a:rPr lang="th-TH" sz="2800" dirty="0"/>
              <a:t> มาในไลบรารี่ โดยเลือกเปิดได้ดังนี้</a:t>
            </a:r>
          </a:p>
          <a:p>
            <a:pPr marL="396000" indent="-252000">
              <a:buFont typeface="Arial" panose="020B0604020202020204" pitchFamily="34" charset="0"/>
              <a:buChar char="•"/>
            </a:pPr>
            <a:r>
              <a:rPr lang="en-US" sz="2000" dirty="0"/>
              <a:t>LV_FONT_MONTSERRAT_1</a:t>
            </a:r>
            <a:r>
              <a:rPr lang="th-TH" sz="2000" dirty="0"/>
              <a:t>2</a:t>
            </a:r>
            <a:endParaRPr lang="en-US" sz="2000" dirty="0"/>
          </a:p>
          <a:p>
            <a:pPr marL="396000" indent="-252000">
              <a:buFont typeface="Arial" panose="020B0604020202020204" pitchFamily="34" charset="0"/>
              <a:buChar char="•"/>
            </a:pPr>
            <a:r>
              <a:rPr lang="en-US" sz="2000" dirty="0"/>
              <a:t>LV_FONT_MONTSERRAT_1</a:t>
            </a:r>
            <a:r>
              <a:rPr lang="th-TH" sz="2000" dirty="0"/>
              <a:t>4</a:t>
            </a:r>
            <a:endParaRPr lang="en-US" sz="2000" dirty="0"/>
          </a:p>
          <a:p>
            <a:pPr marL="396000" indent="-252000">
              <a:buFont typeface="Arial" panose="020B0604020202020204" pitchFamily="34" charset="0"/>
              <a:buChar char="•"/>
            </a:pPr>
            <a:r>
              <a:rPr lang="en-US" sz="2000" dirty="0"/>
              <a:t>LV_FONT_MONTSERRAT_16</a:t>
            </a:r>
          </a:p>
          <a:p>
            <a:pPr marL="396000" indent="-252000">
              <a:buFont typeface="Arial" panose="020B0604020202020204" pitchFamily="34" charset="0"/>
              <a:buChar char="•"/>
            </a:pPr>
            <a:r>
              <a:rPr lang="en-US" sz="2000" dirty="0"/>
              <a:t>LV_FONT_MONTSERRAT_18</a:t>
            </a:r>
          </a:p>
          <a:p>
            <a:pPr marL="396000" indent="-252000">
              <a:buFont typeface="Arial" panose="020B0604020202020204" pitchFamily="34" charset="0"/>
              <a:buChar char="•"/>
            </a:pPr>
            <a:r>
              <a:rPr lang="en-US" sz="2000" dirty="0"/>
              <a:t>LV_FONT_MONTSERRAT_20</a:t>
            </a:r>
            <a:endParaRPr lang="th-TH" sz="2000" dirty="0"/>
          </a:p>
          <a:p>
            <a:pPr marL="396000" indent="-252000">
              <a:buFont typeface="Arial" panose="020B0604020202020204" pitchFamily="34" charset="0"/>
              <a:buChar char="•"/>
            </a:pPr>
            <a:r>
              <a:rPr lang="en-US" sz="2000" dirty="0"/>
              <a:t>LV_FONT_MONTSERRAT_22</a:t>
            </a:r>
            <a:endParaRPr lang="th-TH" sz="2000" dirty="0"/>
          </a:p>
          <a:p>
            <a:pPr marL="396000" indent="-252000">
              <a:buFont typeface="Arial" panose="020B0604020202020204" pitchFamily="34" charset="0"/>
              <a:buChar char="•"/>
            </a:pPr>
            <a:r>
              <a:rPr lang="en-US" sz="2000" dirty="0"/>
              <a:t>LV_FONT_MONTSERRAT_24</a:t>
            </a:r>
            <a:endParaRPr lang="th-TH" sz="2000" dirty="0"/>
          </a:p>
          <a:p>
            <a:pPr marL="396000" indent="-252000">
              <a:buFont typeface="Arial" panose="020B0604020202020204" pitchFamily="34" charset="0"/>
              <a:buChar char="•"/>
            </a:pPr>
            <a:r>
              <a:rPr lang="en-US" sz="2000" dirty="0"/>
              <a:t>LV_FONT_MONTSERRAT_26</a:t>
            </a:r>
            <a:endParaRPr lang="th-TH" sz="2000" dirty="0"/>
          </a:p>
          <a:p>
            <a:pPr marL="396000" indent="-252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LV_FONT_MONTSERRAT_28</a:t>
            </a:r>
          </a:p>
          <a:p>
            <a:r>
              <a:rPr lang="th-TH" sz="2400" dirty="0"/>
              <a:t>โดยรองรับตัวอักษรภาษาอังกฤษ ตัวเลข และสัญลักษณ์บางตัว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35A05-403E-0601-4F5B-6BBABBFC19CA}"/>
              </a:ext>
            </a:extLst>
          </p:cNvPr>
          <p:cNvSpPr txBox="1"/>
          <p:nvPr/>
        </p:nvSpPr>
        <p:spPr>
          <a:xfrm>
            <a:off x="4811120" y="2320270"/>
            <a:ext cx="61348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LV_FONT_MONTSERRAT_30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LV_FONT_MONTSERRAT_32</a:t>
            </a:r>
            <a:endParaRPr lang="th-TH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LV_FONT_MONTSERRAT_34 </a:t>
            </a:r>
            <a:endParaRPr lang="th-TH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LV_FONT_MONTSERRAT_36 </a:t>
            </a:r>
            <a:endParaRPr lang="th-TH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LV_FONT_MONTSERRAT_38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LV_FONT_MONTSERRAT_40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LV_FONT_MONTSERRAT_42 </a:t>
            </a:r>
            <a:endParaRPr lang="th-TH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LV_FONT_MONTSERRAT_44 </a:t>
            </a:r>
            <a:endParaRPr lang="th-TH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LV_FONT_MONTSERRAT_46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LV_FONT_MONTSERRAT_48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19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F346-DC87-7A45-591C-2242DDAA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F5412-784B-9B67-D4EF-8B188C77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C2CDB-04CA-667A-7B69-FF4F85162F65}"/>
              </a:ext>
            </a:extLst>
          </p:cNvPr>
          <p:cNvSpPr txBox="1"/>
          <p:nvPr/>
        </p:nvSpPr>
        <p:spPr>
          <a:xfrm>
            <a:off x="1014704" y="1938048"/>
            <a:ext cx="956621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err="1"/>
              <a:t>SquareLine</a:t>
            </a:r>
            <a:r>
              <a:rPr lang="th-TH" sz="2800" dirty="0"/>
              <a:t> </a:t>
            </a:r>
            <a:r>
              <a:rPr lang="en-US" sz="2800" dirty="0"/>
              <a:t>Studio </a:t>
            </a:r>
            <a:r>
              <a:rPr lang="th-TH" sz="2800" dirty="0"/>
              <a:t>รองรับการนำฟอนต์สกุล </a:t>
            </a:r>
            <a:r>
              <a:rPr lang="en-US" sz="2800" dirty="0"/>
              <a:t>.</a:t>
            </a:r>
            <a:r>
              <a:rPr lang="en-US" sz="2800" dirty="0" err="1"/>
              <a:t>ttf</a:t>
            </a:r>
            <a:r>
              <a:rPr lang="en-US" sz="2800" dirty="0"/>
              <a:t> </a:t>
            </a:r>
            <a:r>
              <a:rPr lang="th-TH" sz="2800" dirty="0"/>
              <a:t>เข้ามาใช้เอง โดยกำหนดค่าดังนี้</a:t>
            </a:r>
          </a:p>
          <a:p>
            <a:pPr marL="79200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800" dirty="0"/>
              <a:t>Range </a:t>
            </a:r>
            <a:r>
              <a:rPr lang="th-TH" sz="2800" dirty="0"/>
              <a:t>– ช่วงการนำเข้าตัวอักษร รหัส </a:t>
            </a:r>
            <a:r>
              <a:rPr lang="en-US" sz="2800" dirty="0"/>
              <a:t>Unicode</a:t>
            </a:r>
            <a:r>
              <a:rPr lang="th-TH" sz="2800" dirty="0"/>
              <a:t> </a:t>
            </a:r>
            <a:r>
              <a:rPr lang="en-US" sz="2800" dirty="0"/>
              <a:t>(</a:t>
            </a:r>
            <a:r>
              <a:rPr lang="th-TH" sz="2800" dirty="0"/>
              <a:t>ภาษาอังกฤษอยู่ช่วง</a:t>
            </a:r>
            <a:r>
              <a:rPr lang="en-US" sz="2800" dirty="0"/>
              <a:t> 0x0020</a:t>
            </a:r>
            <a:r>
              <a:rPr lang="th-TH" sz="2800" dirty="0"/>
              <a:t> ถึง</a:t>
            </a:r>
            <a:r>
              <a:rPr lang="en-US" sz="2800" dirty="0"/>
              <a:t> 0x007F,</a:t>
            </a:r>
            <a:r>
              <a:rPr lang="th-TH" sz="2800" dirty="0"/>
              <a:t> ภาษาไทยอยู่ช่วง </a:t>
            </a:r>
            <a:r>
              <a:rPr lang="en-US" sz="2800" dirty="0"/>
              <a:t>0x0E00 </a:t>
            </a:r>
            <a:r>
              <a:rPr lang="th-TH" sz="2800" dirty="0"/>
              <a:t>ถึง </a:t>
            </a:r>
            <a:r>
              <a:rPr lang="en-US" sz="2800" dirty="0"/>
              <a:t>0x0E7F)</a:t>
            </a:r>
          </a:p>
          <a:p>
            <a:pPr marL="79200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800" dirty="0" err="1"/>
              <a:t>Bpp</a:t>
            </a:r>
            <a:r>
              <a:rPr lang="th-TH" sz="2800" dirty="0"/>
              <a:t> – ความละเอียดของตัวอักษร กำหนดได้ 1</a:t>
            </a:r>
            <a:r>
              <a:rPr lang="en-US" sz="2800" dirty="0"/>
              <a:t>, 2, 4, 8</a:t>
            </a:r>
          </a:p>
          <a:p>
            <a:pPr marL="79200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800" dirty="0"/>
              <a:t>Size - </a:t>
            </a:r>
            <a:r>
              <a:rPr lang="th-TH" sz="2800" dirty="0"/>
              <a:t>ขนาดตัวอักษร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2326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2FB2-4FE5-2C74-8F8D-75A4D2E2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ข้อมูลเพิ่มเติม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70B3E6-03A7-3A6D-AB80-7B4A8D7F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58931-BD58-8F9C-A6DA-3F5D789E72E8}"/>
              </a:ext>
            </a:extLst>
          </p:cNvPr>
          <p:cNvSpPr txBox="1"/>
          <p:nvPr/>
        </p:nvSpPr>
        <p:spPr>
          <a:xfrm>
            <a:off x="0" y="314441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https://docs.lvgl.io/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0E4F9-DFFC-CBCA-2A6B-4483C3F81008}"/>
              </a:ext>
            </a:extLst>
          </p:cNvPr>
          <p:cNvSpPr txBox="1"/>
          <p:nvPr/>
        </p:nvSpPr>
        <p:spPr>
          <a:xfrm>
            <a:off x="3693344" y="2559641"/>
            <a:ext cx="4124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2ECC71"/>
                </a:solidFill>
              </a:rPr>
              <a:t>LVGL Documents</a:t>
            </a:r>
          </a:p>
        </p:txBody>
      </p:sp>
    </p:spTree>
    <p:extLst>
      <p:ext uri="{BB962C8B-B14F-4D97-AF65-F5344CB8AC3E}">
        <p14:creationId xmlns:p14="http://schemas.microsoft.com/office/powerpoint/2010/main" val="642784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2B5F73-EB36-9B6A-1B66-6A521990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รู้จักกับ </a:t>
            </a:r>
            <a:r>
              <a:rPr lang="en-US" dirty="0"/>
              <a:t>LVGL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F4EBF-9C65-ACFF-ADE3-FFB4C8F0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0EE722-B745-AAFD-4285-DE6AC888F608}"/>
              </a:ext>
            </a:extLst>
          </p:cNvPr>
          <p:cNvSpPr txBox="1"/>
          <p:nvPr/>
        </p:nvSpPr>
        <p:spPr>
          <a:xfrm>
            <a:off x="643812" y="1981079"/>
            <a:ext cx="76511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th-TH" sz="2800" dirty="0"/>
              <a:t>   </a:t>
            </a:r>
            <a:r>
              <a:rPr lang="en-US" sz="2800" dirty="0"/>
              <a:t>LVGL (Light and Versatile Graphics Library) </a:t>
            </a:r>
            <a:r>
              <a:rPr lang="th-TH" sz="2800" dirty="0"/>
              <a:t>คือ ไลบรารี่ </a:t>
            </a:r>
            <a:r>
              <a:rPr lang="en-US" sz="2800" dirty="0"/>
              <a:t>GUI</a:t>
            </a:r>
            <a:r>
              <a:rPr lang="th-TH" sz="2800" dirty="0"/>
              <a:t> สำหรับไมโครคอนโทรลเลอร์ เบื้องหลังโปรแกรม </a:t>
            </a:r>
            <a:r>
              <a:rPr lang="en-US" sz="2800" dirty="0" err="1"/>
              <a:t>SquareLine</a:t>
            </a:r>
            <a:r>
              <a:rPr lang="th-TH" sz="2800" dirty="0"/>
              <a:t> </a:t>
            </a:r>
            <a:r>
              <a:rPr lang="en-US" sz="2800" dirty="0"/>
              <a:t>Studio</a:t>
            </a:r>
            <a:r>
              <a:rPr lang="th-TH" sz="2800" dirty="0"/>
              <a:t> การเขียนโปรแกรมรับค่ากดปุ่ม การเปลี่ยนสี การซ่อนวัตถุ การเปลี่ยนหน้า ต้องใช้คำสั่งของ </a:t>
            </a:r>
            <a:r>
              <a:rPr lang="en-US" sz="2800" dirty="0"/>
              <a:t>LVGL</a:t>
            </a:r>
          </a:p>
          <a:p>
            <a:pPr algn="thaiDist">
              <a:spcAft>
                <a:spcPts val="600"/>
              </a:spcAft>
            </a:pPr>
            <a:r>
              <a:rPr lang="th-TH" sz="2800" dirty="0"/>
              <a:t>ผู้สร้าง </a:t>
            </a:r>
            <a:r>
              <a:rPr lang="en-US" sz="2800" dirty="0"/>
              <a:t>LVGL</a:t>
            </a:r>
            <a:r>
              <a:rPr lang="th-TH" sz="2800" dirty="0"/>
              <a:t> คือ </a:t>
            </a:r>
            <a:r>
              <a:rPr lang="en-US" sz="2800" dirty="0"/>
              <a:t>Gabor</a:t>
            </a:r>
            <a:r>
              <a:rPr lang="th-TH" sz="2800" dirty="0"/>
              <a:t> </a:t>
            </a:r>
            <a:r>
              <a:rPr lang="en-US" sz="2800" dirty="0"/>
              <a:t>Kiss-</a:t>
            </a:r>
            <a:r>
              <a:rPr lang="en-US" sz="2800" dirty="0" err="1"/>
              <a:t>Vamosi</a:t>
            </a:r>
            <a:r>
              <a:rPr lang="th-TH" sz="2800" dirty="0"/>
              <a:t> และ </a:t>
            </a:r>
            <a:r>
              <a:rPr lang="en-US" sz="2800" dirty="0" err="1"/>
              <a:t>embeddedt</a:t>
            </a:r>
            <a:r>
              <a:rPr lang="en-US" sz="2800" dirty="0"/>
              <a:t>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29D2BC1-8538-1EAA-363A-8566648C1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44" t="-10951" r="-4955" b="-2042"/>
          <a:stretch/>
        </p:blipFill>
        <p:spPr bwMode="auto">
          <a:xfrm>
            <a:off x="7875036" y="3740273"/>
            <a:ext cx="3750907" cy="122569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9E54C9-C33A-1DAC-9785-B78AE3DBBBB0}"/>
              </a:ext>
            </a:extLst>
          </p:cNvPr>
          <p:cNvSpPr txBox="1"/>
          <p:nvPr/>
        </p:nvSpPr>
        <p:spPr>
          <a:xfrm>
            <a:off x="7875036" y="5065960"/>
            <a:ext cx="375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โลโก้ของ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LVGL</a:t>
            </a:r>
          </a:p>
        </p:txBody>
      </p:sp>
      <p:pic>
        <p:nvPicPr>
          <p:cNvPr id="1026" name="Picture 2" descr="View embeddedt's full-sized avatar">
            <a:extLst>
              <a:ext uri="{FF2B5EF4-FFF2-40B4-BE49-F238E27FC236}">
                <a16:creationId xmlns:a16="http://schemas.microsoft.com/office/drawing/2014/main" id="{C1D9BFEC-202D-4760-2EED-52F957CD2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04" y="4684689"/>
            <a:ext cx="1482037" cy="148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ew kisvegabor's full-sized avatar">
            <a:extLst>
              <a:ext uri="{FF2B5EF4-FFF2-40B4-BE49-F238E27FC236}">
                <a16:creationId xmlns:a16="http://schemas.microsoft.com/office/drawing/2014/main" id="{F2B730B5-CAD9-37CC-1870-477C74F8A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764" y="4676192"/>
            <a:ext cx="1482037" cy="148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26B4AC-4C95-2283-75AC-A8EABC4C750C}"/>
              </a:ext>
            </a:extLst>
          </p:cNvPr>
          <p:cNvSpPr txBox="1"/>
          <p:nvPr/>
        </p:nvSpPr>
        <p:spPr>
          <a:xfrm>
            <a:off x="2744171" y="6166726"/>
            <a:ext cx="180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Gabor Kiss-</a:t>
            </a:r>
            <a:r>
              <a:rPr lang="en-US" sz="1800" dirty="0" err="1"/>
              <a:t>Vamosi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7451E-7613-090E-1EB6-FB9565A9E1C5}"/>
              </a:ext>
            </a:extLst>
          </p:cNvPr>
          <p:cNvSpPr txBox="1"/>
          <p:nvPr/>
        </p:nvSpPr>
        <p:spPr>
          <a:xfrm>
            <a:off x="5049804" y="6158229"/>
            <a:ext cx="148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embeddedt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0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3F618-3A97-7EFB-F2EF-E35B3E8E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6BC725-E136-1A59-74F4-D579D40C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22583-858F-80A4-94CF-AD00154A4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55" y="1800836"/>
            <a:ext cx="1916206" cy="1312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CBF183-41AA-C99F-3D27-DB3EF9A8227D}"/>
              </a:ext>
            </a:extLst>
          </p:cNvPr>
          <p:cNvSpPr txBox="1"/>
          <p:nvPr/>
        </p:nvSpPr>
        <p:spPr>
          <a:xfrm>
            <a:off x="1035255" y="3113147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Base object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41CF64-174D-31F8-B102-71F0C3064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037" y="2183275"/>
            <a:ext cx="1817477" cy="9298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9D7770-A965-D42A-363F-288892D9491B}"/>
              </a:ext>
            </a:extLst>
          </p:cNvPr>
          <p:cNvSpPr txBox="1"/>
          <p:nvPr/>
        </p:nvSpPr>
        <p:spPr>
          <a:xfrm>
            <a:off x="3227672" y="3059668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Button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BEBBFC-4236-AB00-ED38-8255B6CD6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088" y="2303882"/>
            <a:ext cx="2020259" cy="7511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BD8EA7-0F98-1815-1B4E-DBFF59F6B51F}"/>
              </a:ext>
            </a:extLst>
          </p:cNvPr>
          <p:cNvSpPr txBox="1"/>
          <p:nvPr/>
        </p:nvSpPr>
        <p:spPr>
          <a:xfrm>
            <a:off x="5472115" y="3055003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Checkbox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44D6A5-A4F5-2780-4A3F-D17BCD30A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557" y="1294942"/>
            <a:ext cx="1670039" cy="17556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3A30C7-F8AB-3D58-A0EF-AFD882018B54}"/>
              </a:ext>
            </a:extLst>
          </p:cNvPr>
          <p:cNvSpPr txBox="1"/>
          <p:nvPr/>
        </p:nvSpPr>
        <p:spPr>
          <a:xfrm>
            <a:off x="7593473" y="3050624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Dropdown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7907629-E8CA-8066-E323-DC206C0E21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908" y="4189024"/>
            <a:ext cx="1905553" cy="10457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7370A9-F0D2-F8BA-3F14-F1E7B5AA4CFC}"/>
              </a:ext>
            </a:extLst>
          </p:cNvPr>
          <p:cNvSpPr txBox="1"/>
          <p:nvPr/>
        </p:nvSpPr>
        <p:spPr>
          <a:xfrm>
            <a:off x="1035255" y="5244085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Label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F27C731-6FFF-CFDF-996D-99360A8E15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2980" y="3637580"/>
            <a:ext cx="1416261" cy="16065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E3B6AE9-BA58-118F-E0DD-96F176491331}"/>
              </a:ext>
            </a:extLst>
          </p:cNvPr>
          <p:cNvSpPr txBox="1"/>
          <p:nvPr/>
        </p:nvSpPr>
        <p:spPr>
          <a:xfrm>
            <a:off x="3234291" y="5270718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Roller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BDB3684-C364-3589-76C5-F45E5EC63A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2286" y="5003995"/>
            <a:ext cx="2088061" cy="2667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52C6452-106B-5040-1390-A9BB4468000D}"/>
              </a:ext>
            </a:extLst>
          </p:cNvPr>
          <p:cNvSpPr txBox="1"/>
          <p:nvPr/>
        </p:nvSpPr>
        <p:spPr>
          <a:xfrm>
            <a:off x="5438213" y="5261920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Slider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8FBD502-0F00-75E0-7E2A-74151B867B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0060" y="4488960"/>
            <a:ext cx="1243031" cy="7632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E28E415-B7F9-5C54-7C30-4F33AACAA995}"/>
              </a:ext>
            </a:extLst>
          </p:cNvPr>
          <p:cNvSpPr txBox="1"/>
          <p:nvPr/>
        </p:nvSpPr>
        <p:spPr>
          <a:xfrm>
            <a:off x="7642135" y="5261920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Switch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59FFA2A-5574-3343-FAC2-F478CEE8C9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2286" y="4045999"/>
            <a:ext cx="2110923" cy="3886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7AA2DEB-310A-E0DA-5AD8-550332A04BFC}"/>
              </a:ext>
            </a:extLst>
          </p:cNvPr>
          <p:cNvSpPr txBox="1"/>
          <p:nvPr/>
        </p:nvSpPr>
        <p:spPr>
          <a:xfrm>
            <a:off x="5352286" y="4402162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Text area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036E20A-32B5-B67C-EFBA-1AEA10A342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4831" y="1670877"/>
            <a:ext cx="1305832" cy="137974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220A8C1-ECE4-D6A3-DA12-D666ED15CD15}"/>
              </a:ext>
            </a:extLst>
          </p:cNvPr>
          <p:cNvSpPr txBox="1"/>
          <p:nvPr/>
        </p:nvSpPr>
        <p:spPr>
          <a:xfrm>
            <a:off x="9386596" y="3024513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Colorwheel</a:t>
            </a:r>
            <a:endParaRPr 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36C662-2E68-2C02-FB4B-44A20D4AE6E3}"/>
              </a:ext>
            </a:extLst>
          </p:cNvPr>
          <p:cNvSpPr txBox="1"/>
          <p:nvPr/>
        </p:nvSpPr>
        <p:spPr>
          <a:xfrm>
            <a:off x="1035254" y="5976581"/>
            <a:ext cx="7922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**</a:t>
            </a:r>
            <a:r>
              <a:rPr lang="th-TH" sz="2000" dirty="0">
                <a:solidFill>
                  <a:srgbClr val="FF0000"/>
                </a:solidFill>
              </a:rPr>
              <a:t>เป็นเพียง </a:t>
            </a:r>
            <a:r>
              <a:rPr lang="en-US" sz="2000" dirty="0">
                <a:solidFill>
                  <a:srgbClr val="FF0000"/>
                </a:solidFill>
              </a:rPr>
              <a:t>Widget </a:t>
            </a:r>
            <a:r>
              <a:rPr lang="th-TH" sz="2000" dirty="0">
                <a:solidFill>
                  <a:srgbClr val="FF0000"/>
                </a:solidFill>
              </a:rPr>
              <a:t>ส่วนหนึ่ง ดูรายการ </a:t>
            </a:r>
            <a:r>
              <a:rPr lang="en-US" sz="2000" dirty="0">
                <a:solidFill>
                  <a:srgbClr val="FF0000"/>
                </a:solidFill>
              </a:rPr>
              <a:t>Widget </a:t>
            </a:r>
            <a:r>
              <a:rPr lang="th-TH" sz="2000" dirty="0">
                <a:solidFill>
                  <a:srgbClr val="FF0000"/>
                </a:solidFill>
              </a:rPr>
              <a:t>ทั้งหมดได้ที่เอกสาร </a:t>
            </a:r>
            <a:r>
              <a:rPr lang="en-US" sz="2000" dirty="0">
                <a:solidFill>
                  <a:srgbClr val="FF0000"/>
                </a:solidFill>
              </a:rPr>
              <a:t>LVGL</a:t>
            </a:r>
          </a:p>
        </p:txBody>
      </p:sp>
    </p:spTree>
    <p:extLst>
      <p:ext uri="{BB962C8B-B14F-4D97-AF65-F5344CB8AC3E}">
        <p14:creationId xmlns:p14="http://schemas.microsoft.com/office/powerpoint/2010/main" val="222293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1043-8A9B-5A33-EF54-CE2D96E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การจัดวางวัตถุ </a:t>
            </a:r>
            <a:r>
              <a:rPr lang="en-US" dirty="0"/>
              <a:t>(Layouts)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26DA4-37BD-BE49-CA34-E57C58C8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CAFE7-385B-2C3F-4971-2F9E033AFE5D}"/>
              </a:ext>
            </a:extLst>
          </p:cNvPr>
          <p:cNvSpPr txBox="1"/>
          <p:nvPr/>
        </p:nvSpPr>
        <p:spPr>
          <a:xfrm>
            <a:off x="858416" y="1754155"/>
            <a:ext cx="100875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2ECC71"/>
                </a:solidFill>
              </a:rPr>
              <a:t>No Layout</a:t>
            </a:r>
            <a:r>
              <a:rPr lang="en-US" sz="2800" dirty="0"/>
              <a:t> </a:t>
            </a:r>
            <a:r>
              <a:rPr lang="th-TH" sz="2800" dirty="0"/>
              <a:t>คือ การจัดวางวัตถุด้วย </a:t>
            </a:r>
            <a:r>
              <a:rPr lang="en-US" sz="2800" dirty="0"/>
              <a:t>Align</a:t>
            </a:r>
            <a:r>
              <a:rPr lang="th-TH" sz="2800" dirty="0"/>
              <a:t> และพิกัด </a:t>
            </a:r>
            <a:r>
              <a:rPr lang="en-US" sz="2800" dirty="0"/>
              <a:t>x, y</a:t>
            </a:r>
          </a:p>
          <a:p>
            <a:pPr>
              <a:spcAft>
                <a:spcPts val="1200"/>
              </a:spcAft>
            </a:pPr>
            <a:r>
              <a:rPr lang="en-US" sz="2800">
                <a:solidFill>
                  <a:srgbClr val="2ECC71"/>
                </a:solidFill>
              </a:rPr>
              <a:t>Flex</a:t>
            </a:r>
            <a:r>
              <a:rPr lang="en-US" sz="2800"/>
              <a:t> </a:t>
            </a:r>
            <a:r>
              <a:rPr lang="th-TH" sz="2800" dirty="0"/>
              <a:t>คือ การจัดให้วัตถุเรียงตัวกันตามแนวตั้งหรือแนวนอน </a:t>
            </a:r>
            <a:r>
              <a:rPr lang="en-US" sz="2800" dirty="0"/>
              <a:t>(</a:t>
            </a:r>
            <a:r>
              <a:rPr lang="th-TH" sz="2800" dirty="0"/>
              <a:t>แบบเดียวกับ </a:t>
            </a:r>
            <a:r>
              <a:rPr lang="en-US" sz="2800" dirty="0"/>
              <a:t>CSS)</a:t>
            </a:r>
            <a:r>
              <a:rPr lang="th-TH" sz="2800" dirty="0"/>
              <a:t> 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F59E9-BE42-CD76-A127-FEFBA9718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4" t="2252" r="2401" b="3761"/>
          <a:stretch/>
        </p:blipFill>
        <p:spPr>
          <a:xfrm>
            <a:off x="6261545" y="3193058"/>
            <a:ext cx="3842801" cy="28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00B63C-E896-4B11-E588-E4277400CBF0}"/>
              </a:ext>
            </a:extLst>
          </p:cNvPr>
          <p:cNvSpPr txBox="1"/>
          <p:nvPr/>
        </p:nvSpPr>
        <p:spPr>
          <a:xfrm>
            <a:off x="6335486" y="6082421"/>
            <a:ext cx="369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chemeClr val="bg1">
                    <a:lumMod val="50000"/>
                  </a:schemeClr>
                </a:solidFill>
              </a:rPr>
              <a:t>ตัวอย่างการจัดวางแบบ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Flux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BE4F14-1920-6B28-1089-3EE866757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08" y="3193058"/>
            <a:ext cx="4326050" cy="28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9F5681-A54B-63C4-813D-EA1915366180}"/>
              </a:ext>
            </a:extLst>
          </p:cNvPr>
          <p:cNvSpPr txBox="1"/>
          <p:nvPr/>
        </p:nvSpPr>
        <p:spPr>
          <a:xfrm>
            <a:off x="1588590" y="6082421"/>
            <a:ext cx="369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chemeClr val="bg1">
                    <a:lumMod val="50000"/>
                  </a:schemeClr>
                </a:solidFill>
              </a:rPr>
              <a:t>ตัวอย่างการจัดวางแบบ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 Layout</a:t>
            </a:r>
          </a:p>
        </p:txBody>
      </p:sp>
    </p:spTree>
    <p:extLst>
      <p:ext uri="{BB962C8B-B14F-4D97-AF65-F5344CB8AC3E}">
        <p14:creationId xmlns:p14="http://schemas.microsoft.com/office/powerpoint/2010/main" val="81839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549F-4A5F-E8F1-82B3-0E2B6AB6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Layout 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DB3EFD-E61D-9B9F-B884-4AEBF5F7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4987C-459B-1E8B-8F40-15E1F0E6C688}"/>
              </a:ext>
            </a:extLst>
          </p:cNvPr>
          <p:cNvSpPr txBox="1"/>
          <p:nvPr/>
        </p:nvSpPr>
        <p:spPr>
          <a:xfrm>
            <a:off x="800853" y="1744824"/>
            <a:ext cx="990911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/>
              <a:t>ใช้คำสั่ง </a:t>
            </a:r>
            <a:r>
              <a:rPr lang="en-US" sz="2800" dirty="0" err="1"/>
              <a:t>lv_obj_set_align</a:t>
            </a:r>
            <a:r>
              <a:rPr lang="en-US" sz="2800" dirty="0"/>
              <a:t>(obj, align);</a:t>
            </a:r>
            <a:r>
              <a:rPr lang="th-TH" sz="2800" dirty="0"/>
              <a:t> กำหนดตำแหน่งเริ่มต้นของ </a:t>
            </a:r>
            <a:r>
              <a:rPr lang="en-US" sz="2800" dirty="0"/>
              <a:t>Widget </a:t>
            </a:r>
            <a:r>
              <a:rPr lang="th-TH" sz="2800" dirty="0"/>
              <a:t>ในหน้าจอ หรือใน </a:t>
            </a:r>
            <a:r>
              <a:rPr lang="en-US" sz="2800" dirty="0"/>
              <a:t>body </a:t>
            </a:r>
            <a:r>
              <a:rPr lang="th-TH" sz="2800" dirty="0"/>
              <a:t>ของวัตถุแม่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LV_ALIGN_TOP_LEFT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LV_ALIGN_TOP_MID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LV_ALIGN_TOP_RIGHT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LV_ALIGN_BOTTOM_LEFT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LV_ALIGN_BOTTOM_MID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LV_ALIGN_BOTTOM_RIGHT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LV_ALIGN_LEFT_MID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LV_ALIGN_RIGHT_MID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LV_ALIGN_CENTER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FC5ED5-B134-E749-9BD4-C1F4A8CC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506" y="2878812"/>
            <a:ext cx="5830027" cy="233994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034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549F-4A5F-E8F1-82B3-0E2B6AB6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Layout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DB3EFD-E61D-9B9F-B884-4AEBF5F7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4987C-459B-1E8B-8F40-15E1F0E6C688}"/>
              </a:ext>
            </a:extLst>
          </p:cNvPr>
          <p:cNvSpPr txBox="1"/>
          <p:nvPr/>
        </p:nvSpPr>
        <p:spPr>
          <a:xfrm>
            <a:off x="800853" y="1744824"/>
            <a:ext cx="990911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/>
              <a:t>กำหนดเยื้องซ้าย – ขวา บน-ล่าง จากตำแหน่งเริ่มต้นของวัตถุด้วยคำสั่งต่อไปนี้</a:t>
            </a:r>
          </a:p>
          <a:p>
            <a:pPr marL="914400" lvl="1" indent="-284400">
              <a:buFont typeface="Arial" panose="020B0604020202020204" pitchFamily="34" charset="0"/>
              <a:buChar char="•"/>
            </a:pPr>
            <a:r>
              <a:rPr lang="en-US" sz="2000" dirty="0" err="1"/>
              <a:t>lv_obj_set_x</a:t>
            </a:r>
            <a:r>
              <a:rPr lang="en-US" sz="2000" dirty="0"/>
              <a:t>(obj, 10);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// 10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px</a:t>
            </a:r>
            <a:endParaRPr lang="th-TH" sz="20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284400">
              <a:buFont typeface="Arial" panose="020B0604020202020204" pitchFamily="34" charset="0"/>
              <a:buChar char="•"/>
            </a:pPr>
            <a:r>
              <a:rPr lang="es-ES" sz="2000" dirty="0" err="1"/>
              <a:t>lv_obj_set_y</a:t>
            </a:r>
            <a:r>
              <a:rPr lang="es-ES" sz="2000" dirty="0"/>
              <a:t>(</a:t>
            </a:r>
            <a:r>
              <a:rPr lang="es-ES" sz="2000" dirty="0" err="1"/>
              <a:t>obj</a:t>
            </a:r>
            <a:r>
              <a:rPr lang="es-ES" sz="2000" dirty="0"/>
              <a:t>, 20); 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// 20 </a:t>
            </a:r>
            <a:r>
              <a:rPr lang="es-ES" sz="2000" dirty="0" err="1">
                <a:solidFill>
                  <a:schemeClr val="bg1">
                    <a:lumMod val="50000"/>
                  </a:schemeClr>
                </a:solidFill>
              </a:rPr>
              <a:t>px</a:t>
            </a:r>
            <a:endParaRPr lang="th-TH" sz="20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284400">
              <a:buFont typeface="Arial" panose="020B0604020202020204" pitchFamily="34" charset="0"/>
              <a:buChar char="•"/>
            </a:pPr>
            <a:r>
              <a:rPr lang="en-US" sz="2000" dirty="0" err="1"/>
              <a:t>lv_obj_set_pos</a:t>
            </a:r>
            <a:r>
              <a:rPr lang="en-US" sz="2000" dirty="0"/>
              <a:t>(obj, 10, 20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); // 10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px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20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px</a:t>
            </a:r>
            <a:endParaRPr lang="th-TH" sz="20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/>
              <a:t>กำหนดเยื้องเป็น </a:t>
            </a:r>
            <a:r>
              <a:rPr lang="en-US" sz="2800" dirty="0"/>
              <a:t>% </a:t>
            </a:r>
            <a:r>
              <a:rPr lang="th-TH" sz="2800" dirty="0"/>
              <a:t>ของขนาดจอ หรือวัตถุแม่</a:t>
            </a:r>
            <a:endParaRPr lang="en-US" sz="2800" dirty="0"/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lv_obj_set_x</a:t>
            </a:r>
            <a:r>
              <a:rPr lang="en-US" sz="2000" dirty="0"/>
              <a:t>(obj, lv_pct(50));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50%</a:t>
            </a:r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lv_obj_set_y</a:t>
            </a:r>
            <a:r>
              <a:rPr lang="en-US" sz="2000" dirty="0"/>
              <a:t>(obj, lv_pct(20));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20%</a:t>
            </a:r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lv_obj_set_pos</a:t>
            </a:r>
            <a:r>
              <a:rPr lang="en-US" sz="2000" dirty="0"/>
              <a:t>(obj, lv_pct(50), lv_pct(20));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50%, 20%</a:t>
            </a:r>
          </a:p>
        </p:txBody>
      </p:sp>
    </p:spTree>
    <p:extLst>
      <p:ext uri="{BB962C8B-B14F-4D97-AF65-F5344CB8AC3E}">
        <p14:creationId xmlns:p14="http://schemas.microsoft.com/office/powerpoint/2010/main" val="36263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0038-67E8-20F6-8D53-2D414EA5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75C99C-E164-F22A-6718-923AB714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5E54B-7796-A99A-D7E0-77D080DFC6AE}"/>
              </a:ext>
            </a:extLst>
          </p:cNvPr>
          <p:cNvSpPr txBox="1"/>
          <p:nvPr/>
        </p:nvSpPr>
        <p:spPr>
          <a:xfrm>
            <a:off x="800853" y="1744824"/>
            <a:ext cx="99091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/>
              <a:t>ได้รับแนวคิดมาจาก </a:t>
            </a:r>
            <a:r>
              <a:rPr lang="en-US" sz="2800" dirty="0"/>
              <a:t>CSS Flex</a:t>
            </a:r>
            <a:endParaRPr lang="th-TH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/>
              <a:t>กำหนดลักษะการเรียง</a:t>
            </a:r>
            <a:r>
              <a:rPr lang="en-US" sz="2800" dirty="0"/>
              <a:t> </a:t>
            </a:r>
            <a:r>
              <a:rPr lang="th-TH" sz="2800" dirty="0"/>
              <a:t>และการเว้นระยะห่างแต่วัตถุได้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/>
              <a:t>มีความยืดหยุ่นมากกว่า </a:t>
            </a:r>
            <a:r>
              <a:rPr lang="en-US" sz="2800" dirty="0"/>
              <a:t>No Layout</a:t>
            </a:r>
            <a:r>
              <a:rPr lang="th-TH" sz="2800" dirty="0"/>
              <a:t> มาก</a:t>
            </a:r>
            <a:endParaRPr lang="th-TH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96A2F6-F96B-5A22-137E-A0397E1B5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12" y="3248367"/>
            <a:ext cx="3375953" cy="19661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C1E8F9-7D84-32C9-800C-37BA99B1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138" y="3248367"/>
            <a:ext cx="3406435" cy="20728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AB33C4-26AC-48FD-174B-0C58033DF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247" y="1332546"/>
            <a:ext cx="2700599" cy="464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A9EB-EFBF-A1F0-1C77-091ACBC5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การกำหนดขนาด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C92B7C-C9B0-63EC-6ECA-42A3C6DF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The box models of LVGL: The content area is smaller than the bounding box with the padding and border width">
            <a:extLst>
              <a:ext uri="{FF2B5EF4-FFF2-40B4-BE49-F238E27FC236}">
                <a16:creationId xmlns:a16="http://schemas.microsoft.com/office/drawing/2014/main" id="{CA0CA980-DDE6-FC94-F4EB-3B11397AA7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1" r="4550"/>
          <a:stretch/>
        </p:blipFill>
        <p:spPr bwMode="auto">
          <a:xfrm>
            <a:off x="6615404" y="1497050"/>
            <a:ext cx="5113176" cy="23812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DC7E86-DA29-43AB-2C7D-75B04FF4B7DB}"/>
              </a:ext>
            </a:extLst>
          </p:cNvPr>
          <p:cNvSpPr txBox="1"/>
          <p:nvPr/>
        </p:nvSpPr>
        <p:spPr>
          <a:xfrm>
            <a:off x="662473" y="1800808"/>
            <a:ext cx="73525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800" dirty="0"/>
              <a:t>กำหนดขนาดแบบพิกเซล </a:t>
            </a:r>
            <a:r>
              <a:rPr lang="en-US" sz="2800" dirty="0"/>
              <a:t>(</a:t>
            </a:r>
            <a:r>
              <a:rPr lang="en-US" sz="2800" dirty="0" err="1"/>
              <a:t>px</a:t>
            </a:r>
            <a:r>
              <a:rPr lang="en-US" sz="2800" dirty="0"/>
              <a:t>)</a:t>
            </a:r>
            <a:endParaRPr lang="th-TH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lv_obj_set_width</a:t>
            </a:r>
            <a:r>
              <a:rPr lang="en-US" sz="2000" dirty="0"/>
              <a:t>(obj, 150);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// 150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px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lv_obj_set_height</a:t>
            </a:r>
            <a:r>
              <a:rPr lang="en-US" sz="2000" dirty="0"/>
              <a:t>(obj, 200);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// 200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px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lv_obj_set_size</a:t>
            </a:r>
            <a:r>
              <a:rPr lang="en-US" sz="2000" dirty="0"/>
              <a:t>(obj, 150, 200);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150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px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200px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800" dirty="0"/>
              <a:t>กำหนดขนาดแบบ </a:t>
            </a:r>
            <a:r>
              <a:rPr lang="en-US" sz="2800" dirty="0"/>
              <a:t>% </a:t>
            </a:r>
            <a:r>
              <a:rPr lang="th-TH" sz="2800" dirty="0"/>
              <a:t>ของจอ หรือของวัตถุแม่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lv_obj_set_width</a:t>
            </a:r>
            <a:r>
              <a:rPr lang="en-US" sz="2000" dirty="0"/>
              <a:t>(obj, </a:t>
            </a:r>
            <a:r>
              <a:rPr lang="en-US" sz="2000" dirty="0" err="1"/>
              <a:t>lv_pct</a:t>
            </a:r>
            <a:r>
              <a:rPr lang="en-US" sz="2000" dirty="0"/>
              <a:t>(50));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lv_obj_set_height</a:t>
            </a:r>
            <a:r>
              <a:rPr lang="en-US" sz="2000" dirty="0"/>
              <a:t>(obj, </a:t>
            </a:r>
            <a:r>
              <a:rPr lang="en-US" sz="2000" dirty="0" err="1"/>
              <a:t>lv_pct</a:t>
            </a:r>
            <a:r>
              <a:rPr lang="en-US" sz="2000" dirty="0"/>
              <a:t>(20));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20%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lv_obj_set_size</a:t>
            </a:r>
            <a:r>
              <a:rPr lang="en-US" sz="2000" dirty="0"/>
              <a:t>(obj, </a:t>
            </a:r>
            <a:r>
              <a:rPr lang="en-US" sz="2000" dirty="0" err="1"/>
              <a:t>lv_pct</a:t>
            </a:r>
            <a:r>
              <a:rPr lang="en-US" sz="2000" dirty="0"/>
              <a:t>(50), </a:t>
            </a:r>
            <a:r>
              <a:rPr lang="en-US" sz="2000" dirty="0" err="1"/>
              <a:t>lv_pct</a:t>
            </a:r>
            <a:r>
              <a:rPr lang="en-US" sz="2000" dirty="0"/>
              <a:t>(20));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50%, 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800" dirty="0"/>
              <a:t>กำหนดขยายตามเนื้อหาข้างใน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lv_obj_set_width</a:t>
            </a:r>
            <a:r>
              <a:rPr lang="en-US" sz="2000" dirty="0"/>
              <a:t>(obj, LV_SIZE_CONTENT);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lv_obj_set_height</a:t>
            </a:r>
            <a:r>
              <a:rPr lang="en-US" sz="2000" dirty="0"/>
              <a:t>(obj, LV_SIZE_CONTENT);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lv_obj_set_size</a:t>
            </a:r>
            <a:r>
              <a:rPr lang="en-US" sz="2000" dirty="0"/>
              <a:t>(obj, LV_SIZE_CONTENT, LV_SIZE_CONTENT);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83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AEB9-9FD9-194E-8DFD-69B52CE6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91D78A-A1DA-5C8C-1DA4-5AE62354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40255-D1C7-8126-8A8C-2520DDBF1221}"/>
              </a:ext>
            </a:extLst>
          </p:cNvPr>
          <p:cNvSpPr txBox="1"/>
          <p:nvPr/>
        </p:nvSpPr>
        <p:spPr>
          <a:xfrm>
            <a:off x="858416" y="1754155"/>
            <a:ext cx="10087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2ECC71"/>
                </a:solidFill>
              </a:rPr>
              <a:t>Flags</a:t>
            </a:r>
            <a:r>
              <a:rPr lang="en-US" sz="2800" dirty="0"/>
              <a:t> </a:t>
            </a:r>
            <a:r>
              <a:rPr lang="th-TH" sz="2800" dirty="0"/>
              <a:t>คือ การตั้งค่า - กำหนดสถานะของวัตถุ ณ ขณะนั้น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89953-3363-52E4-1315-B19E40094390}"/>
              </a:ext>
            </a:extLst>
          </p:cNvPr>
          <p:cNvSpPr txBox="1"/>
          <p:nvPr/>
        </p:nvSpPr>
        <p:spPr>
          <a:xfrm>
            <a:off x="1246004" y="2277375"/>
            <a:ext cx="81176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ECC71"/>
                </a:solidFill>
              </a:rPr>
              <a:t>LV_OBJ_FLAG_HIDDEN</a:t>
            </a:r>
            <a:r>
              <a:rPr lang="th-TH" sz="2000" dirty="0"/>
              <a:t> – สั่งซ่อน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ECC71"/>
                </a:solidFill>
              </a:rPr>
              <a:t>LV_OBJ_FLAG_CLICKABLE</a:t>
            </a:r>
            <a:r>
              <a:rPr lang="th-TH" sz="2000" dirty="0"/>
              <a:t> – สั่งให้กดได้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ECC71"/>
                </a:solidFill>
              </a:rPr>
              <a:t>LV_OBJ_FLAG_CHECKABLE</a:t>
            </a:r>
            <a:r>
              <a:rPr lang="th-TH" sz="2000" dirty="0">
                <a:solidFill>
                  <a:srgbClr val="2ECC71"/>
                </a:solidFill>
              </a:rPr>
              <a:t> </a:t>
            </a:r>
            <a:r>
              <a:rPr lang="th-TH" sz="2000" dirty="0"/>
              <a:t>– สั่งให้เข้า </a:t>
            </a:r>
            <a:r>
              <a:rPr lang="en-US" sz="2000" dirty="0"/>
              <a:t>State CHECKED </a:t>
            </a:r>
            <a:r>
              <a:rPr lang="th-TH" sz="2000" dirty="0"/>
              <a:t>ได้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ECC71"/>
                </a:solidFill>
              </a:rPr>
              <a:t>LV_OBJ_FLAG_SCROLLABLE</a:t>
            </a:r>
            <a:r>
              <a:rPr lang="th-TH" sz="2000" dirty="0">
                <a:solidFill>
                  <a:srgbClr val="2ECC71"/>
                </a:solidFill>
              </a:rPr>
              <a:t> </a:t>
            </a:r>
            <a:r>
              <a:rPr lang="th-TH" sz="2000" dirty="0"/>
              <a:t>– สั่งให้มี </a:t>
            </a:r>
            <a:r>
              <a:rPr lang="en-US" sz="2000" dirty="0"/>
              <a:t>scrollbar </a:t>
            </a:r>
            <a:r>
              <a:rPr lang="th-TH" sz="2000" dirty="0"/>
              <a:t>ของวัตถุแม่ขึ้น เมื่อวัตถุลูกมีขนาดใหญ่เกินกว่าวัตถุแม่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020D4-DE6D-4112-2F59-BD5F81EF1BFB}"/>
              </a:ext>
            </a:extLst>
          </p:cNvPr>
          <p:cNvSpPr txBox="1"/>
          <p:nvPr/>
        </p:nvSpPr>
        <p:spPr>
          <a:xfrm>
            <a:off x="1035254" y="5976581"/>
            <a:ext cx="7922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**</a:t>
            </a:r>
            <a:r>
              <a:rPr lang="th-TH" sz="2000" dirty="0">
                <a:solidFill>
                  <a:srgbClr val="FF0000"/>
                </a:solidFill>
              </a:rPr>
              <a:t>เป็นเพียง </a:t>
            </a:r>
            <a:r>
              <a:rPr lang="en-US" sz="2000" dirty="0">
                <a:solidFill>
                  <a:srgbClr val="FF0000"/>
                </a:solidFill>
              </a:rPr>
              <a:t>Flags </a:t>
            </a:r>
            <a:r>
              <a:rPr lang="th-TH" sz="2000" dirty="0">
                <a:solidFill>
                  <a:srgbClr val="FF0000"/>
                </a:solidFill>
              </a:rPr>
              <a:t>ส่วนหนึ่ง ดูรายการ </a:t>
            </a:r>
            <a:r>
              <a:rPr lang="en-US" sz="2000" dirty="0">
                <a:solidFill>
                  <a:srgbClr val="FF0000"/>
                </a:solidFill>
              </a:rPr>
              <a:t>Flags </a:t>
            </a:r>
            <a:r>
              <a:rPr lang="th-TH" sz="2000" dirty="0">
                <a:solidFill>
                  <a:srgbClr val="FF0000"/>
                </a:solidFill>
              </a:rPr>
              <a:t>ทั้งหมดได้ที่เอกสาร </a:t>
            </a:r>
            <a:r>
              <a:rPr lang="en-US" sz="2000" dirty="0">
                <a:solidFill>
                  <a:srgbClr val="FF0000"/>
                </a:solidFill>
              </a:rPr>
              <a:t>LVGL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1FB0B-CC88-457D-CD7D-C3CEB0A8ED5E}"/>
              </a:ext>
            </a:extLst>
          </p:cNvPr>
          <p:cNvSpPr txBox="1"/>
          <p:nvPr/>
        </p:nvSpPr>
        <p:spPr>
          <a:xfrm>
            <a:off x="858416" y="3991862"/>
            <a:ext cx="10366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การเปิดใช้ </a:t>
            </a:r>
            <a:r>
              <a:rPr lang="en-US" sz="2800" dirty="0"/>
              <a:t>Flags</a:t>
            </a:r>
            <a:endParaRPr lang="th-TH" sz="2800" dirty="0"/>
          </a:p>
          <a:p>
            <a:pPr marL="7200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lv_obj_add_flag</a:t>
            </a:r>
            <a:r>
              <a:rPr lang="en-US" sz="2000" dirty="0"/>
              <a:t>(obj, flag);</a:t>
            </a:r>
          </a:p>
          <a:p>
            <a:r>
              <a:rPr lang="th-TH" sz="2800" dirty="0"/>
              <a:t>การปิดใช้ </a:t>
            </a:r>
            <a:r>
              <a:rPr lang="en-US" sz="2800" dirty="0"/>
              <a:t>Flags</a:t>
            </a:r>
            <a:endParaRPr lang="th-TH" sz="2800" dirty="0"/>
          </a:p>
          <a:p>
            <a:pPr marL="7200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lv_obj_clear_flag</a:t>
            </a:r>
            <a:r>
              <a:rPr lang="en-US" sz="2000" dirty="0"/>
              <a:t>(obj, flag);</a:t>
            </a:r>
          </a:p>
        </p:txBody>
      </p:sp>
    </p:spTree>
    <p:extLst>
      <p:ext uri="{BB962C8B-B14F-4D97-AF65-F5344CB8AC3E}">
        <p14:creationId xmlns:p14="http://schemas.microsoft.com/office/powerpoint/2010/main" val="188083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2135</TotalTime>
  <Words>1298</Words>
  <Application>Microsoft Office PowerPoint</Application>
  <PresentationFormat>Widescreen</PresentationFormat>
  <Paragraphs>161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supermarket</vt:lpstr>
      <vt:lpstr>Office Theme</vt:lpstr>
      <vt:lpstr>แนวคิด และหลักการ LVGL</vt:lpstr>
      <vt:lpstr>รู้จักกับ LVGL</vt:lpstr>
      <vt:lpstr>Widget</vt:lpstr>
      <vt:lpstr>การจัดวางวัตถุ (Layouts)</vt:lpstr>
      <vt:lpstr>No Layout (1)</vt:lpstr>
      <vt:lpstr>No Layout (2)</vt:lpstr>
      <vt:lpstr>Flex</vt:lpstr>
      <vt:lpstr>การกำหนดขนาด</vt:lpstr>
      <vt:lpstr>Flags</vt:lpstr>
      <vt:lpstr>Styles &amp; State</vt:lpstr>
      <vt:lpstr>การกำหนด – ตรวจสอบ State ของวัตถุ</vt:lpstr>
      <vt:lpstr>Event (1)</vt:lpstr>
      <vt:lpstr>Event (2)</vt:lpstr>
      <vt:lpstr>Fonts (1)</vt:lpstr>
      <vt:lpstr>Fonts (2)</vt:lpstr>
      <vt:lpstr>ข้อมูลเพิ่มเติม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3 แนวคิด และหลักการ LVGL เบื้องต้น</dc:title>
  <dc:creator>Sonthaya Nongnuch</dc:creator>
  <cp:lastModifiedBy>Sonthaya Nongnuch</cp:lastModifiedBy>
  <cp:revision>87</cp:revision>
  <dcterms:created xsi:type="dcterms:W3CDTF">2023-12-06T19:07:44Z</dcterms:created>
  <dcterms:modified xsi:type="dcterms:W3CDTF">2023-12-13T18:03:27Z</dcterms:modified>
</cp:coreProperties>
</file>