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72" r:id="rId3"/>
    <p:sldId id="271" r:id="rId4"/>
    <p:sldId id="273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F9900"/>
    <a:srgbClr val="AC00F6"/>
    <a:srgbClr val="FF00F6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image" Target="../media/image1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70448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เชื่อมต่อกับเครื่องหยอดเหรียญ</a:t>
            </a:r>
            <a:endParaRPr lang="en-US" sz="7200" dirty="0">
              <a:solidFill>
                <a:srgbClr val="2ECC7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99325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ทำเครื่องขายของอัตโนมัติ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E4F8E-B807-AEB0-6760-1D3E0B26930D}"/>
              </a:ext>
            </a:extLst>
          </p:cNvPr>
          <p:cNvGrpSpPr/>
          <p:nvPr/>
        </p:nvGrpSpPr>
        <p:grpSpPr>
          <a:xfrm>
            <a:off x="5390297" y="2900250"/>
            <a:ext cx="5958105" cy="3753557"/>
            <a:chOff x="3347819" y="2896251"/>
            <a:chExt cx="5958105" cy="37535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59555A-D6A2-40F0-FDE5-934FB3E82A62}"/>
                </a:ext>
              </a:extLst>
            </p:cNvPr>
            <p:cNvGrpSpPr/>
            <p:nvPr/>
          </p:nvGrpSpPr>
          <p:grpSpPr>
            <a:xfrm>
              <a:off x="3347819" y="2896251"/>
              <a:ext cx="5958105" cy="3753557"/>
              <a:chOff x="3291252" y="3258022"/>
              <a:chExt cx="4755127" cy="299569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EF2879-39C6-91E2-BD24-5D5B03CD1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1" t="11129" r="4874" b="12222"/>
              <a:stretch/>
            </p:blipFill>
            <p:spPr>
              <a:xfrm>
                <a:off x="3291252" y="3258022"/>
                <a:ext cx="4755127" cy="299569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C2A6985-A50B-81AD-3AD6-71897036D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7217" y="3744945"/>
                <a:ext cx="2943860" cy="2014373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3232B2-CEB7-C6F2-B501-9F330F75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5369" y="3499562"/>
              <a:ext cx="3693695" cy="253077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70D55EF-0300-F39F-2472-30527530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09" y="2053275"/>
            <a:ext cx="3132832" cy="460261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33E921-DD57-46E7-366D-15F45CA6E4EB}"/>
              </a:ext>
            </a:extLst>
          </p:cNvPr>
          <p:cNvSpPr/>
          <p:nvPr/>
        </p:nvSpPr>
        <p:spPr>
          <a:xfrm>
            <a:off x="4546699" y="3783519"/>
            <a:ext cx="814288" cy="9956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เหรียญกษาปณ์โลหะสองสี (สีขาวและสีทอง)">
            <a:extLst>
              <a:ext uri="{FF2B5EF4-FFF2-40B4-BE49-F238E27FC236}">
                <a16:creationId xmlns:a16="http://schemas.microsoft.com/office/drawing/2014/main" id="{BF2FBEDE-ED3C-203C-C70E-1BB9AFF1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2" y="2848059"/>
            <a:ext cx="1305319" cy="13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เรื่องน่ารู้เหรียญกษาปณ์ไทย &quot;เหรียญ 5 บาท&quot; ที่เราใช้ มีเหลี่ยมต่างกันนะ">
            <a:extLst>
              <a:ext uri="{FF2B5EF4-FFF2-40B4-BE49-F238E27FC236}">
                <a16:creationId xmlns:a16="http://schemas.microsoft.com/office/drawing/2014/main" id="{DE5E82DD-309B-6DBE-8754-A15238679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1" t="7163" r="22571" b="50000"/>
          <a:stretch/>
        </p:blipFill>
        <p:spPr bwMode="auto">
          <a:xfrm>
            <a:off x="453118" y="4161337"/>
            <a:ext cx="1177283" cy="12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อุปกรณ์ที่ใช้เพิ่มเติม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614FF0-C69D-B7FB-D319-5F369848689B}"/>
              </a:ext>
            </a:extLst>
          </p:cNvPr>
          <p:cNvGrpSpPr/>
          <p:nvPr/>
        </p:nvGrpSpPr>
        <p:grpSpPr>
          <a:xfrm>
            <a:off x="4474297" y="1445357"/>
            <a:ext cx="4237972" cy="5038531"/>
            <a:chOff x="5947721" y="1483567"/>
            <a:chExt cx="4237972" cy="50385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A737935-814C-2597-0A35-933BCEE4F08B}"/>
                </a:ext>
              </a:extLst>
            </p:cNvPr>
            <p:cNvSpPr/>
            <p:nvPr/>
          </p:nvSpPr>
          <p:spPr>
            <a:xfrm>
              <a:off x="6453448" y="1483567"/>
              <a:ext cx="3732245" cy="5038531"/>
            </a:xfrm>
            <a:prstGeom prst="roundRect">
              <a:avLst>
                <a:gd name="adj" fmla="val 11667"/>
              </a:avLst>
            </a:prstGeom>
            <a:solidFill>
              <a:schemeClr val="bg1"/>
            </a:solidFill>
            <a:ln>
              <a:noFill/>
            </a:ln>
            <a:effectLst>
              <a:outerShdw blurRad="406400" dist="1524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30F00C5-3CAC-E499-C777-0888BED22BA1}"/>
                </a:ext>
              </a:extLst>
            </p:cNvPr>
            <p:cNvSpPr/>
            <p:nvPr/>
          </p:nvSpPr>
          <p:spPr>
            <a:xfrm>
              <a:off x="5947721" y="1727491"/>
              <a:ext cx="772918" cy="772918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4400" dirty="0">
                  <a:latin typeface="Arial Rounded MT Bold" panose="020F0704030504030204" pitchFamily="34" charset="0"/>
                </a:rPr>
                <a:t>2</a:t>
              </a:r>
              <a:endParaRPr lang="en-US" sz="4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99218-437F-AE56-C053-D458ACB30A09}"/>
                </a:ext>
              </a:extLst>
            </p:cNvPr>
            <p:cNvSpPr txBox="1"/>
            <p:nvPr/>
          </p:nvSpPr>
          <p:spPr>
            <a:xfrm>
              <a:off x="6747377" y="1727491"/>
              <a:ext cx="33359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2ECC71"/>
                  </a:solidFill>
                </a:rPr>
                <a:t>โมดูลต่อเครื่องหยอดเหรียญ </a:t>
              </a:r>
              <a:r>
                <a:rPr lang="en-US" sz="2400" dirty="0">
                  <a:solidFill>
                    <a:srgbClr val="2ECC71"/>
                  </a:solidFill>
                </a:rPr>
                <a:t>Coin Selector Adaptor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B70CAB-AE66-96F1-5716-BC49AF916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56" t="14049" r="10328" b="14870"/>
            <a:stretch/>
          </p:blipFill>
          <p:spPr>
            <a:xfrm>
              <a:off x="7014692" y="4514041"/>
              <a:ext cx="2543505" cy="18811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1AED00C-FB8D-7B36-6E87-FF20DD6AE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5" t="11744" r="10972" b="12548"/>
            <a:stretch/>
          </p:blipFill>
          <p:spPr>
            <a:xfrm>
              <a:off x="6898794" y="2521164"/>
              <a:ext cx="2775302" cy="195555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1A757C-C184-7818-1846-2FB941D39993}"/>
              </a:ext>
            </a:extLst>
          </p:cNvPr>
          <p:cNvGrpSpPr/>
          <p:nvPr/>
        </p:nvGrpSpPr>
        <p:grpSpPr>
          <a:xfrm>
            <a:off x="117610" y="1445358"/>
            <a:ext cx="4303528" cy="5038531"/>
            <a:chOff x="897769" y="1483567"/>
            <a:chExt cx="4303528" cy="50385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8F05E33-4936-72A9-23D1-984C355B0A38}"/>
                </a:ext>
              </a:extLst>
            </p:cNvPr>
            <p:cNvSpPr/>
            <p:nvPr/>
          </p:nvSpPr>
          <p:spPr>
            <a:xfrm>
              <a:off x="1469052" y="1483567"/>
              <a:ext cx="3732245" cy="5038531"/>
            </a:xfrm>
            <a:prstGeom prst="roundRect">
              <a:avLst>
                <a:gd name="adj" fmla="val 11667"/>
              </a:avLst>
            </a:prstGeom>
            <a:solidFill>
              <a:schemeClr val="bg1"/>
            </a:solidFill>
            <a:ln>
              <a:noFill/>
            </a:ln>
            <a:effectLst>
              <a:outerShdw blurRad="406400" dist="152400" dir="2700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804A19-6900-5885-2B90-1A2FD4437913}"/>
                </a:ext>
              </a:extLst>
            </p:cNvPr>
            <p:cNvSpPr/>
            <p:nvPr/>
          </p:nvSpPr>
          <p:spPr>
            <a:xfrm>
              <a:off x="897769" y="1660133"/>
              <a:ext cx="772918" cy="772918"/>
            </a:xfrm>
            <a:prstGeom prst="ellipse">
              <a:avLst/>
            </a:prstGeom>
            <a:solidFill>
              <a:srgbClr val="2ECC7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4400" dirty="0">
                  <a:latin typeface="Arial Rounded MT Bold" panose="020F0704030504030204" pitchFamily="34" charset="0"/>
                </a:rPr>
                <a:t>1</a:t>
              </a:r>
              <a:endParaRPr lang="en-US" sz="4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193629-8645-D59B-7DD9-62D7704990BD}"/>
                </a:ext>
              </a:extLst>
            </p:cNvPr>
            <p:cNvSpPr txBox="1"/>
            <p:nvPr/>
          </p:nvSpPr>
          <p:spPr>
            <a:xfrm>
              <a:off x="1697425" y="1815759"/>
              <a:ext cx="3335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2ECC71"/>
                  </a:solidFill>
                </a:rPr>
                <a:t>เครื่องรับเหรียญ</a:t>
              </a:r>
              <a:endParaRPr lang="en-US" sz="2400" dirty="0">
                <a:solidFill>
                  <a:srgbClr val="2ECC7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5EE6A75-F702-97CC-C30C-E6B97F83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789" y="2312770"/>
              <a:ext cx="2421513" cy="355757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9694D9F-35C7-2D17-7FFF-EB2F05066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4" t="6512" r="16498" b="7379"/>
            <a:stretch/>
          </p:blipFill>
          <p:spPr>
            <a:xfrm>
              <a:off x="3569534" y="1889401"/>
              <a:ext cx="1522789" cy="15395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EBA35F-3FCB-F5E4-00C1-F3B01CE08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77" t="15510" r="24307" b="16871"/>
            <a:stretch/>
          </p:blipFill>
          <p:spPr>
            <a:xfrm>
              <a:off x="3662487" y="4925580"/>
              <a:ext cx="1399103" cy="143077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6309E5E-9C41-8931-F711-23F70C77982C}"/>
              </a:ext>
            </a:extLst>
          </p:cNvPr>
          <p:cNvSpPr/>
          <p:nvPr/>
        </p:nvSpPr>
        <p:spPr>
          <a:xfrm>
            <a:off x="9277168" y="1445357"/>
            <a:ext cx="2225939" cy="2388086"/>
          </a:xfrm>
          <a:prstGeom prst="roundRect">
            <a:avLst>
              <a:gd name="adj" fmla="val 11667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21AA72-8E13-D4CE-1606-2557B36CFC1B}"/>
              </a:ext>
            </a:extLst>
          </p:cNvPr>
          <p:cNvSpPr/>
          <p:nvPr/>
        </p:nvSpPr>
        <p:spPr>
          <a:xfrm>
            <a:off x="8950192" y="1643292"/>
            <a:ext cx="595923" cy="595923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Arial Rounded MT Bold" panose="020F0704030504030204" pitchFamily="34" charset="0"/>
              </a:rPr>
              <a:t>3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FF26D4-F53D-5CE4-308F-7121A243E77C}"/>
              </a:ext>
            </a:extLst>
          </p:cNvPr>
          <p:cNvSpPr txBox="1"/>
          <p:nvPr/>
        </p:nvSpPr>
        <p:spPr>
          <a:xfrm>
            <a:off x="9546115" y="1689281"/>
            <a:ext cx="206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rgbClr val="2ECC71"/>
                </a:solidFill>
              </a:rPr>
              <a:t>แหล่งจ่ายไฟ 12</a:t>
            </a:r>
            <a:r>
              <a:rPr lang="en-US" sz="2400" dirty="0">
                <a:solidFill>
                  <a:srgbClr val="2ECC71"/>
                </a:solidFill>
              </a:rPr>
              <a:t>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8F486-58C4-770B-0E73-2E0DB7D8E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6749" r="15379" b="4897"/>
          <a:stretch/>
        </p:blipFill>
        <p:spPr bwMode="auto">
          <a:xfrm>
            <a:off x="9705906" y="2150946"/>
            <a:ext cx="1508645" cy="155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79F6FE-2B22-621C-54B9-65873C5C8F0A}"/>
              </a:ext>
            </a:extLst>
          </p:cNvPr>
          <p:cNvSpPr/>
          <p:nvPr/>
        </p:nvSpPr>
        <p:spPr>
          <a:xfrm>
            <a:off x="9277168" y="4097052"/>
            <a:ext cx="2225939" cy="2388086"/>
          </a:xfrm>
          <a:prstGeom prst="roundRect">
            <a:avLst>
              <a:gd name="adj" fmla="val 11667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440CC3-9928-DCDA-FBF6-23A5B7AE7D22}"/>
              </a:ext>
            </a:extLst>
          </p:cNvPr>
          <p:cNvSpPr/>
          <p:nvPr/>
        </p:nvSpPr>
        <p:spPr>
          <a:xfrm>
            <a:off x="8950192" y="4294987"/>
            <a:ext cx="595923" cy="595923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Arial Rounded MT Bold" panose="020F0704030504030204" pitchFamily="34" charset="0"/>
              </a:rPr>
              <a:t>4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227C9-4B79-C49C-43E1-93483109AEFC}"/>
              </a:ext>
            </a:extLst>
          </p:cNvPr>
          <p:cNvSpPr txBox="1"/>
          <p:nvPr/>
        </p:nvSpPr>
        <p:spPr>
          <a:xfrm>
            <a:off x="9546115" y="4340976"/>
            <a:ext cx="206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rgbClr val="2ECC71"/>
                </a:solidFill>
              </a:rPr>
              <a:t>สายจั้มเมีย-เมีย</a:t>
            </a:r>
            <a:endParaRPr lang="en-US" sz="2400" dirty="0">
              <a:solidFill>
                <a:srgbClr val="2ECC71"/>
              </a:solidFill>
            </a:endParaRPr>
          </a:p>
        </p:txBody>
      </p:sp>
      <p:pic>
        <p:nvPicPr>
          <p:cNvPr id="1028" name="Picture 4" descr="Jumper Wire Female to Female Set of 10pcs - Synronic">
            <a:extLst>
              <a:ext uri="{FF2B5EF4-FFF2-40B4-BE49-F238E27FC236}">
                <a16:creationId xmlns:a16="http://schemas.microsoft.com/office/drawing/2014/main" id="{8870ECE7-9EA5-1634-8660-D783669D8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0" t="12592" r="13343" b="12741"/>
          <a:stretch/>
        </p:blipFill>
        <p:spPr bwMode="auto">
          <a:xfrm>
            <a:off x="9546115" y="4704847"/>
            <a:ext cx="1668435" cy="16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7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การต่อวงจร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BFF626-53DB-93FB-0F30-C09BCD6D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029" flipH="1">
            <a:off x="9141825" y="2074685"/>
            <a:ext cx="2341281" cy="34397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2E1D6-E34A-0336-87DE-C29996880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t="11756" r="11271" b="13978"/>
          <a:stretch/>
        </p:blipFill>
        <p:spPr>
          <a:xfrm>
            <a:off x="5106136" y="3244204"/>
            <a:ext cx="2808035" cy="196828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8E26FB-19CA-04CB-5BE4-18A41DAD9842}"/>
              </a:ext>
            </a:extLst>
          </p:cNvPr>
          <p:cNvSpPr/>
          <p:nvPr/>
        </p:nvSpPr>
        <p:spPr>
          <a:xfrm>
            <a:off x="7915800" y="3938852"/>
            <a:ext cx="1279450" cy="53966"/>
          </a:xfrm>
          <a:custGeom>
            <a:avLst/>
            <a:gdLst>
              <a:gd name="connsiteX0" fmla="*/ 2270760 w 2270760"/>
              <a:gd name="connsiteY0" fmla="*/ 0 h 495300"/>
              <a:gd name="connsiteX1" fmla="*/ 1143000 w 2270760"/>
              <a:gd name="connsiteY1" fmla="*/ 0 h 495300"/>
              <a:gd name="connsiteX2" fmla="*/ 1143000 w 2270760"/>
              <a:gd name="connsiteY2" fmla="*/ 495300 h 495300"/>
              <a:gd name="connsiteX3" fmla="*/ 0 w 2270760"/>
              <a:gd name="connsiteY3" fmla="*/ 495300 h 495300"/>
              <a:gd name="connsiteX0" fmla="*/ 1143000 w 1142999"/>
              <a:gd name="connsiteY0" fmla="*/ 0 h 495300"/>
              <a:gd name="connsiteX1" fmla="*/ 1143000 w 1142999"/>
              <a:gd name="connsiteY1" fmla="*/ 495300 h 495300"/>
              <a:gd name="connsiteX2" fmla="*/ 0 w 1142999"/>
              <a:gd name="connsiteY2" fmla="*/ 495300 h 495300"/>
              <a:gd name="connsiteX0" fmla="*/ 1143000 w 1143000"/>
              <a:gd name="connsiteY0" fmla="*/ 0 h 0"/>
              <a:gd name="connsiteX1" fmla="*/ 0 w 1143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0">
                <a:moveTo>
                  <a:pt x="114300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C48624-FF8A-732B-2B12-F0ED0CDAA1BD}"/>
              </a:ext>
            </a:extLst>
          </p:cNvPr>
          <p:cNvSpPr/>
          <p:nvPr/>
        </p:nvSpPr>
        <p:spPr>
          <a:xfrm flipV="1">
            <a:off x="7908783" y="4228703"/>
            <a:ext cx="1291062" cy="53966"/>
          </a:xfrm>
          <a:custGeom>
            <a:avLst/>
            <a:gdLst>
              <a:gd name="connsiteX0" fmla="*/ 2278380 w 2278380"/>
              <a:gd name="connsiteY0" fmla="*/ 0 h 670560"/>
              <a:gd name="connsiteX1" fmla="*/ 1272540 w 2278380"/>
              <a:gd name="connsiteY1" fmla="*/ 0 h 670560"/>
              <a:gd name="connsiteX2" fmla="*/ 1272540 w 2278380"/>
              <a:gd name="connsiteY2" fmla="*/ 670560 h 670560"/>
              <a:gd name="connsiteX3" fmla="*/ 0 w 2278380"/>
              <a:gd name="connsiteY3" fmla="*/ 670560 h 670560"/>
              <a:gd name="connsiteX0" fmla="*/ 1272540 w 1272540"/>
              <a:gd name="connsiteY0" fmla="*/ 0 h 670560"/>
              <a:gd name="connsiteX1" fmla="*/ 1272540 w 1272540"/>
              <a:gd name="connsiteY1" fmla="*/ 670560 h 670560"/>
              <a:gd name="connsiteX2" fmla="*/ 0 w 1272540"/>
              <a:gd name="connsiteY2" fmla="*/ 670560 h 670560"/>
              <a:gd name="connsiteX0" fmla="*/ 1272540 w 1272540"/>
              <a:gd name="connsiteY0" fmla="*/ 0 h 0"/>
              <a:gd name="connsiteX1" fmla="*/ 0 w 12725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2540">
                <a:moveTo>
                  <a:pt x="127254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3DCB1C8-023A-3F52-3C5F-0F8993DCFB47}"/>
              </a:ext>
            </a:extLst>
          </p:cNvPr>
          <p:cNvSpPr/>
          <p:nvPr/>
        </p:nvSpPr>
        <p:spPr>
          <a:xfrm>
            <a:off x="7908782" y="4612452"/>
            <a:ext cx="1291064" cy="0"/>
          </a:xfrm>
          <a:custGeom>
            <a:avLst/>
            <a:gdLst>
              <a:gd name="connsiteX0" fmla="*/ 2278380 w 2278380"/>
              <a:gd name="connsiteY0" fmla="*/ 0 h 990600"/>
              <a:gd name="connsiteX1" fmla="*/ 1402080 w 2278380"/>
              <a:gd name="connsiteY1" fmla="*/ 0 h 990600"/>
              <a:gd name="connsiteX2" fmla="*/ 1402080 w 2278380"/>
              <a:gd name="connsiteY2" fmla="*/ 990600 h 990600"/>
              <a:gd name="connsiteX3" fmla="*/ 0 w 2278380"/>
              <a:gd name="connsiteY3" fmla="*/ 990600 h 990600"/>
              <a:gd name="connsiteX0" fmla="*/ 1402080 w 1402081"/>
              <a:gd name="connsiteY0" fmla="*/ 0 h 990600"/>
              <a:gd name="connsiteX1" fmla="*/ 1402080 w 1402081"/>
              <a:gd name="connsiteY1" fmla="*/ 990600 h 990600"/>
              <a:gd name="connsiteX2" fmla="*/ 0 w 1402081"/>
              <a:gd name="connsiteY2" fmla="*/ 990600 h 990600"/>
              <a:gd name="connsiteX0" fmla="*/ 1402080 w 1402080"/>
              <a:gd name="connsiteY0" fmla="*/ 0 h 0"/>
              <a:gd name="connsiteX1" fmla="*/ 0 w 14020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2080">
                <a:moveTo>
                  <a:pt x="140208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2C1A9-F4D5-63C1-39F6-F486E897FC0C}"/>
              </a:ext>
            </a:extLst>
          </p:cNvPr>
          <p:cNvSpPr/>
          <p:nvPr/>
        </p:nvSpPr>
        <p:spPr>
          <a:xfrm>
            <a:off x="8064525" y="3830094"/>
            <a:ext cx="840623" cy="21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DC+12V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86811F-F11C-AF36-B8FD-7760B2D98507}"/>
              </a:ext>
            </a:extLst>
          </p:cNvPr>
          <p:cNvSpPr/>
          <p:nvPr/>
        </p:nvSpPr>
        <p:spPr>
          <a:xfrm>
            <a:off x="8064525" y="4179757"/>
            <a:ext cx="840623" cy="21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03C6B-4F07-CE3D-CBAF-CD8B73708CA1}"/>
              </a:ext>
            </a:extLst>
          </p:cNvPr>
          <p:cNvSpPr/>
          <p:nvPr/>
        </p:nvSpPr>
        <p:spPr>
          <a:xfrm>
            <a:off x="8064525" y="4507202"/>
            <a:ext cx="840623" cy="210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EEBF11C-6FF6-8140-981A-D58714D43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40" y="985390"/>
            <a:ext cx="2036870" cy="169368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C039D4C-C33C-3FDF-3BEA-23F4A216C703}"/>
              </a:ext>
            </a:extLst>
          </p:cNvPr>
          <p:cNvSpPr/>
          <p:nvPr/>
        </p:nvSpPr>
        <p:spPr>
          <a:xfrm>
            <a:off x="6358046" y="2998621"/>
            <a:ext cx="198862" cy="271311"/>
          </a:xfrm>
          <a:custGeom>
            <a:avLst/>
            <a:gdLst>
              <a:gd name="connsiteX0" fmla="*/ 215900 w 215900"/>
              <a:gd name="connsiteY0" fmla="*/ 294640 h 294640"/>
              <a:gd name="connsiteX1" fmla="*/ 0 w 215900"/>
              <a:gd name="connsiteY1" fmla="*/ 0 h 294640"/>
              <a:gd name="connsiteX0" fmla="*/ 215988 w 215988"/>
              <a:gd name="connsiteY0" fmla="*/ 294640 h 294640"/>
              <a:gd name="connsiteX1" fmla="*/ 88 w 215988"/>
              <a:gd name="connsiteY1" fmla="*/ 0 h 294640"/>
              <a:gd name="connsiteX0" fmla="*/ 215961 w 215961"/>
              <a:gd name="connsiteY0" fmla="*/ 294640 h 294640"/>
              <a:gd name="connsiteX1" fmla="*/ 61 w 215961"/>
              <a:gd name="connsiteY1" fmla="*/ 0 h 29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961" h="294640">
                <a:moveTo>
                  <a:pt x="215961" y="294640"/>
                </a:moveTo>
                <a:cubicBezTo>
                  <a:pt x="215114" y="104987"/>
                  <a:pt x="-4172" y="128693"/>
                  <a:pt x="61" y="0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FC13057-E7A2-FEF4-F876-B49304104BC5}"/>
              </a:ext>
            </a:extLst>
          </p:cNvPr>
          <p:cNvSpPr/>
          <p:nvPr/>
        </p:nvSpPr>
        <p:spPr>
          <a:xfrm flipH="1">
            <a:off x="6245812" y="2998621"/>
            <a:ext cx="89699" cy="277424"/>
          </a:xfrm>
          <a:custGeom>
            <a:avLst/>
            <a:gdLst>
              <a:gd name="connsiteX0" fmla="*/ 215900 w 215900"/>
              <a:gd name="connsiteY0" fmla="*/ 294640 h 294640"/>
              <a:gd name="connsiteX1" fmla="*/ 0 w 215900"/>
              <a:gd name="connsiteY1" fmla="*/ 0 h 294640"/>
              <a:gd name="connsiteX0" fmla="*/ 219203 w 219203"/>
              <a:gd name="connsiteY0" fmla="*/ 294640 h 294640"/>
              <a:gd name="connsiteX1" fmla="*/ 3303 w 219203"/>
              <a:gd name="connsiteY1" fmla="*/ 0 h 294640"/>
              <a:gd name="connsiteX0" fmla="*/ 218342 w 218342"/>
              <a:gd name="connsiteY0" fmla="*/ 294640 h 294640"/>
              <a:gd name="connsiteX1" fmla="*/ 2442 w 218342"/>
              <a:gd name="connsiteY1" fmla="*/ 0 h 294640"/>
              <a:gd name="connsiteX0" fmla="*/ 218171 w 219165"/>
              <a:gd name="connsiteY0" fmla="*/ 294640 h 294640"/>
              <a:gd name="connsiteX1" fmla="*/ 2271 w 219165"/>
              <a:gd name="connsiteY1" fmla="*/ 0 h 294640"/>
              <a:gd name="connsiteX0" fmla="*/ 193077 w 194173"/>
              <a:gd name="connsiteY0" fmla="*/ 294640 h 294640"/>
              <a:gd name="connsiteX1" fmla="*/ 2491 w 194173"/>
              <a:gd name="connsiteY1" fmla="*/ 0 h 29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173" h="294640">
                <a:moveTo>
                  <a:pt x="193077" y="294640"/>
                </a:moveTo>
                <a:cubicBezTo>
                  <a:pt x="212245" y="144262"/>
                  <a:pt x="-26803" y="150378"/>
                  <a:pt x="2491" y="0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E51C285-966A-9B96-8454-3A5EF95A56B8}"/>
              </a:ext>
            </a:extLst>
          </p:cNvPr>
          <p:cNvSpPr/>
          <p:nvPr/>
        </p:nvSpPr>
        <p:spPr>
          <a:xfrm>
            <a:off x="6345857" y="2561725"/>
            <a:ext cx="112832" cy="443009"/>
          </a:xfrm>
          <a:custGeom>
            <a:avLst/>
            <a:gdLst>
              <a:gd name="connsiteX0" fmla="*/ 0 w 377952"/>
              <a:gd name="connsiteY0" fmla="*/ 0 h 188976"/>
              <a:gd name="connsiteX1" fmla="*/ 377952 w 377952"/>
              <a:gd name="connsiteY1" fmla="*/ 188976 h 188976"/>
              <a:gd name="connsiteX0" fmla="*/ 0 w 384048"/>
              <a:gd name="connsiteY0" fmla="*/ 0 h 377952"/>
              <a:gd name="connsiteX1" fmla="*/ 384048 w 384048"/>
              <a:gd name="connsiteY1" fmla="*/ 377952 h 377952"/>
              <a:gd name="connsiteX0" fmla="*/ 0 w 385103"/>
              <a:gd name="connsiteY0" fmla="*/ 0 h 377952"/>
              <a:gd name="connsiteX1" fmla="*/ 384048 w 385103"/>
              <a:gd name="connsiteY1" fmla="*/ 377952 h 377952"/>
              <a:gd name="connsiteX0" fmla="*/ 0 w 385481"/>
              <a:gd name="connsiteY0" fmla="*/ 0 h 377952"/>
              <a:gd name="connsiteX1" fmla="*/ 384048 w 385481"/>
              <a:gd name="connsiteY1" fmla="*/ 377952 h 377952"/>
              <a:gd name="connsiteX0" fmla="*/ 0 w 384303"/>
              <a:gd name="connsiteY0" fmla="*/ 0 h 377952"/>
              <a:gd name="connsiteX1" fmla="*/ 384048 w 384303"/>
              <a:gd name="connsiteY1" fmla="*/ 377952 h 377952"/>
              <a:gd name="connsiteX0" fmla="*/ 0 w 424899"/>
              <a:gd name="connsiteY0" fmla="*/ 0 h 380492"/>
              <a:gd name="connsiteX1" fmla="*/ 424688 w 424899"/>
              <a:gd name="connsiteY1" fmla="*/ 380492 h 380492"/>
              <a:gd name="connsiteX0" fmla="*/ 0 w 432512"/>
              <a:gd name="connsiteY0" fmla="*/ 0 h 393192"/>
              <a:gd name="connsiteX1" fmla="*/ 432308 w 432512"/>
              <a:gd name="connsiteY1" fmla="*/ 393192 h 393192"/>
              <a:gd name="connsiteX0" fmla="*/ 0 w 432519"/>
              <a:gd name="connsiteY0" fmla="*/ 0 h 393192"/>
              <a:gd name="connsiteX1" fmla="*/ 432308 w 432519"/>
              <a:gd name="connsiteY1" fmla="*/ 393192 h 393192"/>
              <a:gd name="connsiteX0" fmla="*/ 0 w 432536"/>
              <a:gd name="connsiteY0" fmla="*/ 0 h 393192"/>
              <a:gd name="connsiteX1" fmla="*/ 432308 w 432536"/>
              <a:gd name="connsiteY1" fmla="*/ 393192 h 393192"/>
              <a:gd name="connsiteX0" fmla="*/ 0 w 432524"/>
              <a:gd name="connsiteY0" fmla="*/ 0 h 393192"/>
              <a:gd name="connsiteX1" fmla="*/ 432308 w 432524"/>
              <a:gd name="connsiteY1" fmla="*/ 393192 h 393192"/>
              <a:gd name="connsiteX0" fmla="*/ 60971 w 145611"/>
              <a:gd name="connsiteY0" fmla="*/ 0 h 490871"/>
              <a:gd name="connsiteX1" fmla="*/ 1 w 145611"/>
              <a:gd name="connsiteY1" fmla="*/ 490871 h 490871"/>
              <a:gd name="connsiteX0" fmla="*/ 46318 w 133964"/>
              <a:gd name="connsiteY0" fmla="*/ 0 h 490871"/>
              <a:gd name="connsiteX1" fmla="*/ 0 w 133964"/>
              <a:gd name="connsiteY1" fmla="*/ 490871 h 490871"/>
              <a:gd name="connsiteX0" fmla="*/ 31666 w 122535"/>
              <a:gd name="connsiteY0" fmla="*/ 0 h 481103"/>
              <a:gd name="connsiteX1" fmla="*/ 0 w 122535"/>
              <a:gd name="connsiteY1" fmla="*/ 481103 h 48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535" h="481103">
                <a:moveTo>
                  <a:pt x="31666" y="0"/>
                </a:moveTo>
                <a:cubicBezTo>
                  <a:pt x="249598" y="154432"/>
                  <a:pt x="8128" y="235231"/>
                  <a:pt x="0" y="481103"/>
                </a:cubicBezTo>
              </a:path>
            </a:pathLst>
          </a:custGeom>
          <a:noFill/>
          <a:ln w="920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093C5-ABEF-D86B-3725-27DA623C9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1129" r="4874" b="12222"/>
          <a:stretch/>
        </p:blipFill>
        <p:spPr>
          <a:xfrm>
            <a:off x="627740" y="2783228"/>
            <a:ext cx="4115113" cy="259248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D0CF5F0-87D4-0581-3442-B09FC4B3988E}"/>
              </a:ext>
            </a:extLst>
          </p:cNvPr>
          <p:cNvSpPr/>
          <p:nvPr/>
        </p:nvSpPr>
        <p:spPr>
          <a:xfrm>
            <a:off x="4213862" y="3892717"/>
            <a:ext cx="463750" cy="176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3DA7EF-F637-F7EF-3A96-AC14AC1DB1A9}"/>
              </a:ext>
            </a:extLst>
          </p:cNvPr>
          <p:cNvSpPr/>
          <p:nvPr/>
        </p:nvSpPr>
        <p:spPr>
          <a:xfrm>
            <a:off x="4213862" y="4079665"/>
            <a:ext cx="463750" cy="1760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3B1F21-7ACA-D846-370A-DB09F62659A7}"/>
              </a:ext>
            </a:extLst>
          </p:cNvPr>
          <p:cNvSpPr/>
          <p:nvPr/>
        </p:nvSpPr>
        <p:spPr>
          <a:xfrm>
            <a:off x="4213861" y="4300701"/>
            <a:ext cx="463750" cy="1760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43105A-4E37-6AE2-4104-97C6F3DFD7E6}"/>
              </a:ext>
            </a:extLst>
          </p:cNvPr>
          <p:cNvSpPr/>
          <p:nvPr/>
        </p:nvSpPr>
        <p:spPr>
          <a:xfrm>
            <a:off x="4213861" y="4507986"/>
            <a:ext cx="463750" cy="176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EC1AE4D-D92B-7C16-DC2B-9663E6ADFA8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690662" y="3980729"/>
            <a:ext cx="420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AE1EC3-0F59-134B-CB14-01CD4F85314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690662" y="4173976"/>
            <a:ext cx="42055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4ECC63-AEEA-FB16-5BAA-CDCB062D32E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690662" y="4390257"/>
            <a:ext cx="42055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00E816-D118-AF32-1F80-079B6B31F7A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690662" y="4596488"/>
            <a:ext cx="4205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7DC3DCA-6138-DEE3-C74F-669C0622CD9C}"/>
              </a:ext>
            </a:extLst>
          </p:cNvPr>
          <p:cNvSpPr/>
          <p:nvPr/>
        </p:nvSpPr>
        <p:spPr>
          <a:xfrm>
            <a:off x="5111216" y="3929857"/>
            <a:ext cx="444426" cy="1017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0384A6-FE03-1C94-BDF8-363638FBBF37}"/>
              </a:ext>
            </a:extLst>
          </p:cNvPr>
          <p:cNvSpPr/>
          <p:nvPr/>
        </p:nvSpPr>
        <p:spPr>
          <a:xfrm>
            <a:off x="5111216" y="4545616"/>
            <a:ext cx="444426" cy="1017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6652D76-2985-A1F4-EA63-31C5C38D055E}"/>
              </a:ext>
            </a:extLst>
          </p:cNvPr>
          <p:cNvSpPr/>
          <p:nvPr/>
        </p:nvSpPr>
        <p:spPr>
          <a:xfrm>
            <a:off x="5111216" y="4339385"/>
            <a:ext cx="444426" cy="1017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1047C6-6698-0236-C155-731EC5CCB7A7}"/>
              </a:ext>
            </a:extLst>
          </p:cNvPr>
          <p:cNvSpPr/>
          <p:nvPr/>
        </p:nvSpPr>
        <p:spPr>
          <a:xfrm>
            <a:off x="5111216" y="4123104"/>
            <a:ext cx="444426" cy="1017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0C1C31E-77D9-017C-DE94-04325DCD3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928" y="3205025"/>
            <a:ext cx="2548852" cy="17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5E96-DB6D-1B8D-80A2-F5FDDCA6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การใช้งานเครื่องรับเหรียญ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0F7FE-7967-CD87-E97E-6A18A410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4B49D-33C5-0069-C42E-649A8C77F6D2}"/>
              </a:ext>
            </a:extLst>
          </p:cNvPr>
          <p:cNvSpPr txBox="1"/>
          <p:nvPr/>
        </p:nvSpPr>
        <p:spPr>
          <a:xfrm>
            <a:off x="747638" y="1754155"/>
            <a:ext cx="8180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200" dirty="0"/>
              <a:t>เครื่องรับเหรียญใช้แรงดันไฟฟ้า 12</a:t>
            </a:r>
            <a:r>
              <a:rPr lang="en-US" sz="3200" dirty="0"/>
              <a:t>V </a:t>
            </a:r>
            <a:r>
              <a:rPr lang="th-TH" sz="3200" dirty="0"/>
              <a:t>ในการทำงาน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/>
              <a:t>ไม่จ่ายไฟ </a:t>
            </a:r>
            <a:r>
              <a:rPr lang="en-US" sz="3200" dirty="0"/>
              <a:t>= </a:t>
            </a:r>
            <a:r>
              <a:rPr lang="th-TH" sz="3200" dirty="0"/>
              <a:t>ไม่รับเหรียญ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/>
              <a:t>ขา </a:t>
            </a:r>
            <a:r>
              <a:rPr lang="en-US" sz="3200" dirty="0"/>
              <a:t>EN </a:t>
            </a:r>
            <a:r>
              <a:rPr lang="th-TH" sz="3200" dirty="0"/>
              <a:t>ใช้กำหนดว่าให้จ่ายไฟให้เครื่องรับเหรียญหรือไม่</a:t>
            </a:r>
          </a:p>
          <a:p>
            <a:r>
              <a:rPr lang="en-US" sz="3200" dirty="0"/>
              <a:t>	</a:t>
            </a:r>
            <a:r>
              <a:rPr lang="th-TH" sz="3200" u="sng" dirty="0">
                <a:solidFill>
                  <a:srgbClr val="2ECC71"/>
                </a:solidFill>
              </a:rPr>
              <a:t>ป้อนลอจิก 1</a:t>
            </a:r>
            <a:r>
              <a:rPr lang="en-US" sz="3200" dirty="0">
                <a:solidFill>
                  <a:srgbClr val="2ECC71"/>
                </a:solidFill>
              </a:rPr>
              <a:t>: </a:t>
            </a:r>
            <a:r>
              <a:rPr lang="th-TH" sz="3200" dirty="0">
                <a:solidFill>
                  <a:srgbClr val="2ECC71"/>
                </a:solidFill>
              </a:rPr>
              <a:t>จ่ายไฟ </a:t>
            </a:r>
            <a:r>
              <a:rPr lang="en-US" sz="3200" dirty="0">
                <a:solidFill>
                  <a:srgbClr val="2ECC71"/>
                </a:solidFill>
              </a:rPr>
              <a:t>(</a:t>
            </a:r>
            <a:r>
              <a:rPr lang="th-TH" sz="3200" dirty="0">
                <a:solidFill>
                  <a:srgbClr val="2ECC71"/>
                </a:solidFill>
              </a:rPr>
              <a:t>ให้รับเหรียญ</a:t>
            </a:r>
            <a:r>
              <a:rPr lang="en-US" sz="3200" dirty="0">
                <a:solidFill>
                  <a:srgbClr val="2ECC71"/>
                </a:solidFill>
              </a:rPr>
              <a:t>)</a:t>
            </a:r>
          </a:p>
          <a:p>
            <a:r>
              <a:rPr lang="en-US" sz="3200" dirty="0"/>
              <a:t>	</a:t>
            </a:r>
            <a:r>
              <a:rPr lang="th-TH" sz="3200" u="sng" dirty="0">
                <a:solidFill>
                  <a:srgbClr val="FF0000"/>
                </a:solidFill>
              </a:rPr>
              <a:t>ป้อนลอจิก 0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th-TH" sz="3200" dirty="0">
                <a:solidFill>
                  <a:srgbClr val="FF0000"/>
                </a:solidFill>
              </a:rPr>
              <a:t>ไม่จ่ายไฟ 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th-TH" sz="3200" dirty="0">
                <a:solidFill>
                  <a:srgbClr val="FF0000"/>
                </a:solidFill>
              </a:rPr>
              <a:t>ไม่รับเหรียญ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th-TH" sz="3200" dirty="0"/>
              <a:t>ขา </a:t>
            </a:r>
            <a:r>
              <a:rPr lang="en-US" sz="3200" dirty="0"/>
              <a:t>SIG </a:t>
            </a:r>
            <a:r>
              <a:rPr lang="th-TH" sz="3200" dirty="0"/>
              <a:t>ปกติจะเป็นลอจิก 1 ตลอดเวลา เมื่อหยอดเหรียญ จะเป็นลอจิก 0 เป็นระยะเวลา </a:t>
            </a:r>
            <a:r>
              <a:rPr lang="en-US" sz="3200" dirty="0"/>
              <a:t>25mS/50mS/100mS</a:t>
            </a:r>
            <a:endParaRPr lang="th-TH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7C546-571E-AE7B-6C14-50DF169B3C7D}"/>
              </a:ext>
            </a:extLst>
          </p:cNvPr>
          <p:cNvSpPr txBox="1"/>
          <p:nvPr/>
        </p:nvSpPr>
        <p:spPr>
          <a:xfrm>
            <a:off x="1905000" y="5550932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BBF4591-8A3E-8466-6888-7699079DF0B5}"/>
              </a:ext>
            </a:extLst>
          </p:cNvPr>
          <p:cNvSpPr/>
          <p:nvPr/>
        </p:nvSpPr>
        <p:spPr>
          <a:xfrm>
            <a:off x="2371725" y="5735598"/>
            <a:ext cx="3705225" cy="571500"/>
          </a:xfrm>
          <a:custGeom>
            <a:avLst/>
            <a:gdLst>
              <a:gd name="connsiteX0" fmla="*/ 0 w 3705225"/>
              <a:gd name="connsiteY0" fmla="*/ 0 h 571500"/>
              <a:gd name="connsiteX1" fmla="*/ 590550 w 3705225"/>
              <a:gd name="connsiteY1" fmla="*/ 0 h 571500"/>
              <a:gd name="connsiteX2" fmla="*/ 590550 w 3705225"/>
              <a:gd name="connsiteY2" fmla="*/ 571500 h 571500"/>
              <a:gd name="connsiteX3" fmla="*/ 1381125 w 3705225"/>
              <a:gd name="connsiteY3" fmla="*/ 571500 h 571500"/>
              <a:gd name="connsiteX4" fmla="*/ 1381125 w 3705225"/>
              <a:gd name="connsiteY4" fmla="*/ 9525 h 571500"/>
              <a:gd name="connsiteX5" fmla="*/ 3705225 w 3705225"/>
              <a:gd name="connsiteY5" fmla="*/ 9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5225" h="571500">
                <a:moveTo>
                  <a:pt x="0" y="0"/>
                </a:moveTo>
                <a:lnTo>
                  <a:pt x="590550" y="0"/>
                </a:lnTo>
                <a:lnTo>
                  <a:pt x="590550" y="571500"/>
                </a:lnTo>
                <a:lnTo>
                  <a:pt x="1381125" y="571500"/>
                </a:lnTo>
                <a:lnTo>
                  <a:pt x="1381125" y="9525"/>
                </a:lnTo>
                <a:lnTo>
                  <a:pt x="3705225" y="95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AE06AB-88E5-1364-751E-3940F983BC1F}"/>
              </a:ext>
            </a:extLst>
          </p:cNvPr>
          <p:cNvCxnSpPr>
            <a:cxnSpLocks/>
          </p:cNvCxnSpPr>
          <p:nvPr/>
        </p:nvCxnSpPr>
        <p:spPr>
          <a:xfrm flipH="1">
            <a:off x="2992120" y="5124450"/>
            <a:ext cx="217805" cy="53467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AF539E-E49A-9046-3622-52252E49C0EF}"/>
              </a:ext>
            </a:extLst>
          </p:cNvPr>
          <p:cNvGrpSpPr/>
          <p:nvPr/>
        </p:nvGrpSpPr>
        <p:grpSpPr>
          <a:xfrm>
            <a:off x="8631117" y="976726"/>
            <a:ext cx="3086708" cy="2999751"/>
            <a:chOff x="2500374" y="748860"/>
            <a:chExt cx="5316271" cy="516650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6466D9-CB01-F528-2CA2-13B7FCFE4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8" t="11756" r="11271" b="13978"/>
            <a:stretch/>
          </p:blipFill>
          <p:spPr>
            <a:xfrm>
              <a:off x="2500374" y="1455174"/>
              <a:ext cx="5316271" cy="3726425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36662-F985-805F-3B9B-E0D0CC356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0433" y="1210907"/>
              <a:ext cx="0" cy="1738772"/>
            </a:xfrm>
            <a:prstGeom prst="line">
              <a:avLst/>
            </a:prstGeom>
            <a:ln w="381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DF35D1B-5BF6-D14B-9FEA-AC1B92883B48}"/>
                </a:ext>
              </a:extLst>
            </p:cNvPr>
            <p:cNvCxnSpPr>
              <a:cxnSpLocks/>
            </p:cNvCxnSpPr>
            <p:nvPr/>
          </p:nvCxnSpPr>
          <p:spPr>
            <a:xfrm>
              <a:off x="6290433" y="3844412"/>
              <a:ext cx="0" cy="1497208"/>
            </a:xfrm>
            <a:prstGeom prst="line">
              <a:avLst/>
            </a:prstGeom>
            <a:ln w="381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12679B-3188-1D85-DAEA-64E259337B7D}"/>
                </a:ext>
              </a:extLst>
            </p:cNvPr>
            <p:cNvSpPr txBox="1"/>
            <p:nvPr/>
          </p:nvSpPr>
          <p:spPr>
            <a:xfrm>
              <a:off x="3446419" y="748860"/>
              <a:ext cx="4256049" cy="636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/>
                <a:t>ไฟ</a:t>
              </a:r>
              <a:r>
                <a:rPr lang="th-TH" dirty="0">
                  <a:solidFill>
                    <a:srgbClr val="00B050"/>
                  </a:solidFill>
                </a:rPr>
                <a:t>สีเขียว</a:t>
              </a:r>
              <a:r>
                <a:rPr lang="th-TH" dirty="0"/>
                <a:t>แสดงสถานะรับเหรียญ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01905D-FB13-8624-2DCF-6BD0D99ED8CE}"/>
                </a:ext>
              </a:extLst>
            </p:cNvPr>
            <p:cNvSpPr txBox="1"/>
            <p:nvPr/>
          </p:nvSpPr>
          <p:spPr>
            <a:xfrm>
              <a:off x="3012670" y="5279259"/>
              <a:ext cx="4689798" cy="636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/>
                <a:t>ไฟ</a:t>
              </a:r>
              <a:r>
                <a:rPr lang="th-TH" dirty="0">
                  <a:solidFill>
                    <a:srgbClr val="FFC000"/>
                  </a:solidFill>
                </a:rPr>
                <a:t>สีส้ม</a:t>
              </a:r>
              <a:r>
                <a:rPr lang="th-TH" dirty="0"/>
                <a:t>กระพริบเมื่อหยอดเหรียญ</a:t>
              </a:r>
              <a:endParaRPr lang="en-US" dirty="0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437FF7D-1D4D-F69B-DCC3-267D46CAC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9445" r="17379" b="9305"/>
          <a:stretch/>
        </p:blipFill>
        <p:spPr>
          <a:xfrm>
            <a:off x="8705850" y="3923154"/>
            <a:ext cx="2965681" cy="2848807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7FA12A5-2F96-6B5D-28E4-7917AB6F2FBA}"/>
              </a:ext>
            </a:extLst>
          </p:cNvPr>
          <p:cNvSpPr/>
          <p:nvPr/>
        </p:nvSpPr>
        <p:spPr>
          <a:xfrm>
            <a:off x="8631117" y="5920264"/>
            <a:ext cx="798633" cy="4360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6027</TotalTime>
  <Words>164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supermarket</vt:lpstr>
      <vt:lpstr>Office Theme</vt:lpstr>
      <vt:lpstr>เชื่อมต่อกับเครื่องหยอดเหรียญ</vt:lpstr>
      <vt:lpstr>อุปกรณ์ที่ใช้เพิ่มเติม</vt:lpstr>
      <vt:lpstr>การต่อวงจร</vt:lpstr>
      <vt:lpstr>การใช้งานเครื่องรับเหรียญ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24 เชื่อมต่อกับเครื่องหยอดเหรียญทำเครื่องขายของ</dc:title>
  <dc:creator>Sonthaya Nongnuch</dc:creator>
  <cp:lastModifiedBy>Sonthaya Nongnuch</cp:lastModifiedBy>
  <cp:revision>144</cp:revision>
  <dcterms:created xsi:type="dcterms:W3CDTF">2023-12-06T19:07:44Z</dcterms:created>
  <dcterms:modified xsi:type="dcterms:W3CDTF">2024-04-16T17:02:36Z</dcterms:modified>
</cp:coreProperties>
</file>