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70" r:id="rId4"/>
    <p:sldId id="271" r:id="rId5"/>
    <p:sldId id="272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otopea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การใส่รูปภาพ</a:t>
            </a:r>
            <a:r>
              <a:rPr lang="en-US" sz="7200" dirty="0">
                <a:solidFill>
                  <a:srgbClr val="2ECC71"/>
                </a:solidFill>
              </a:rPr>
              <a:t> (Image)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ไฟล์ที่รองรับ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ขนาดรูปภาพ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การเปลี่ยนสีรูป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การใช้ปุ่มแบบรูปภาพ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3B7E5A-6C44-4988-59B1-FC53472D7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28" y="3869256"/>
            <a:ext cx="2942801" cy="20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676AC-A5DC-B9EB-A66D-54C5FB3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ไฟล์ที่รองรับ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5CF8-ED14-D956-E2C5-FC0038C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6666" y="6347019"/>
            <a:ext cx="537110" cy="365125"/>
          </a:xfrm>
        </p:spPr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C3E5E-DDB9-5BBF-F511-EA7C0E4F26B4}"/>
              </a:ext>
            </a:extLst>
          </p:cNvPr>
          <p:cNvSpPr txBox="1"/>
          <p:nvPr/>
        </p:nvSpPr>
        <p:spPr>
          <a:xfrm>
            <a:off x="1045029" y="1679509"/>
            <a:ext cx="1007706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JPG</a:t>
            </a:r>
            <a:r>
              <a:rPr lang="en-US" sz="2800" dirty="0"/>
              <a:t> </a:t>
            </a:r>
            <a:r>
              <a:rPr lang="th-TH" sz="2800" dirty="0"/>
              <a:t>เป็นไฟล์รูปภาพแบบไม่รองรับสีโปร่งใส มีขนาดเล็ก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PNG</a:t>
            </a:r>
            <a:r>
              <a:rPr lang="en-US" sz="2800" dirty="0"/>
              <a:t> </a:t>
            </a:r>
            <a:r>
              <a:rPr lang="th-TH" sz="2800" dirty="0"/>
              <a:t>เป็นไฟล์รูปภาพที่รองรับสีโปร่งใส มีขนาดใหญ่กว่า </a:t>
            </a:r>
            <a:r>
              <a:rPr lang="en-US" sz="2800" dirty="0"/>
              <a:t>JPG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RAW</a:t>
            </a:r>
            <a:r>
              <a:rPr lang="en-US" sz="2800" dirty="0"/>
              <a:t> </a:t>
            </a:r>
            <a:r>
              <a:rPr lang="th-TH" sz="2800" dirty="0"/>
              <a:t>เป็นไฟล์รูปที่ </a:t>
            </a:r>
            <a:r>
              <a:rPr lang="en-US" sz="2800" dirty="0"/>
              <a:t>LVGL </a:t>
            </a:r>
            <a:r>
              <a:rPr lang="th-TH" sz="2800" dirty="0"/>
              <a:t>แสดงผลได้ เมื่อนำไฟล์ </a:t>
            </a:r>
            <a:r>
              <a:rPr lang="en-US" sz="2800" dirty="0"/>
              <a:t>PNG, JPG </a:t>
            </a:r>
            <a:r>
              <a:rPr lang="th-TH" sz="2800" dirty="0"/>
              <a:t>เข้าโปรแกรม </a:t>
            </a:r>
            <a:r>
              <a:rPr lang="en-US" sz="2800" dirty="0" err="1"/>
              <a:t>SquareLine</a:t>
            </a:r>
            <a:r>
              <a:rPr lang="en-US" sz="2800" dirty="0"/>
              <a:t> Studio </a:t>
            </a:r>
            <a:r>
              <a:rPr lang="th-TH" sz="2800" dirty="0"/>
              <a:t>ตัวโปรแกรมจะแปลงเป็น</a:t>
            </a:r>
            <a:r>
              <a:rPr lang="en-US" sz="2800" dirty="0"/>
              <a:t> RAW </a:t>
            </a:r>
            <a:r>
              <a:rPr lang="th-TH" sz="2800" dirty="0"/>
              <a:t>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2026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397-4A2C-B8F0-E815-F6DC283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ขนาดรูปภาพ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5EE86-CF94-3DAB-2382-DFD1E45F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33491-53D4-A20E-8E33-20A3F85978B1}"/>
              </a:ext>
            </a:extLst>
          </p:cNvPr>
          <p:cNvSpPr txBox="1"/>
          <p:nvPr/>
        </p:nvSpPr>
        <p:spPr>
          <a:xfrm>
            <a:off x="874745" y="2127580"/>
            <a:ext cx="104513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/>
              <a:t>ไฟล์รูปใช้พื้นที่โปรแกรมจำนวนมาก ดังนั้นควรใส่รูปเท่าที่จำเป็นเท่านั้น โดยขนาดรูปแปรผันตรงกับพื้นที่อัพโหลดโปรแกรมที่ใช้ตามสูตร </a:t>
            </a:r>
            <a:r>
              <a:rPr lang="th-TH" sz="2800" dirty="0">
                <a:solidFill>
                  <a:srgbClr val="2ECC71"/>
                </a:solidFill>
              </a:rPr>
              <a:t>ความกว้างของรูป * ความสูงของรูป * 3 </a:t>
            </a:r>
            <a:r>
              <a:rPr lang="en-US" sz="2800" dirty="0">
                <a:solidFill>
                  <a:srgbClr val="2ECC71"/>
                </a:solidFill>
              </a:rPr>
              <a:t>= </a:t>
            </a:r>
            <a:r>
              <a:rPr lang="th-TH" sz="2800" dirty="0">
                <a:solidFill>
                  <a:srgbClr val="2ECC71"/>
                </a:solidFill>
              </a:rPr>
              <a:t>พื้นที่ที่ใช้ในหน่วยไบต์</a:t>
            </a:r>
            <a:endParaRPr lang="en-US" sz="2800" dirty="0">
              <a:solidFill>
                <a:srgbClr val="2EC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F24E3-E087-71EF-3B02-3417BA9080CF}"/>
              </a:ext>
            </a:extLst>
          </p:cNvPr>
          <p:cNvSpPr txBox="1"/>
          <p:nvPr/>
        </p:nvSpPr>
        <p:spPr>
          <a:xfrm>
            <a:off x="874745" y="3642114"/>
            <a:ext cx="9367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rgbClr val="2ECC71"/>
                </a:solidFill>
              </a:rPr>
              <a:t>ตัวอย่าง</a:t>
            </a:r>
            <a:r>
              <a:rPr lang="th-TH" sz="2800" dirty="0"/>
              <a:t> ใส่รูปขนาด 100 </a:t>
            </a:r>
            <a:r>
              <a:rPr lang="en-US" sz="2800" dirty="0"/>
              <a:t>x 100</a:t>
            </a:r>
            <a:r>
              <a:rPr lang="th-TH" sz="2800" dirty="0"/>
              <a:t> 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  <a:r>
              <a:rPr lang="th-TH" sz="2800" dirty="0"/>
              <a:t>ใช้พื้นที่ใน </a:t>
            </a:r>
            <a:r>
              <a:rPr lang="en-US" sz="2800" dirty="0"/>
              <a:t>Flash </a:t>
            </a:r>
            <a:r>
              <a:rPr lang="th-TH" sz="2800" dirty="0"/>
              <a:t>เป็น </a:t>
            </a:r>
          </a:p>
          <a:p>
            <a:r>
              <a:rPr lang="th-TH" sz="2800" dirty="0"/>
              <a:t>   100 * 100 * </a:t>
            </a:r>
            <a:r>
              <a:rPr lang="en-US" sz="2800" dirty="0"/>
              <a:t>3</a:t>
            </a:r>
            <a:r>
              <a:rPr lang="th-TH" sz="2800" dirty="0"/>
              <a:t> </a:t>
            </a:r>
            <a:r>
              <a:rPr lang="en-US" sz="2800" dirty="0"/>
              <a:t>= ~30 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8B6E7-715D-14C6-41D1-C4DCFAFED3E6}"/>
              </a:ext>
            </a:extLst>
          </p:cNvPr>
          <p:cNvSpPr txBox="1"/>
          <p:nvPr/>
        </p:nvSpPr>
        <p:spPr>
          <a:xfrm>
            <a:off x="941640" y="4807467"/>
            <a:ext cx="671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th-TH" sz="2000" dirty="0">
                <a:solidFill>
                  <a:srgbClr val="FF0000"/>
                </a:solidFill>
              </a:rPr>
              <a:t>หน้าจอ </a:t>
            </a:r>
            <a:r>
              <a:rPr lang="en-US" sz="2000" dirty="0">
                <a:solidFill>
                  <a:srgbClr val="FF0000"/>
                </a:solidFill>
              </a:rPr>
              <a:t>ATD3.5-S3 </a:t>
            </a:r>
            <a:r>
              <a:rPr lang="th-TH" sz="2000" dirty="0">
                <a:solidFill>
                  <a:srgbClr val="FF0000"/>
                </a:solidFill>
              </a:rPr>
              <a:t>มี </a:t>
            </a:r>
            <a:r>
              <a:rPr lang="en-US" sz="2000" dirty="0">
                <a:solidFill>
                  <a:srgbClr val="FF0000"/>
                </a:solidFill>
              </a:rPr>
              <a:t>Flash (</a:t>
            </a:r>
            <a:r>
              <a:rPr lang="th-TH" sz="2000" dirty="0">
                <a:solidFill>
                  <a:srgbClr val="FF0000"/>
                </a:solidFill>
              </a:rPr>
              <a:t>พื้นที่ใส่โปรแกรมและรูป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th-TH" sz="2000" dirty="0">
                <a:solidFill>
                  <a:srgbClr val="FF0000"/>
                </a:solidFill>
              </a:rPr>
              <a:t>ขนาด 8</a:t>
            </a:r>
            <a:r>
              <a:rPr lang="en-US" sz="2000" dirty="0">
                <a:solidFill>
                  <a:srgbClr val="FF0000"/>
                </a:solidFill>
              </a:rPr>
              <a:t>MB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ยิ่งใส่รูปเยอะยิ่งทำให้จอช้า เพราะต้องรอดึงรูปมาจาก </a:t>
            </a:r>
            <a:r>
              <a:rPr lang="en-US" sz="2000" dirty="0">
                <a:solidFill>
                  <a:srgbClr val="FF0000"/>
                </a:solidFill>
              </a:rPr>
              <a:t>Flash </a:t>
            </a:r>
            <a:r>
              <a:rPr lang="th-TH" sz="2000" dirty="0">
                <a:solidFill>
                  <a:srgbClr val="FF0000"/>
                </a:solidFill>
              </a:rPr>
              <a:t>ที่ช้ากว่า </a:t>
            </a:r>
            <a:r>
              <a:rPr lang="en-US" sz="2000" dirty="0">
                <a:solidFill>
                  <a:srgbClr val="FF0000"/>
                </a:solidFill>
              </a:rPr>
              <a:t>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6A7825-3FBA-84A4-D23E-E5723C1B634F}"/>
              </a:ext>
            </a:extLst>
          </p:cNvPr>
          <p:cNvGrpSpPr/>
          <p:nvPr/>
        </p:nvGrpSpPr>
        <p:grpSpPr>
          <a:xfrm>
            <a:off x="8098337" y="3337841"/>
            <a:ext cx="2725173" cy="2660433"/>
            <a:chOff x="7977039" y="3723821"/>
            <a:chExt cx="2167721" cy="2116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A22E0C7-9C20-9E92-8277-269BC00F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098" y="4150871"/>
              <a:ext cx="1313191" cy="13131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AE4C50-0801-DBD2-9CBC-C12CA4A52B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8098" y="4023360"/>
              <a:ext cx="13366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3C133-64F4-74AF-BBC7-48DD8B272AE8}"/>
                </a:ext>
              </a:extLst>
            </p:cNvPr>
            <p:cNvSpPr txBox="1"/>
            <p:nvPr/>
          </p:nvSpPr>
          <p:spPr>
            <a:xfrm>
              <a:off x="9102920" y="3723821"/>
              <a:ext cx="751840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/>
                <a:t>100</a:t>
              </a:r>
              <a:r>
                <a:rPr lang="en-US" sz="2000" dirty="0" err="1"/>
                <a:t>px</a:t>
              </a:r>
              <a:endParaRPr lang="en-US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54ED33-7E59-CD21-F261-DB0A572226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81328" y="4819202"/>
              <a:ext cx="13366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182E09-8686-BD6D-C71A-290CA58350D7}"/>
                </a:ext>
              </a:extLst>
            </p:cNvPr>
            <p:cNvSpPr txBox="1"/>
            <p:nvPr/>
          </p:nvSpPr>
          <p:spPr>
            <a:xfrm>
              <a:off x="7977039" y="4646820"/>
              <a:ext cx="751840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/>
                <a:t>100</a:t>
              </a:r>
              <a:r>
                <a:rPr lang="en-US" sz="2000" dirty="0" err="1"/>
                <a:t>px</a:t>
              </a:r>
              <a:endParaRPr 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5C5FF3-43A7-C448-67FA-8EE61FD5F954}"/>
                </a:ext>
              </a:extLst>
            </p:cNvPr>
            <p:cNvSpPr txBox="1"/>
            <p:nvPr/>
          </p:nvSpPr>
          <p:spPr>
            <a:xfrm>
              <a:off x="8808098" y="5521780"/>
              <a:ext cx="1336662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~30 kB (RAW)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23F3-1D41-5936-766E-12FFDE21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การย่อขนาดรูปภาพ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6D0BE9-11D8-A567-32F2-E4D0C0FE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8D0A8-ED3C-24CE-5B3B-E999B76C6F3C}"/>
              </a:ext>
            </a:extLst>
          </p:cNvPr>
          <p:cNvSpPr txBox="1"/>
          <p:nvPr/>
        </p:nvSpPr>
        <p:spPr>
          <a:xfrm>
            <a:off x="1045029" y="1679509"/>
            <a:ext cx="1035697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SquareLine</a:t>
            </a:r>
            <a:r>
              <a:rPr lang="en-US" sz="2800" dirty="0"/>
              <a:t> Studio</a:t>
            </a:r>
            <a:r>
              <a:rPr lang="th-TH" sz="2800" dirty="0"/>
              <a:t> ไม่รองรับการย่อขนาดรูปภาพในโปรแกรม ดังนั้นต้องใช้โปรแกรมตกแต่งรูปภาพภายนอกย่อขนาดก่อน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Photoshop</a:t>
            </a:r>
            <a:r>
              <a:rPr lang="en-US" sz="2800" dirty="0"/>
              <a:t> </a:t>
            </a:r>
            <a:r>
              <a:rPr lang="th-TH" sz="2800" dirty="0"/>
              <a:t>รองรับการย่อขนาดไฟล์รูปภาพทุกชนิด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Paint</a:t>
            </a:r>
            <a:r>
              <a:rPr lang="en-US" sz="2800" dirty="0"/>
              <a:t> </a:t>
            </a:r>
            <a:r>
              <a:rPr lang="th-TH" sz="2800" dirty="0"/>
              <a:t>รองรับการย่อขนาดรูปที่ไม่มีสีโปร่งใส่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>
                <a:hlinkClick r:id="rId2"/>
              </a:rPr>
              <a:t>https://www.photopea.com/</a:t>
            </a:r>
            <a:r>
              <a:rPr lang="en-US" sz="2800" dirty="0"/>
              <a:t> </a:t>
            </a:r>
            <a:r>
              <a:rPr lang="th-TH" sz="2800" dirty="0"/>
              <a:t>เป็นโปรแกรมคล้าย </a:t>
            </a:r>
            <a:r>
              <a:rPr lang="en-US" sz="2800" dirty="0"/>
              <a:t>Photoshop </a:t>
            </a:r>
            <a:r>
              <a:rPr lang="th-TH" sz="2800" dirty="0"/>
              <a:t>แต่ใช้งานได้ฟรีบนเว็บ</a:t>
            </a:r>
          </a:p>
        </p:txBody>
      </p:sp>
    </p:spTree>
    <p:extLst>
      <p:ext uri="{BB962C8B-B14F-4D97-AF65-F5344CB8AC3E}">
        <p14:creationId xmlns:p14="http://schemas.microsoft.com/office/powerpoint/2010/main" val="368726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9099-20CC-99B5-CFCD-C9A6C07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</a:t>
            </a:r>
            <a:r>
              <a:rPr lang="th-TH" dirty="0"/>
              <a:t>ที่รองรับการแสดงผลรูปภาพ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98700-4B74-CEEE-7C6F-72DAFC63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BC84-5E59-0F8B-7D29-CB1D327748A2}"/>
              </a:ext>
            </a:extLst>
          </p:cNvPr>
          <p:cNvSpPr txBox="1"/>
          <p:nvPr/>
        </p:nvSpPr>
        <p:spPr>
          <a:xfrm>
            <a:off x="1045029" y="1679509"/>
            <a:ext cx="1007706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Image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dirty="0" err="1">
                <a:solidFill>
                  <a:srgbClr val="2ECC71"/>
                </a:solidFill>
              </a:rPr>
              <a:t>Imgbutton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Widget </a:t>
            </a:r>
            <a:r>
              <a:rPr lang="th-TH" sz="2800" dirty="0"/>
              <a:t>ที่ใช้แสดงผลรูปภาพโดยเฉพาะ แต่ไม่สามารถ </a:t>
            </a:r>
            <a:r>
              <a:rPr lang="en-US" sz="2800" dirty="0"/>
              <a:t>recolor </a:t>
            </a:r>
            <a:r>
              <a:rPr lang="th-TH" sz="2800" dirty="0"/>
              <a:t>เพื่อเปลี่ยนสีรูปได้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Widget </a:t>
            </a:r>
            <a:r>
              <a:rPr lang="th-TH" sz="2800" dirty="0"/>
              <a:t>อื่น ๆ ทั้งหมดรองรับการแสดงผลรูปภาพโดยกำหนด </a:t>
            </a:r>
            <a:r>
              <a:rPr lang="en-US" sz="2800" dirty="0"/>
              <a:t>Style Background Image </a:t>
            </a:r>
            <a:r>
              <a:rPr lang="th-TH" sz="2800" dirty="0"/>
              <a:t>รองรับการเปลี่ยนสีรูป</a:t>
            </a:r>
          </a:p>
        </p:txBody>
      </p:sp>
    </p:spTree>
    <p:extLst>
      <p:ext uri="{BB962C8B-B14F-4D97-AF65-F5344CB8AC3E}">
        <p14:creationId xmlns:p14="http://schemas.microsoft.com/office/powerpoint/2010/main" val="22886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A619-F12F-F978-FE52-2101512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การซ่อนรูปภาพ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57D6C-25D9-3CF1-F612-23E90AF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DCD83-FBC9-BF64-CC5C-CCC7676D7EE1}"/>
              </a:ext>
            </a:extLst>
          </p:cNvPr>
          <p:cNvSpPr txBox="1"/>
          <p:nvPr/>
        </p:nvSpPr>
        <p:spPr>
          <a:xfrm>
            <a:off x="1045029" y="1679509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/>
              <a:t>ใช้การ </a:t>
            </a:r>
            <a:r>
              <a:rPr lang="en-US" sz="2800" dirty="0"/>
              <a:t>Set </a:t>
            </a:r>
            <a:r>
              <a:rPr lang="th-TH" sz="2800" dirty="0"/>
              <a:t>และ </a:t>
            </a:r>
            <a:r>
              <a:rPr lang="en-US" sz="2800" dirty="0"/>
              <a:t>Clear flag Hidden </a:t>
            </a:r>
            <a:r>
              <a:rPr lang="th-TH" sz="2800" dirty="0"/>
              <a:t>ดังนี้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BB02F-6C75-4F13-1BEE-6F6D3072B198}"/>
              </a:ext>
            </a:extLst>
          </p:cNvPr>
          <p:cNvSpPr txBox="1"/>
          <p:nvPr/>
        </p:nvSpPr>
        <p:spPr>
          <a:xfrm>
            <a:off x="1045029" y="2839142"/>
            <a:ext cx="76347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LV_OBJ_FLAG_HIDDEN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003A0-4C79-70C5-D58F-215AF3A00FDD}"/>
              </a:ext>
            </a:extLst>
          </p:cNvPr>
          <p:cNvSpPr txBox="1"/>
          <p:nvPr/>
        </p:nvSpPr>
        <p:spPr>
          <a:xfrm>
            <a:off x="1045029" y="4070080"/>
            <a:ext cx="76347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lv_obj_clear_flag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LV_OBJ_FLAG_HIDDEN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0F8F2-1658-743E-EFFD-65A64C0E1F5C}"/>
              </a:ext>
            </a:extLst>
          </p:cNvPr>
          <p:cNvSpPr txBox="1"/>
          <p:nvPr/>
        </p:nvSpPr>
        <p:spPr>
          <a:xfrm>
            <a:off x="969112" y="2315922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>
                <a:solidFill>
                  <a:srgbClr val="2ECC71"/>
                </a:solidFill>
              </a:rPr>
              <a:t>สั่งซ่อนรูปภาพ</a:t>
            </a:r>
            <a:r>
              <a:rPr lang="en-US" sz="2800" dirty="0">
                <a:solidFill>
                  <a:srgbClr val="2ECC71"/>
                </a:solidFill>
              </a:rPr>
              <a:t> </a:t>
            </a:r>
            <a:r>
              <a:rPr lang="en-US" sz="2800" dirty="0" err="1">
                <a:solidFill>
                  <a:srgbClr val="2ECC71"/>
                </a:solidFill>
              </a:rPr>
              <a:t>ui_img</a:t>
            </a:r>
            <a:endParaRPr lang="th-TH" sz="2800" dirty="0">
              <a:solidFill>
                <a:srgbClr val="2EC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3AF0F-DC0D-1252-0A4D-8ED73D7439D9}"/>
              </a:ext>
            </a:extLst>
          </p:cNvPr>
          <p:cNvSpPr txBox="1"/>
          <p:nvPr/>
        </p:nvSpPr>
        <p:spPr>
          <a:xfrm>
            <a:off x="969112" y="3605127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>
                <a:solidFill>
                  <a:srgbClr val="2ECC71"/>
                </a:solidFill>
              </a:rPr>
              <a:t>สั่งแสดงรูปภาพ</a:t>
            </a:r>
            <a:r>
              <a:rPr lang="en-US" sz="2800" dirty="0">
                <a:solidFill>
                  <a:srgbClr val="2ECC71"/>
                </a:solidFill>
              </a:rPr>
              <a:t> </a:t>
            </a:r>
            <a:r>
              <a:rPr lang="en-US" sz="2800" dirty="0" err="1">
                <a:solidFill>
                  <a:srgbClr val="2ECC71"/>
                </a:solidFill>
              </a:rPr>
              <a:t>ui_img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393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supermarket</vt:lpstr>
      <vt:lpstr>Office Theme</vt:lpstr>
      <vt:lpstr>การใส่รูปภาพ (Image)</vt:lpstr>
      <vt:lpstr>ไฟล์ที่รองรับ</vt:lpstr>
      <vt:lpstr>ขนาดรูปภาพ</vt:lpstr>
      <vt:lpstr>การย่อขนาดรูปภาพ</vt:lpstr>
      <vt:lpstr>Widget ที่รองรับการแสดงผลรูปภาพ</vt:lpstr>
      <vt:lpstr>การซ่อนรูปภาพ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8 การใส่รูปภาพ (Image)</dc:title>
  <dc:creator>Sonthaya Nongnuch</dc:creator>
  <cp:lastModifiedBy>Sonthaya Nongnuch</cp:lastModifiedBy>
  <cp:revision>86</cp:revision>
  <dcterms:created xsi:type="dcterms:W3CDTF">2023-12-06T19:07:44Z</dcterms:created>
  <dcterms:modified xsi:type="dcterms:W3CDTF">2023-12-20T20:04:16Z</dcterms:modified>
</cp:coreProperties>
</file>