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2" r:id="rId6"/>
    <p:sldId id="265" r:id="rId7"/>
    <p:sldId id="263" r:id="rId8"/>
    <p:sldId id="266" r:id="rId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4B14AD2-B15E-4EF0-BF9D-643E62ECEB1D}">
          <p14:sldIdLst>
            <p14:sldId id="256"/>
            <p14:sldId id="257"/>
            <p14:sldId id="260"/>
            <p14:sldId id="258"/>
            <p14:sldId id="262"/>
            <p14:sldId id="265"/>
            <p14:sldId id="263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14" autoAdjust="0"/>
  </p:normalViewPr>
  <p:slideViewPr>
    <p:cSldViewPr>
      <p:cViewPr>
        <p:scale>
          <a:sx n="66" d="100"/>
          <a:sy n="66" d="100"/>
        </p:scale>
        <p:origin x="-58" y="-3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B35-FD0B-4B2A-975B-AC536156FC56}" type="datetimeFigureOut">
              <a:rPr lang="uk-UA" smtClean="0"/>
              <a:t>31.10.2022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397-09F3-43A2-97E3-C1369939DDB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610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EB397-09F3-43A2-97E3-C1369939DDBC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497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52C5-7B0B-47DB-9AAA-2C2B6AA470BF}" type="datetimeFigureOut">
              <a:rPr lang="uk-UA" smtClean="0"/>
              <a:t>31.10.2022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A24-2717-42CB-BD7B-E6CEFC7106C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52C5-7B0B-47DB-9AAA-2C2B6AA470BF}" type="datetimeFigureOut">
              <a:rPr lang="uk-UA" smtClean="0"/>
              <a:t>31.10.2022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A24-2717-42CB-BD7B-E6CEFC7106C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52C5-7B0B-47DB-9AAA-2C2B6AA470BF}" type="datetimeFigureOut">
              <a:rPr lang="uk-UA" smtClean="0"/>
              <a:t>31.10.2022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A24-2717-42CB-BD7B-E6CEFC7106C9}" type="slidenum">
              <a:rPr lang="uk-UA" smtClean="0"/>
              <a:t>‹#›</a:t>
            </a:fld>
            <a:endParaRPr lang="uk-UA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52C5-7B0B-47DB-9AAA-2C2B6AA470BF}" type="datetimeFigureOut">
              <a:rPr lang="uk-UA" smtClean="0"/>
              <a:t>31.10.2022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A24-2717-42CB-BD7B-E6CEFC7106C9}" type="slidenum">
              <a:rPr lang="uk-UA" smtClean="0"/>
              <a:t>‹#›</a:t>
            </a:fld>
            <a:endParaRPr lang="uk-U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52C5-7B0B-47DB-9AAA-2C2B6AA470BF}" type="datetimeFigureOut">
              <a:rPr lang="uk-UA" smtClean="0"/>
              <a:t>31.10.2022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A24-2717-42CB-BD7B-E6CEFC7106C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52C5-7B0B-47DB-9AAA-2C2B6AA470BF}" type="datetimeFigureOut">
              <a:rPr lang="uk-UA" smtClean="0"/>
              <a:t>31.10.2022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A24-2717-42CB-BD7B-E6CEFC7106C9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52C5-7B0B-47DB-9AAA-2C2B6AA470BF}" type="datetimeFigureOut">
              <a:rPr lang="uk-UA" smtClean="0"/>
              <a:t>31.10.2022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A24-2717-42CB-BD7B-E6CEFC7106C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52C5-7B0B-47DB-9AAA-2C2B6AA470BF}" type="datetimeFigureOut">
              <a:rPr lang="uk-UA" smtClean="0"/>
              <a:t>31.10.2022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A24-2717-42CB-BD7B-E6CEFC7106C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52C5-7B0B-47DB-9AAA-2C2B6AA470BF}" type="datetimeFigureOut">
              <a:rPr lang="uk-UA" smtClean="0"/>
              <a:t>31.10.2022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A24-2717-42CB-BD7B-E6CEFC7106C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52C5-7B0B-47DB-9AAA-2C2B6AA470BF}" type="datetimeFigureOut">
              <a:rPr lang="uk-UA" smtClean="0"/>
              <a:t>31.10.2022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A24-2717-42CB-BD7B-E6CEFC7106C9}" type="slidenum">
              <a:rPr lang="uk-UA" smtClean="0"/>
              <a:t>‹#›</a:t>
            </a:fld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52C5-7B0B-47DB-9AAA-2C2B6AA470BF}" type="datetimeFigureOut">
              <a:rPr lang="uk-UA" smtClean="0"/>
              <a:t>31.10.2022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A24-2717-42CB-BD7B-E6CEFC7106C9}" type="slidenum">
              <a:rPr lang="uk-UA" smtClean="0"/>
              <a:t>‹#›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C4A52C5-7B0B-47DB-9AAA-2C2B6AA470BF}" type="datetimeFigureOut">
              <a:rPr lang="uk-UA" smtClean="0"/>
              <a:t>31.10.2022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C399A24-2717-42CB-BD7B-E6CEFC7106C9}" type="slidenum">
              <a:rPr lang="uk-UA" smtClean="0"/>
              <a:t>‹#›</a:t>
            </a:fld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2649" y="1628800"/>
            <a:ext cx="7020572" cy="1828800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на тему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 в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выставке</a:t>
            </a:r>
            <a:b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№ 12</a:t>
            </a:r>
            <a:endParaRPr lang="uk-UA" sz="1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4128" y="4802385"/>
            <a:ext cx="421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990541</a:t>
            </a:r>
          </a:p>
          <a:p>
            <a:r>
              <a:rPr lang="ru-RU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Полховский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Артем Федорович</a:t>
            </a:r>
            <a:endParaRPr lang="uk-UA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/>
              <a:t>Любая Выставка в общем случае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3099" y="1256101"/>
            <a:ext cx="469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b="1" dirty="0" smtClean="0">
                <a:solidFill>
                  <a:schemeClr val="bg1"/>
                </a:solidFill>
              </a:rPr>
              <a:t>Характеризуется по следующим критериям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87339" y="2377233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Выставка</a:t>
            </a:r>
            <a:endParaRPr lang="uk-UA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275359" y="1772816"/>
            <a:ext cx="2664296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ru-RU" sz="1400" dirty="0" smtClean="0"/>
              <a:t>По целям проведения</a:t>
            </a:r>
            <a:endParaRPr lang="uk-UA" sz="14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403263" y="3892476"/>
            <a:ext cx="2664296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 характеру предложения экспоната, программ</a:t>
            </a:r>
            <a:endParaRPr lang="uk-UA" sz="14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0404" y="3878833"/>
            <a:ext cx="2664296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По составу участников</a:t>
            </a:r>
            <a:endParaRPr lang="uk-UA" sz="14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0404" y="1729161"/>
            <a:ext cx="2664296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По частоте проведения</a:t>
            </a:r>
            <a:endParaRPr lang="uk-UA" sz="14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275358" y="3905915"/>
            <a:ext cx="2664296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ru-RU" sz="1400" dirty="0" smtClean="0"/>
              <a:t>По характеру торговых операций</a:t>
            </a:r>
            <a:endParaRPr lang="uk-UA" sz="1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298453" y="2588754"/>
            <a:ext cx="1334935" cy="37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b="1" dirty="0" smtClean="0"/>
              <a:t>Информационно ознакомительные</a:t>
            </a:r>
            <a:endParaRPr lang="uk-UA" sz="11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298453" y="2981189"/>
            <a:ext cx="1566864" cy="37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b="1" dirty="0" smtClean="0"/>
              <a:t>Коммуникационные</a:t>
            </a:r>
            <a:endParaRPr lang="uk-UA" sz="1100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298453" y="3379368"/>
            <a:ext cx="985265" cy="37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b="1" dirty="0" smtClean="0"/>
              <a:t>Торговые</a:t>
            </a:r>
            <a:endParaRPr lang="uk-UA" sz="11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298453" y="4705291"/>
            <a:ext cx="783432" cy="37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b="1" dirty="0" smtClean="0"/>
              <a:t>Услуги</a:t>
            </a:r>
            <a:endParaRPr lang="uk-UA" sz="1100" b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182488" y="5117579"/>
            <a:ext cx="1566864" cy="37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b="1" dirty="0" smtClean="0"/>
              <a:t>Потребительские</a:t>
            </a:r>
            <a:endParaRPr lang="uk-UA" sz="1100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298451" y="5495905"/>
            <a:ext cx="1425019" cy="37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b="1" dirty="0" smtClean="0"/>
              <a:t>Производственные</a:t>
            </a:r>
            <a:endParaRPr lang="uk-UA" sz="1100" b="1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07615" y="2588755"/>
            <a:ext cx="1334935" cy="37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b="1" dirty="0" smtClean="0"/>
              <a:t>Периодические</a:t>
            </a:r>
            <a:endParaRPr lang="uk-UA" sz="1100" b="1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07615" y="2981190"/>
            <a:ext cx="996033" cy="37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b="1" dirty="0" smtClean="0"/>
              <a:t>Ежегодные</a:t>
            </a:r>
            <a:endParaRPr lang="uk-UA" sz="1100" b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07615" y="3379369"/>
            <a:ext cx="852017" cy="37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b="1" dirty="0" smtClean="0"/>
              <a:t>Сезонные</a:t>
            </a:r>
            <a:endParaRPr lang="uk-UA" sz="1100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10404" y="4725142"/>
            <a:ext cx="1334935" cy="37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b="1" dirty="0" smtClean="0"/>
              <a:t>Международные</a:t>
            </a:r>
            <a:endParaRPr lang="uk-UA" sz="1100" b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10404" y="5117577"/>
            <a:ext cx="1209268" cy="37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b="1" dirty="0" smtClean="0"/>
              <a:t>Национальные</a:t>
            </a:r>
            <a:endParaRPr lang="uk-UA" sz="1100" b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10403" y="5515756"/>
            <a:ext cx="1425019" cy="37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b="1" dirty="0" smtClean="0"/>
              <a:t>Межрегиональные</a:t>
            </a:r>
            <a:endParaRPr lang="uk-UA" sz="11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10404" y="5889423"/>
            <a:ext cx="1209268" cy="37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b="1" dirty="0" smtClean="0"/>
              <a:t>Региональные</a:t>
            </a:r>
            <a:endParaRPr lang="uk-UA" sz="11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400476" y="4725143"/>
            <a:ext cx="1334935" cy="37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b="1" dirty="0" smtClean="0"/>
              <a:t>Универсальные</a:t>
            </a:r>
            <a:endParaRPr lang="uk-UA" sz="1100" b="1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400476" y="5117578"/>
            <a:ext cx="1315540" cy="37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b="1" dirty="0" smtClean="0"/>
              <a:t>Многоотраслевые</a:t>
            </a:r>
            <a:endParaRPr lang="uk-UA" sz="1100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400475" y="5515757"/>
            <a:ext cx="1675581" cy="37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b="1" dirty="0" smtClean="0"/>
              <a:t>Специализированные</a:t>
            </a:r>
            <a:endParaRPr lang="uk-UA" sz="1100" b="1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3400475" y="5889424"/>
            <a:ext cx="1459557" cy="373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b="1" dirty="0" smtClean="0"/>
              <a:t>Комбинированные</a:t>
            </a:r>
            <a:endParaRPr lang="uk-UA" sz="1100" b="1" dirty="0"/>
          </a:p>
        </p:txBody>
      </p:sp>
      <p:cxnSp>
        <p:nvCxnSpPr>
          <p:cNvPr id="12" name="Прямая соединительная линия 11"/>
          <p:cNvCxnSpPr>
            <a:endCxn id="10" idx="3"/>
          </p:cNvCxnSpPr>
          <p:nvPr/>
        </p:nvCxnSpPr>
        <p:spPr>
          <a:xfrm flipH="1" flipV="1">
            <a:off x="3074700" y="2053197"/>
            <a:ext cx="1012639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Прямая соединительная линия 2050"/>
          <p:cNvCxnSpPr>
            <a:endCxn id="5" idx="1"/>
          </p:cNvCxnSpPr>
          <p:nvPr/>
        </p:nvCxnSpPr>
        <p:spPr>
          <a:xfrm flipV="1">
            <a:off x="5383483" y="2096852"/>
            <a:ext cx="891876" cy="280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Прямая соединительная линия 2056"/>
          <p:cNvCxnSpPr/>
          <p:nvPr/>
        </p:nvCxnSpPr>
        <p:spPr>
          <a:xfrm flipV="1">
            <a:off x="3055304" y="3021394"/>
            <a:ext cx="1032035" cy="91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Прямая соединительная линия 2061"/>
          <p:cNvCxnSpPr/>
          <p:nvPr/>
        </p:nvCxnSpPr>
        <p:spPr>
          <a:xfrm>
            <a:off x="5383483" y="3025305"/>
            <a:ext cx="914970" cy="880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Прямая соединительная линия 2064"/>
          <p:cNvCxnSpPr>
            <a:stCxn id="4" idx="2"/>
            <a:endCxn id="8" idx="0"/>
          </p:cNvCxnSpPr>
          <p:nvPr/>
        </p:nvCxnSpPr>
        <p:spPr>
          <a:xfrm>
            <a:off x="4735411" y="3025305"/>
            <a:ext cx="0" cy="86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Прямоугольник 2067"/>
          <p:cNvSpPr/>
          <p:nvPr/>
        </p:nvSpPr>
        <p:spPr>
          <a:xfrm>
            <a:off x="3779912" y="6381328"/>
            <a:ext cx="19159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2">
                    <a:lumMod val="10000"/>
                  </a:schemeClr>
                </a:solidFill>
              </a:rPr>
              <a:t>Рисунок </a:t>
            </a:r>
            <a:r>
              <a:rPr lang="ru-RU" sz="1400" dirty="0" smtClean="0">
                <a:solidFill>
                  <a:schemeClr val="bg2">
                    <a:lumMod val="10000"/>
                  </a:schemeClr>
                </a:solidFill>
              </a:rPr>
              <a:t>1 - Критерии</a:t>
            </a:r>
            <a:endParaRPr lang="uk-UA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86586" y="329323"/>
            <a:ext cx="8229600" cy="1252728"/>
          </a:xfrm>
        </p:spPr>
        <p:txBody>
          <a:bodyPr>
            <a:normAutofit/>
          </a:bodyPr>
          <a:lstStyle/>
          <a:p>
            <a:pPr algn="r"/>
            <a:r>
              <a:rPr lang="ru-RU" sz="3600" dirty="0" smtClean="0"/>
              <a:t>Цели участия </a:t>
            </a:r>
            <a:r>
              <a:rPr lang="ru-RU" sz="3600" dirty="0"/>
              <a:t>ИТ – </a:t>
            </a:r>
            <a:r>
              <a:rPr lang="ru-RU" sz="3600" dirty="0" smtClean="0"/>
              <a:t>компаний в выставке</a:t>
            </a:r>
            <a:endParaRPr lang="uk-UA" sz="3600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52406" y="4509120"/>
            <a:ext cx="7272808" cy="312921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700" i="1" dirty="0"/>
              <a:t>	Правильный спланированный подход</a:t>
            </a:r>
            <a:r>
              <a:rPr lang="en-US" sz="1700" i="1" dirty="0"/>
              <a:t> </a:t>
            </a:r>
            <a:r>
              <a:rPr lang="ru-RU" sz="1700" i="1" dirty="0"/>
              <a:t>к организации выставки</a:t>
            </a:r>
            <a:r>
              <a:rPr lang="en-US" sz="1700" i="1" dirty="0"/>
              <a:t>: </a:t>
            </a:r>
            <a:r>
              <a:rPr lang="ru-RU" sz="1700" i="1" dirty="0"/>
              <a:t>покупка, аренда стенда, программа, персонал, выбор места в зале - залог успеха</a:t>
            </a:r>
            <a:r>
              <a:rPr lang="en-US" sz="1700" i="1" dirty="0"/>
              <a:t>: </a:t>
            </a:r>
            <a:r>
              <a:rPr lang="ru-RU" sz="1700" i="1" dirty="0"/>
              <a:t>потенциальные партнеры, клиенты, инвесторы и престиж для компании</a:t>
            </a:r>
            <a:r>
              <a:rPr lang="ru-RU" sz="1700" i="1" dirty="0" smtClean="0"/>
              <a:t>. </a:t>
            </a:r>
            <a:endParaRPr lang="ru-RU" sz="1700" i="1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1700" i="1" dirty="0" smtClean="0"/>
              <a:t>	Тем не менее </a:t>
            </a:r>
            <a:r>
              <a:rPr lang="ru-RU" sz="1700" i="1" dirty="0"/>
              <a:t>ц</a:t>
            </a:r>
            <a:r>
              <a:rPr lang="ru-RU" sz="1700" i="1" dirty="0" smtClean="0"/>
              <a:t>ели </a:t>
            </a:r>
            <a:r>
              <a:rPr lang="ru-RU" sz="1700" i="1" dirty="0"/>
              <a:t>и вид участия в выставке зависят от задач, которые стоят перед </a:t>
            </a:r>
            <a:r>
              <a:rPr lang="ru-RU" sz="1700" i="1" dirty="0" smtClean="0"/>
              <a:t>компанией</a:t>
            </a:r>
            <a:r>
              <a:rPr lang="en-US" sz="1700" i="1" dirty="0"/>
              <a:t>:</a:t>
            </a:r>
            <a:r>
              <a:rPr lang="ru-RU" sz="1700" i="1" dirty="0" smtClean="0"/>
              <a:t> престиж, имидж, общение с клиентами и партнерами или же </a:t>
            </a:r>
            <a:r>
              <a:rPr lang="en-US" sz="1700" i="1" dirty="0" smtClean="0"/>
              <a:t>PR</a:t>
            </a:r>
            <a:r>
              <a:rPr lang="ru-RU" sz="1700" i="1" dirty="0" smtClean="0"/>
              <a:t>-поддержка за счет СМИ.</a:t>
            </a:r>
          </a:p>
          <a:p>
            <a:pPr marL="0" indent="0" algn="just">
              <a:buNone/>
            </a:pPr>
            <a:endParaRPr lang="ru-RU" sz="1700" i="1" dirty="0" smtClean="0"/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endParaRPr lang="uk-UA" i="1" dirty="0" smtClean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5" name="Picture 15" descr="ТИБО-2021: Первые итоги — Тибо. Международный форум и выставк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3024336" cy="201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1643062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Тибо. Международный форум и выставк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56792"/>
            <a:ext cx="3025223" cy="201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86586" y="3717032"/>
            <a:ext cx="8604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Рисунок 2 — ТИБО - Международная специализированная выставка и конгресс по телекоммуникациям, информационным и банковским технологиям в Беларуси </a:t>
            </a:r>
            <a:endParaRPr lang="uk-UA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252728"/>
          </a:xfrm>
        </p:spPr>
        <p:txBody>
          <a:bodyPr>
            <a:normAutofit/>
          </a:bodyPr>
          <a:lstStyle/>
          <a:p>
            <a:pPr algn="r"/>
            <a:r>
              <a:rPr lang="ru-RU" sz="3600" dirty="0" smtClean="0"/>
              <a:t>Цели участия </a:t>
            </a:r>
            <a:r>
              <a:rPr lang="ru-RU" sz="3600" dirty="0"/>
              <a:t>ИТ – </a:t>
            </a:r>
            <a:r>
              <a:rPr lang="ru-RU" sz="3600" dirty="0" smtClean="0"/>
              <a:t>компаний в выставке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60503"/>
            <a:ext cx="2952328" cy="19848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i="1" dirty="0" smtClean="0"/>
              <a:t>	 Поставленные </a:t>
            </a:r>
            <a:r>
              <a:rPr lang="ru-RU" sz="1800" i="1" dirty="0"/>
              <a:t>задачи </a:t>
            </a:r>
            <a:r>
              <a:rPr lang="ru-RU" sz="1800" i="1" dirty="0" smtClean="0"/>
              <a:t>определяются </a:t>
            </a:r>
            <a:r>
              <a:rPr lang="ru-RU" sz="1800" i="1" dirty="0"/>
              <a:t>сегментами рынка, на которых работает компания. </a:t>
            </a: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	</a:t>
            </a:r>
            <a:r>
              <a:rPr lang="ru-RU" sz="1800" i="1" dirty="0" smtClean="0"/>
              <a:t>Условно </a:t>
            </a:r>
            <a:r>
              <a:rPr lang="ru-RU" sz="1800" i="1" dirty="0"/>
              <a:t>можно провести следующую сегментацию:</a:t>
            </a:r>
            <a:endParaRPr lang="uk-UA" sz="1800" i="1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64379" y="3640841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0681" y="6018753"/>
            <a:ext cx="36004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30721" y="5978103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- группа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932039" y="3600191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- группа</a:t>
            </a:r>
            <a:endParaRPr lang="uk-UA" dirty="0"/>
          </a:p>
        </p:txBody>
      </p:sp>
      <p:sp>
        <p:nvSpPr>
          <p:cNvPr id="9" name="Овал 8"/>
          <p:cNvSpPr/>
          <p:nvPr/>
        </p:nvSpPr>
        <p:spPr>
          <a:xfrm>
            <a:off x="4932040" y="2425534"/>
            <a:ext cx="352839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1. Компании ориентированные на конечного, на массового потребителям</a:t>
            </a:r>
            <a:endParaRPr lang="uk-UA" sz="1600" dirty="0"/>
          </a:p>
        </p:txBody>
      </p:sp>
      <p:sp>
        <p:nvSpPr>
          <p:cNvPr id="12" name="Овал 11"/>
          <p:cNvSpPr/>
          <p:nvPr/>
        </p:nvSpPr>
        <p:spPr>
          <a:xfrm>
            <a:off x="375989" y="4581128"/>
            <a:ext cx="3456384" cy="13563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2. Компании-производители, ориентированные на дистрибьюторов и </a:t>
            </a:r>
            <a:r>
              <a:rPr lang="ru-RU" sz="1600" dirty="0" err="1" smtClean="0"/>
              <a:t>ресейлеров</a:t>
            </a:r>
            <a:endParaRPr lang="uk-UA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572000" y="5978103"/>
            <a:ext cx="36004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932040" y="5937453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- группа</a:t>
            </a:r>
            <a:endParaRPr lang="uk-UA" dirty="0"/>
          </a:p>
        </p:txBody>
      </p:sp>
      <p:sp>
        <p:nvSpPr>
          <p:cNvPr id="15" name="Овал 14"/>
          <p:cNvSpPr/>
          <p:nvPr/>
        </p:nvSpPr>
        <p:spPr>
          <a:xfrm>
            <a:off x="5292080" y="4733528"/>
            <a:ext cx="3456384" cy="15037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002">
            <a:schemeClr val="dk2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3. Компании работающие  на корпоративном рынке. а)Небольшие/средние или б)крупные решения.</a:t>
            </a:r>
            <a:endParaRPr lang="uk-UA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65370" y="6355366"/>
            <a:ext cx="23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Рисунок 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3 – Сегменты</a:t>
            </a:r>
            <a:endParaRPr lang="uk-UA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0375" y="326462"/>
            <a:ext cx="8229600" cy="1252728"/>
          </a:xfrm>
        </p:spPr>
        <p:txBody>
          <a:bodyPr>
            <a:normAutofit/>
          </a:bodyPr>
          <a:lstStyle/>
          <a:p>
            <a:pPr algn="r"/>
            <a:r>
              <a:rPr lang="ru-RU" sz="3600" dirty="0" smtClean="0"/>
              <a:t>Цели участия ИТ – компаний в выставке</a:t>
            </a:r>
            <a:endParaRPr lang="uk-UA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3940" y="217350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2132856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- группа</a:t>
            </a:r>
            <a:endParaRPr lang="uk-UA" dirty="0"/>
          </a:p>
        </p:txBody>
      </p:sp>
      <p:sp>
        <p:nvSpPr>
          <p:cNvPr id="6" name="AutoShape 2" descr="МТС Беларус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" name="AutoShape 4" descr="МТС Беларусь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4104" name="Picture 8" descr="МТС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44" y="2503803"/>
            <a:ext cx="2849852" cy="117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Купить товары производителя Apple в Минске, цен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2" y="3429000"/>
            <a:ext cx="719137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риложения в Google Play – Mi Sto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205" y="3514474"/>
            <a:ext cx="633663" cy="6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3445835" y="2214156"/>
            <a:ext cx="36004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805875" y="2173506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- группа</a:t>
            </a:r>
            <a:endParaRPr lang="uk-UA" dirty="0"/>
          </a:p>
        </p:txBody>
      </p:sp>
      <p:pic>
        <p:nvPicPr>
          <p:cNvPr id="16" name="Picture 8" descr="Logos &amp; Brand Guidelines | NVI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77" y="4219727"/>
            <a:ext cx="1302245" cy="73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6452018" y="2170596"/>
            <a:ext cx="36004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uk-UA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812058" y="2129946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- группа</a:t>
            </a:r>
            <a:endParaRPr lang="uk-UA" dirty="0"/>
          </a:p>
        </p:txBody>
      </p:sp>
      <p:sp>
        <p:nvSpPr>
          <p:cNvPr id="2" name="AutoShape 12" descr="EPAM Systems — Вікіпедыя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" name="AutoShape 14" descr="EPAM Systems — Вікіпедыя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" name="AutoShape 16" descr="EPAM Systems — Вікіпеды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0" name="AutoShape 18" descr="EPAM Systems — Вікіпедыя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" name="AutoShape 26" descr="Itransition | Minsk | Facebook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" name="AutoShape 28" descr="Itransition | Minsk | Facebook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" name="AutoShape 30" descr="logo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" name="AutoShape 32" descr="logo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" name="AutoShape 34" descr="Работа в IT-компании ISsoft в Минске — вакансии для IT-специалистов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2" name="AutoShape 36" descr="Работа в IT-компании ISsoft в Минске — вакансии для IT-специалистов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89" y="2650603"/>
            <a:ext cx="1138237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AutoShape 5" descr="Itransition | Minsk | Facebook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4" name="AutoShape 7" descr="Itransition | Minsk | Facebook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5" name="Прямоугольник 24"/>
          <p:cNvSpPr/>
          <p:nvPr/>
        </p:nvSpPr>
        <p:spPr>
          <a:xfrm>
            <a:off x="378183" y="5003041"/>
            <a:ext cx="26027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 smtClean="0"/>
              <a:t>Масса аудитории – целевая аудитория. Промо-акции, масштабные презентации.</a:t>
            </a:r>
          </a:p>
          <a:p>
            <a:r>
              <a:rPr lang="ru-RU" sz="1400" i="1" dirty="0" smtClean="0"/>
              <a:t>Высокие расходы. Важность </a:t>
            </a:r>
            <a:r>
              <a:rPr lang="ru-RU" sz="1400" i="1" dirty="0" err="1" smtClean="0"/>
              <a:t>раскрученности</a:t>
            </a:r>
            <a:r>
              <a:rPr lang="ru-RU" sz="1400" i="1" dirty="0" smtClean="0"/>
              <a:t> и посещаемости, от этого зависит эффективность.</a:t>
            </a:r>
          </a:p>
        </p:txBody>
      </p:sp>
      <p:sp>
        <p:nvSpPr>
          <p:cNvPr id="26" name="AutoShape 9" descr="Itransition | Minsk | Facebook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7" name="AutoShape 11" descr="Itransition | Minsk | Facebook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40" name="Picture 2" descr="Intel — Википеди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28" y="4261197"/>
            <a:ext cx="773085" cy="50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Прямоугольник 41"/>
          <p:cNvSpPr/>
          <p:nvPr/>
        </p:nvSpPr>
        <p:spPr>
          <a:xfrm>
            <a:off x="3347864" y="5003041"/>
            <a:ext cx="26027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 smtClean="0"/>
              <a:t>Место встречи с партнерами.</a:t>
            </a:r>
          </a:p>
          <a:p>
            <a:r>
              <a:rPr lang="ru-RU" sz="1400" i="1" dirty="0" smtClean="0"/>
              <a:t>Семинары. Презентации.</a:t>
            </a:r>
          </a:p>
          <a:p>
            <a:r>
              <a:rPr lang="ru-RU" sz="1400" i="1" dirty="0" smtClean="0"/>
              <a:t>Меньший приоритет на </a:t>
            </a:r>
            <a:r>
              <a:rPr lang="ru-RU" sz="1400" i="1" dirty="0" err="1" smtClean="0"/>
              <a:t>имиджевые</a:t>
            </a:r>
            <a:r>
              <a:rPr lang="ru-RU" sz="1400" i="1" dirty="0" smtClean="0"/>
              <a:t> и </a:t>
            </a:r>
            <a:r>
              <a:rPr lang="en-US" sz="1400" i="1" dirty="0" smtClean="0"/>
              <a:t>PR-</a:t>
            </a:r>
            <a:r>
              <a:rPr lang="ru-RU" sz="1400" i="1" dirty="0" smtClean="0"/>
              <a:t>задачи.</a:t>
            </a:r>
          </a:p>
          <a:p>
            <a:r>
              <a:rPr lang="ru-RU" sz="1400" i="1" dirty="0" smtClean="0"/>
              <a:t>Поиск партнеров с других регионов, городов, стран.</a:t>
            </a:r>
            <a:endParaRPr lang="ru-RU" sz="1400" i="1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6451042" y="5003040"/>
            <a:ext cx="26027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 smtClean="0"/>
              <a:t>Гораздо важнее </a:t>
            </a:r>
            <a:r>
              <a:rPr lang="ru-RU" sz="1400" i="1" dirty="0"/>
              <a:t>участие в узкоспециализированных выставках, аудитория которых не очень велика, но является целевой, а затраты на участие существенно </a:t>
            </a:r>
            <a:r>
              <a:rPr lang="ru-RU" sz="1400" i="1" dirty="0" smtClean="0"/>
              <a:t>меньше.</a:t>
            </a:r>
            <a:endParaRPr lang="ru-RU" sz="1400" i="1" dirty="0"/>
          </a:p>
        </p:txBody>
      </p:sp>
      <p:sp>
        <p:nvSpPr>
          <p:cNvPr id="28" name="AutoShape 13" descr="Ростех — Википедия"/>
          <p:cNvSpPr>
            <a:spLocks noChangeAspect="1" noChangeArrowheads="1"/>
          </p:cNvSpPr>
          <p:nvPr/>
        </p:nvSpPr>
        <p:spPr bwMode="auto">
          <a:xfrm>
            <a:off x="2593975" y="229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" name="AutoShape 15" descr="Ростех — Википедия"/>
          <p:cNvSpPr>
            <a:spLocks noChangeAspect="1" noChangeArrowheads="1"/>
          </p:cNvSpPr>
          <p:nvPr/>
        </p:nvSpPr>
        <p:spPr bwMode="auto">
          <a:xfrm>
            <a:off x="2746375" y="244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" name="AutoShape 17" descr="Ростех — Википедия"/>
          <p:cNvSpPr>
            <a:spLocks noChangeAspect="1" noChangeArrowheads="1"/>
          </p:cNvSpPr>
          <p:nvPr/>
        </p:nvSpPr>
        <p:spPr bwMode="auto">
          <a:xfrm>
            <a:off x="2898775" y="2598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1" name="AutoShape 21" descr="Itransition | Minsk | Facebook"/>
          <p:cNvSpPr>
            <a:spLocks noChangeAspect="1" noChangeArrowheads="1"/>
          </p:cNvSpPr>
          <p:nvPr/>
        </p:nvSpPr>
        <p:spPr bwMode="auto">
          <a:xfrm>
            <a:off x="3051175" y="2751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47" name="Picture 23" descr="Itransition – Funding, Valuation, Investors, News | Parsers V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018" y="3360738"/>
            <a:ext cx="1136084" cy="5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utoShape 25" descr="EPAM | Enterprise Software Development, Design &amp; Consulting"/>
          <p:cNvSpPr>
            <a:spLocks noChangeAspect="1" noChangeArrowheads="1"/>
          </p:cNvSpPr>
          <p:nvPr/>
        </p:nvSpPr>
        <p:spPr bwMode="auto">
          <a:xfrm>
            <a:off x="3203575" y="2903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3" name="AutoShape 27" descr="EPAM Systems — Вікіпедыя"/>
          <p:cNvSpPr>
            <a:spLocks noChangeAspect="1" noChangeArrowheads="1"/>
          </p:cNvSpPr>
          <p:nvPr/>
        </p:nvSpPr>
        <p:spPr bwMode="auto">
          <a:xfrm>
            <a:off x="3355975" y="3055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53" name="Picture 29" descr="EPAM Systems — Вікіпеды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1" y="4116018"/>
            <a:ext cx="821768" cy="2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4" descr="Паралект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02" y="2753631"/>
            <a:ext cx="1261101" cy="47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ntel — Википеди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996" y="3404193"/>
            <a:ext cx="773085" cy="50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utoShape 31" descr="Государственная корпорация «Ростех»: финансовые показатели - топ 100  компаний - Коммерсантъ"/>
          <p:cNvSpPr>
            <a:spLocks noChangeAspect="1" noChangeArrowheads="1"/>
          </p:cNvSpPr>
          <p:nvPr/>
        </p:nvSpPr>
        <p:spPr bwMode="auto">
          <a:xfrm>
            <a:off x="3508375" y="3208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584" y="2689590"/>
            <a:ext cx="1138237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9" descr="EPAM Systems — Вікіпеды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853973"/>
            <a:ext cx="821768" cy="2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7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54786" y="2072605"/>
            <a:ext cx="7408333" cy="478539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dirty="0" smtClean="0"/>
              <a:t>  Для </a:t>
            </a:r>
            <a:r>
              <a:rPr lang="ru-RU" dirty="0"/>
              <a:t>начала, компании необходимо определиться с целевой аудиторией – это основополагающая часть всей концепции продвижения, поскольку ценности и приоритеты целевых групп будут учитываться на всех этапах работы с посетителями </a:t>
            </a:r>
            <a:r>
              <a:rPr lang="ru-RU" dirty="0" smtClean="0"/>
              <a:t>стенда.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   Затем </a:t>
            </a:r>
            <a:r>
              <a:rPr lang="ru-RU" dirty="0"/>
              <a:t>необходимо определиться с информацией, которая будет предоставляться посетителям стенда. Эта информация, помимо технических параметров продукции и услуг, включает технологии и перспективы, которые актуальны для каждой из целевых групп потенциальных потребителей. </a:t>
            </a:r>
            <a:endParaRPr lang="uk-U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Для </a:t>
            </a:r>
            <a:r>
              <a:rPr lang="ru-RU" dirty="0"/>
              <a:t>каждой целевой группы должно быть разработано детальное предложение.</a:t>
            </a:r>
            <a:endParaRPr lang="uk-U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   Выявить цели </a:t>
            </a:r>
            <a:r>
              <a:rPr lang="ru-RU" dirty="0"/>
              <a:t>посещения стенда специалистами компаний, входящих в перечень потенциальных </a:t>
            </a:r>
            <a:r>
              <a:rPr lang="ru-RU" dirty="0" smtClean="0"/>
              <a:t>заказчиков. Это </a:t>
            </a:r>
            <a:r>
              <a:rPr lang="ru-RU" dirty="0"/>
              <a:t>могут быть маркетинговые исследования, анализ технологических новинок и прочее. 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dirty="0" smtClean="0"/>
              <a:t>Участие ИТ </a:t>
            </a:r>
            <a:r>
              <a:rPr lang="ru-RU" dirty="0"/>
              <a:t>–</a:t>
            </a:r>
            <a:r>
              <a:rPr lang="ru-RU" dirty="0" smtClean="0"/>
              <a:t> компании в выставке</a:t>
            </a:r>
            <a:endParaRPr lang="uk-UA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642377" y="1988840"/>
            <a:ext cx="576064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5-конечная звезда 4"/>
          <p:cNvSpPr/>
          <p:nvPr/>
        </p:nvSpPr>
        <p:spPr>
          <a:xfrm>
            <a:off x="594731" y="3284984"/>
            <a:ext cx="576064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5-конечная звезда 5"/>
          <p:cNvSpPr/>
          <p:nvPr/>
        </p:nvSpPr>
        <p:spPr>
          <a:xfrm>
            <a:off x="594731" y="5229200"/>
            <a:ext cx="576064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123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dirty="0" smtClean="0"/>
              <a:t>Участие ИТ </a:t>
            </a:r>
            <a:r>
              <a:rPr lang="ru-RU" dirty="0"/>
              <a:t>–</a:t>
            </a:r>
            <a:r>
              <a:rPr lang="ru-RU" dirty="0" smtClean="0"/>
              <a:t> компании в выставке</a:t>
            </a:r>
            <a:endParaRPr lang="uk-UA" dirty="0"/>
          </a:p>
        </p:txBody>
      </p:sp>
      <p:pic>
        <p:nvPicPr>
          <p:cNvPr id="2050" name="Picture 2" descr="Эффективное участие в выставке. Этап 3 - Подготовка сотрудников к работе |  Retail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73305"/>
            <a:ext cx="8178527" cy="371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588224" y="4941168"/>
            <a:ext cx="2016224" cy="126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489" y="1916831"/>
            <a:ext cx="32314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Подводя итоги, в общем работа компании в выставке будет выглядеть следующим образом</a:t>
            </a:r>
            <a:r>
              <a:rPr lang="en-US" sz="1600" dirty="0" smtClean="0"/>
              <a:t>:</a:t>
            </a:r>
            <a:endParaRPr lang="uk-UA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89316" y="6020241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Рисунок 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uk-UA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5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2204864"/>
            <a:ext cx="7408333" cy="345069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1600" dirty="0"/>
              <a:t>1. 	Рожков, И.В. Информационные системы и </a:t>
            </a:r>
            <a:r>
              <a:rPr lang="ru-RU" sz="1600" dirty="0" smtClean="0"/>
              <a:t>технологии </a:t>
            </a:r>
            <a:r>
              <a:rPr lang="ru-RU" sz="1600" dirty="0"/>
              <a:t>в </a:t>
            </a:r>
            <a:r>
              <a:rPr lang="ru-RU" sz="1600" dirty="0" smtClean="0"/>
              <a:t>	маркетинге</a:t>
            </a:r>
            <a:r>
              <a:rPr lang="ru-RU" sz="1600" dirty="0"/>
              <a:t>  / И.В. Рожков. </a:t>
            </a:r>
            <a:r>
              <a:rPr lang="uk-UA" sz="1600" dirty="0"/>
              <a:t>–</a:t>
            </a:r>
            <a:r>
              <a:rPr lang="ru-RU" sz="1600" dirty="0" smtClean="0"/>
              <a:t> </a:t>
            </a:r>
            <a:r>
              <a:rPr lang="ru-RU" sz="1600" dirty="0"/>
              <a:t>М.: </a:t>
            </a:r>
            <a:r>
              <a:rPr lang="ru-RU" sz="1600" dirty="0" err="1" smtClean="0"/>
              <a:t>Русайнс</a:t>
            </a:r>
            <a:r>
              <a:rPr lang="ru-RU" sz="1600" dirty="0"/>
              <a:t>, 20ХХ. - 196 с.</a:t>
            </a:r>
          </a:p>
          <a:p>
            <a:pPr marL="0" indent="0" algn="just">
              <a:buNone/>
            </a:pPr>
            <a:r>
              <a:rPr lang="ru-RU" sz="1600" dirty="0"/>
              <a:t>2</a:t>
            </a:r>
            <a:r>
              <a:rPr lang="ru-RU" sz="1600" dirty="0" smtClean="0"/>
              <a:t>.</a:t>
            </a:r>
            <a:r>
              <a:rPr lang="ru-RU" sz="1600" dirty="0"/>
              <a:t>	</a:t>
            </a:r>
            <a:r>
              <a:rPr lang="ru-RU" sz="1600" dirty="0" err="1"/>
              <a:t>Акулич</a:t>
            </a:r>
            <a:r>
              <a:rPr lang="ru-RU" sz="1600" dirty="0"/>
              <a:t>, И. Л. Основы маркетинга / И. Л. </a:t>
            </a:r>
            <a:r>
              <a:rPr lang="ru-RU" sz="1600" dirty="0" err="1"/>
              <a:t>Акулич</a:t>
            </a:r>
            <a:r>
              <a:rPr lang="ru-RU" sz="1600" dirty="0"/>
              <a:t>, И. З. </a:t>
            </a:r>
            <a:r>
              <a:rPr lang="ru-RU" sz="1600" dirty="0" err="1"/>
              <a:t>Герчиков</a:t>
            </a:r>
            <a:r>
              <a:rPr lang="ru-RU" sz="1600" dirty="0"/>
              <a:t>. </a:t>
            </a:r>
            <a:r>
              <a:rPr lang="ru-RU" sz="1600" dirty="0" smtClean="0"/>
              <a:t>	– </a:t>
            </a:r>
            <a:r>
              <a:rPr lang="ru-RU" sz="1600" dirty="0"/>
              <a:t>Минск: </a:t>
            </a:r>
            <a:r>
              <a:rPr lang="ru-RU" sz="1600" dirty="0" smtClean="0"/>
              <a:t>	А</a:t>
            </a:r>
            <a:r>
              <a:rPr lang="ru-RU" sz="1600" dirty="0"/>
              <a:t>. Н. </a:t>
            </a:r>
            <a:r>
              <a:rPr lang="ru-RU" sz="1600" dirty="0" err="1"/>
              <a:t>Вараксин</a:t>
            </a:r>
            <a:r>
              <a:rPr lang="ru-RU" sz="1600" dirty="0"/>
              <a:t>, 2017. – 412 с.</a:t>
            </a:r>
          </a:p>
          <a:p>
            <a:pPr marL="0" indent="0" algn="just">
              <a:buNone/>
            </a:pPr>
            <a:r>
              <a:rPr lang="ru-RU" sz="1600" dirty="0" smtClean="0"/>
              <a:t>3.	</a:t>
            </a:r>
            <a:r>
              <a:rPr lang="ru-RU" sz="1600" dirty="0" err="1" smtClean="0"/>
              <a:t>Котлер</a:t>
            </a:r>
            <a:r>
              <a:rPr lang="ru-RU" sz="1600" dirty="0"/>
              <a:t>, Ф. Маркетинг менеджмент: экспресс-курс / Ф. </a:t>
            </a:r>
            <a:r>
              <a:rPr lang="ru-RU" sz="1600" dirty="0" err="1"/>
              <a:t>Котлер</a:t>
            </a:r>
            <a:r>
              <a:rPr lang="ru-RU" sz="1600" dirty="0"/>
              <a:t>, </a:t>
            </a:r>
            <a:r>
              <a:rPr lang="ru-RU" sz="1600" dirty="0" smtClean="0"/>
              <a:t>	К</a:t>
            </a:r>
            <a:r>
              <a:rPr lang="ru-RU" sz="1600" dirty="0"/>
              <a:t>. </a:t>
            </a:r>
            <a:r>
              <a:rPr lang="ru-RU" sz="1600" dirty="0" smtClean="0"/>
              <a:t>	</a:t>
            </a:r>
            <a:r>
              <a:rPr lang="ru-RU" sz="1600" dirty="0" err="1" smtClean="0"/>
              <a:t>Келлер</a:t>
            </a:r>
            <a:r>
              <a:rPr lang="ru-RU" sz="1600" dirty="0"/>
              <a:t>. – Санкт-Петербург: Питер Прогресс книга, 2019. – </a:t>
            </a:r>
            <a:r>
              <a:rPr lang="ru-RU" sz="1600" dirty="0" smtClean="0"/>
              <a:t>	448 </a:t>
            </a:r>
            <a:r>
              <a:rPr lang="ru-RU" sz="1600" dirty="0"/>
              <a:t>c</a:t>
            </a:r>
            <a:r>
              <a:rPr lang="ru-RU" sz="1600" dirty="0" smtClean="0"/>
              <a:t>.</a:t>
            </a:r>
          </a:p>
          <a:p>
            <a:pPr marL="0" indent="0" algn="just">
              <a:buNone/>
            </a:pPr>
            <a:r>
              <a:rPr lang="ru-RU" sz="1600" dirty="0" smtClean="0"/>
              <a:t>4.	А</a:t>
            </a:r>
            <a:r>
              <a:rPr lang="ru-RU" sz="1600" dirty="0"/>
              <a:t>. </a:t>
            </a:r>
            <a:r>
              <a:rPr lang="ru-RU" sz="1600" dirty="0" err="1"/>
              <a:t>Дайан</a:t>
            </a:r>
            <a:r>
              <a:rPr lang="ru-RU" sz="1600" dirty="0"/>
              <a:t> </a:t>
            </a:r>
            <a:r>
              <a:rPr lang="ru-RU" sz="1600" dirty="0" smtClean="0"/>
              <a:t>.  Академия </a:t>
            </a:r>
            <a:r>
              <a:rPr lang="ru-RU" sz="1600" dirty="0"/>
              <a:t>рынка. Маркетинг/ Пер. с фр.- А. </a:t>
            </a:r>
            <a:r>
              <a:rPr lang="ru-RU" sz="1600" dirty="0" err="1" smtClean="0"/>
              <a:t>Дайан</a:t>
            </a:r>
            <a:r>
              <a:rPr lang="ru-RU" sz="1600" dirty="0" smtClean="0"/>
              <a:t>, 	Ф .	</a:t>
            </a:r>
            <a:r>
              <a:rPr lang="ru-RU" sz="1600" dirty="0" err="1" smtClean="0"/>
              <a:t>Букерель</a:t>
            </a:r>
            <a:r>
              <a:rPr lang="ru-RU" sz="1600" dirty="0" smtClean="0"/>
              <a:t> и др</a:t>
            </a:r>
            <a:r>
              <a:rPr lang="ru-RU" sz="1600" dirty="0"/>
              <a:t>. </a:t>
            </a:r>
            <a:r>
              <a:rPr lang="uk-UA" sz="1600" dirty="0"/>
              <a:t>–</a:t>
            </a:r>
            <a:r>
              <a:rPr lang="ru-RU" sz="1600" dirty="0" smtClean="0"/>
              <a:t> </a:t>
            </a:r>
            <a:r>
              <a:rPr lang="ru-RU" sz="1600" dirty="0"/>
              <a:t>М.: Экономика, 1993</a:t>
            </a:r>
            <a:r>
              <a:rPr lang="ru-RU" sz="1600" dirty="0" smtClean="0"/>
              <a:t>.</a:t>
            </a:r>
            <a:r>
              <a:rPr lang="uk-UA" sz="1600" dirty="0"/>
              <a:t> – </a:t>
            </a:r>
            <a:r>
              <a:rPr lang="ru-RU" sz="1600" dirty="0"/>
              <a:t>572 с</a:t>
            </a:r>
            <a:endParaRPr lang="ru-RU" sz="1600" dirty="0" smtClean="0"/>
          </a:p>
          <a:p>
            <a:pPr marL="0" indent="0" algn="just">
              <a:buNone/>
            </a:pPr>
            <a:r>
              <a:rPr lang="ru-RU" sz="1600" dirty="0" smtClean="0"/>
              <a:t>5.	</a:t>
            </a:r>
            <a:r>
              <a:rPr lang="ru-RU" sz="1600" dirty="0" err="1" smtClean="0"/>
              <a:t>Ассэль</a:t>
            </a:r>
            <a:r>
              <a:rPr lang="ru-RU" sz="1600" dirty="0" smtClean="0"/>
              <a:t> </a:t>
            </a:r>
            <a:r>
              <a:rPr lang="ru-RU" sz="1600" dirty="0"/>
              <a:t>Г. Маркетинг: принципы и стратегия: учебник для </a:t>
            </a:r>
            <a:r>
              <a:rPr lang="ru-RU" sz="1600" dirty="0" smtClean="0"/>
              <a:t>	вузов</a:t>
            </a:r>
            <a:r>
              <a:rPr lang="ru-RU" sz="1600" dirty="0"/>
              <a:t>. - </a:t>
            </a:r>
            <a:r>
              <a:rPr lang="ru-RU" sz="1600" dirty="0" smtClean="0"/>
              <a:t>	М</a:t>
            </a:r>
            <a:r>
              <a:rPr lang="ru-RU" sz="1600" dirty="0"/>
              <a:t>.: ИНФРА-М, 1999. </a:t>
            </a:r>
            <a:r>
              <a:rPr lang="uk-UA" sz="1600" dirty="0"/>
              <a:t>–</a:t>
            </a:r>
            <a:r>
              <a:rPr lang="ru-RU" sz="1600" dirty="0" smtClean="0"/>
              <a:t> </a:t>
            </a:r>
            <a:r>
              <a:rPr lang="ru-RU" sz="1600" dirty="0"/>
              <a:t>XII, 804 с</a:t>
            </a:r>
            <a:r>
              <a:rPr lang="ru-RU" sz="1600" dirty="0" smtClean="0"/>
              <a:t>.</a:t>
            </a:r>
          </a:p>
          <a:p>
            <a:pPr marL="0" indent="0" algn="just">
              <a:buNone/>
            </a:pPr>
            <a:r>
              <a:rPr lang="uk-UA" sz="1600" dirty="0" smtClean="0"/>
              <a:t>6.	</a:t>
            </a:r>
            <a:r>
              <a:rPr lang="uk-UA" sz="1600" dirty="0" err="1" smtClean="0"/>
              <a:t>Гольман</a:t>
            </a:r>
            <a:r>
              <a:rPr lang="uk-UA" sz="1600" i="1" dirty="0" smtClean="0"/>
              <a:t> </a:t>
            </a:r>
            <a:r>
              <a:rPr lang="uk-UA" sz="1600" i="1" dirty="0"/>
              <a:t>И. А. </a:t>
            </a:r>
            <a:r>
              <a:rPr lang="uk-UA" sz="1600" dirty="0" err="1"/>
              <a:t>Рекламное</a:t>
            </a:r>
            <a:r>
              <a:rPr lang="uk-UA" sz="1600" dirty="0"/>
              <a:t> </a:t>
            </a:r>
            <a:r>
              <a:rPr lang="uk-UA" sz="1600" dirty="0" err="1"/>
              <a:t>планирование</a:t>
            </a:r>
            <a:r>
              <a:rPr lang="uk-UA" sz="1600" dirty="0"/>
              <a:t>. </a:t>
            </a:r>
            <a:r>
              <a:rPr lang="uk-UA" sz="1600" dirty="0" err="1"/>
              <a:t>Рекламные</a:t>
            </a:r>
            <a:r>
              <a:rPr lang="uk-UA" sz="1600" dirty="0"/>
              <a:t> </a:t>
            </a:r>
            <a:r>
              <a:rPr lang="uk-UA" sz="1600" dirty="0" err="1"/>
              <a:t>технологии</a:t>
            </a:r>
            <a:r>
              <a:rPr lang="uk-UA" sz="1600" dirty="0"/>
              <a:t>. </a:t>
            </a:r>
            <a:r>
              <a:rPr lang="uk-UA" sz="1600" dirty="0" smtClean="0"/>
              <a:t>	</a:t>
            </a:r>
            <a:r>
              <a:rPr lang="uk-UA" sz="1600" dirty="0" err="1" smtClean="0"/>
              <a:t>Организация</a:t>
            </a:r>
            <a:r>
              <a:rPr lang="uk-UA" sz="1600" dirty="0" smtClean="0"/>
              <a:t> </a:t>
            </a:r>
            <a:r>
              <a:rPr lang="uk-UA" sz="1600" dirty="0" err="1"/>
              <a:t>рекламной</a:t>
            </a:r>
            <a:r>
              <a:rPr lang="uk-UA" sz="1600" dirty="0"/>
              <a:t> </a:t>
            </a:r>
            <a:r>
              <a:rPr lang="uk-UA" sz="1600" dirty="0" err="1"/>
              <a:t>деятельности</a:t>
            </a:r>
            <a:r>
              <a:rPr lang="uk-UA" sz="1600" dirty="0"/>
              <a:t> / И. А. </a:t>
            </a:r>
            <a:r>
              <a:rPr lang="uk-UA" sz="1600" dirty="0" err="1"/>
              <a:t>Гельман</a:t>
            </a:r>
            <a:r>
              <a:rPr lang="uk-UA" sz="1600" dirty="0"/>
              <a:t>. – М. : </a:t>
            </a:r>
            <a:r>
              <a:rPr lang="uk-UA" sz="1600" dirty="0" smtClean="0"/>
              <a:t>	</a:t>
            </a:r>
            <a:r>
              <a:rPr lang="uk-UA" sz="1600" dirty="0" err="1" smtClean="0"/>
              <a:t>Гелла-</a:t>
            </a:r>
            <a:r>
              <a:rPr lang="uk-UA" sz="1600" dirty="0" smtClean="0"/>
              <a:t>	</a:t>
            </a:r>
            <a:r>
              <a:rPr lang="uk-UA" sz="1600" dirty="0" err="1" smtClean="0"/>
              <a:t>принт</a:t>
            </a:r>
            <a:r>
              <a:rPr lang="uk-UA" sz="1600" dirty="0"/>
              <a:t>, 2009</a:t>
            </a:r>
            <a:r>
              <a:rPr lang="ru-RU" sz="1600" dirty="0"/>
              <a:t>. </a:t>
            </a:r>
            <a:r>
              <a:rPr lang="uk-UA" sz="1600" dirty="0"/>
              <a:t>–</a:t>
            </a:r>
            <a:r>
              <a:rPr lang="ru-RU" sz="1600" dirty="0"/>
              <a:t> 337 </a:t>
            </a:r>
            <a:r>
              <a:rPr lang="en-US" sz="1600" dirty="0"/>
              <a:t>c</a:t>
            </a:r>
            <a:r>
              <a:rPr lang="ru-RU" sz="1600" dirty="0"/>
              <a:t>.</a:t>
            </a:r>
            <a:r>
              <a:rPr lang="uk-UA" sz="1600" dirty="0"/>
              <a:t> </a:t>
            </a:r>
            <a:endParaRPr lang="uk-UA" sz="1600" dirty="0" smtClean="0"/>
          </a:p>
          <a:p>
            <a:pPr marL="0" indent="0" algn="just">
              <a:buNone/>
            </a:pPr>
            <a:r>
              <a:rPr lang="ru-RU" sz="1600" dirty="0" smtClean="0"/>
              <a:t>7.	</a:t>
            </a:r>
            <a:r>
              <a:rPr lang="uk-UA" sz="1600" dirty="0"/>
              <a:t> </a:t>
            </a:r>
            <a:r>
              <a:rPr lang="uk-UA" sz="1600" dirty="0" err="1"/>
              <a:t>Критсотакис</a:t>
            </a:r>
            <a:r>
              <a:rPr lang="uk-UA" sz="1600" i="1" dirty="0"/>
              <a:t> Я. Г. </a:t>
            </a:r>
            <a:r>
              <a:rPr lang="uk-UA" sz="1600" dirty="0" err="1"/>
              <a:t>Торговые</a:t>
            </a:r>
            <a:r>
              <a:rPr lang="uk-UA" sz="1600" dirty="0"/>
              <a:t> ярмарки и </a:t>
            </a:r>
            <a:r>
              <a:rPr lang="uk-UA" sz="1600" dirty="0" err="1"/>
              <a:t>выставки</a:t>
            </a:r>
            <a:r>
              <a:rPr lang="uk-UA" sz="1600" dirty="0"/>
              <a:t>. </a:t>
            </a:r>
            <a:r>
              <a:rPr lang="uk-UA" sz="1600" dirty="0" err="1"/>
              <a:t>Техника</a:t>
            </a:r>
            <a:r>
              <a:rPr lang="uk-UA" sz="1600" dirty="0"/>
              <a:t> </a:t>
            </a:r>
            <a:r>
              <a:rPr lang="uk-UA" sz="1600" dirty="0" err="1"/>
              <a:t>участия</a:t>
            </a:r>
            <a:r>
              <a:rPr lang="uk-UA" sz="1600" dirty="0"/>
              <a:t> и </a:t>
            </a:r>
            <a:r>
              <a:rPr lang="uk-UA" sz="1600" dirty="0" smtClean="0"/>
              <a:t>	</a:t>
            </a:r>
            <a:r>
              <a:rPr lang="uk-UA" sz="1600" dirty="0" err="1" smtClean="0"/>
              <a:t>коммуникации</a:t>
            </a:r>
            <a:r>
              <a:rPr lang="uk-UA" sz="1600" dirty="0" smtClean="0"/>
              <a:t> </a:t>
            </a:r>
            <a:r>
              <a:rPr lang="uk-UA" sz="1600" dirty="0"/>
              <a:t>/ Я. Г. </a:t>
            </a:r>
            <a:r>
              <a:rPr lang="uk-UA" sz="1600" dirty="0" err="1"/>
              <a:t>Критсотакис</a:t>
            </a:r>
            <a:r>
              <a:rPr lang="uk-UA" sz="1600" dirty="0"/>
              <a:t>. – М. : ДИС, 2010. –</a:t>
            </a:r>
            <a:r>
              <a:rPr lang="ru-RU" sz="1600" dirty="0"/>
              <a:t> 224 </a:t>
            </a:r>
            <a:r>
              <a:rPr lang="en-US" sz="1600" dirty="0"/>
              <a:t>c</a:t>
            </a:r>
            <a:r>
              <a:rPr lang="ru-RU" sz="1600" dirty="0"/>
              <a:t>.</a:t>
            </a:r>
          </a:p>
          <a:p>
            <a:pPr marL="342900" indent="-342900">
              <a:buAutoNum type="arabicPeriod" startAt="4"/>
            </a:pPr>
            <a:endParaRPr lang="uk-UA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Список использованных источников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805157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273</TotalTime>
  <Words>364</Words>
  <Application>Microsoft Office PowerPoint</Application>
  <PresentationFormat>Экран (4:3)</PresentationFormat>
  <Paragraphs>80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Волна</vt:lpstr>
      <vt:lpstr>Презентация на тему: Концепция участия ИТ-компании в выставке Вариант № 12</vt:lpstr>
      <vt:lpstr>Любая Выставка в общем случае</vt:lpstr>
      <vt:lpstr>Цели участия ИТ – компаний в выставке</vt:lpstr>
      <vt:lpstr>Цели участия ИТ – компаний в выставке</vt:lpstr>
      <vt:lpstr>Цели участия ИТ – компаний в выставке</vt:lpstr>
      <vt:lpstr>Участие ИТ – компании в выставке</vt:lpstr>
      <vt:lpstr>Участие ИТ – компании в выставке</vt:lpstr>
      <vt:lpstr>Список использованных источников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Windows</dc:creator>
  <cp:lastModifiedBy>User Windows</cp:lastModifiedBy>
  <cp:revision>25</cp:revision>
  <dcterms:created xsi:type="dcterms:W3CDTF">2022-10-25T17:54:22Z</dcterms:created>
  <dcterms:modified xsi:type="dcterms:W3CDTF">2022-10-31T19:25:43Z</dcterms:modified>
</cp:coreProperties>
</file>