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Golos Text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Golos Text SemiBo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24" Type="http://schemas.openxmlformats.org/officeDocument/2006/relationships/font" Target="fonts/GolosTextSemiBold-bold.fntdata"/><Relationship Id="rId12" Type="http://schemas.openxmlformats.org/officeDocument/2006/relationships/slide" Target="slides/slide7.xml"/><Relationship Id="rId23" Type="http://schemas.openxmlformats.org/officeDocument/2006/relationships/font" Target="fonts/GolosText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olosTex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GolosTex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9b983cb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f9b983cb0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9b983cb0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f9b983cb06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9b983cb0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f9b983cb06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9b983cb0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f9b983cb06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9b983cb0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f9b983cb06_0_3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9b983cb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f9b983cb06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9b983cb0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f9b983cb06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9b983cb0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f9b983cb06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34967372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34967372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34967372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34967372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9b983cb0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f9b983cb06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5098416" y="4902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5910801" y="42723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5098416" y="4902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5910801" y="42723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199" y="1040162"/>
            <a:ext cx="83892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4113" y="123371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>
            <p:ph idx="2" type="pic"/>
          </p:nvPr>
        </p:nvSpPr>
        <p:spPr>
          <a:xfrm>
            <a:off x="457200" y="936852"/>
            <a:ext cx="4608600" cy="3842100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5508171" y="1153886"/>
            <a:ext cx="25326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07999" y="17922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507999" y="11824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3" type="body"/>
          </p:nvPr>
        </p:nvSpPr>
        <p:spPr>
          <a:xfrm>
            <a:off x="5000171" y="30114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4" type="body"/>
          </p:nvPr>
        </p:nvSpPr>
        <p:spPr>
          <a:xfrm>
            <a:off x="5000171" y="24016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57201" y="1059322"/>
            <a:ext cx="3897000" cy="1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57202" y="3105836"/>
            <a:ext cx="38970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3" type="body"/>
          </p:nvPr>
        </p:nvSpPr>
        <p:spPr>
          <a:xfrm>
            <a:off x="4789714" y="1059322"/>
            <a:ext cx="3632100" cy="3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556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>
            <p:ph idx="2" type="pic"/>
          </p:nvPr>
        </p:nvSpPr>
        <p:spPr>
          <a:xfrm>
            <a:off x="457200" y="936852"/>
            <a:ext cx="4608600" cy="3842100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80" name="Google Shape;80;p19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5508171" y="1153886"/>
            <a:ext cx="25326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3102428" y="943208"/>
            <a:ext cx="5526300" cy="3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20"/>
          <p:cNvSpPr/>
          <p:nvPr>
            <p:ph idx="2" type="pic"/>
          </p:nvPr>
        </p:nvSpPr>
        <p:spPr>
          <a:xfrm>
            <a:off x="457200" y="943208"/>
            <a:ext cx="2532600" cy="1883100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86" name="Google Shape;86;p20"/>
          <p:cNvSpPr/>
          <p:nvPr>
            <p:ph idx="3" type="pic"/>
          </p:nvPr>
        </p:nvSpPr>
        <p:spPr>
          <a:xfrm>
            <a:off x="457200" y="2935720"/>
            <a:ext cx="2532600" cy="1883100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457201" y="2933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3209454" y="2933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3" type="body"/>
          </p:nvPr>
        </p:nvSpPr>
        <p:spPr>
          <a:xfrm>
            <a:off x="5969804" y="2933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4" type="body"/>
          </p:nvPr>
        </p:nvSpPr>
        <p:spPr>
          <a:xfrm>
            <a:off x="457200" y="3287828"/>
            <a:ext cx="25890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2pPr>
            <a:lvl3pPr indent="-3302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3pPr>
            <a:lvl4pPr indent="-3302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indent="-3302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92" name="Google Shape;92;p21"/>
          <p:cNvSpPr txBox="1"/>
          <p:nvPr>
            <p:ph idx="5" type="body"/>
          </p:nvPr>
        </p:nvSpPr>
        <p:spPr>
          <a:xfrm>
            <a:off x="3207251" y="3299578"/>
            <a:ext cx="25914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indent="-3048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3048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indent="-3048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6" type="body"/>
          </p:nvPr>
        </p:nvSpPr>
        <p:spPr>
          <a:xfrm>
            <a:off x="5967600" y="3299578"/>
            <a:ext cx="25914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indent="-3048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3048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indent="-3048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95" name="Google Shape;95;p21"/>
          <p:cNvSpPr/>
          <p:nvPr>
            <p:ph idx="7" type="pic"/>
          </p:nvPr>
        </p:nvSpPr>
        <p:spPr>
          <a:xfrm>
            <a:off x="469081" y="944463"/>
            <a:ext cx="2577000" cy="1883100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96" name="Google Shape;96;p21"/>
          <p:cNvSpPr/>
          <p:nvPr>
            <p:ph idx="8" type="pic"/>
          </p:nvPr>
        </p:nvSpPr>
        <p:spPr>
          <a:xfrm>
            <a:off x="3221666" y="944462"/>
            <a:ext cx="2577000" cy="1883100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97" name="Google Shape;97;p21"/>
          <p:cNvSpPr/>
          <p:nvPr>
            <p:ph idx="9" type="pic"/>
          </p:nvPr>
        </p:nvSpPr>
        <p:spPr>
          <a:xfrm>
            <a:off x="5980690" y="944463"/>
            <a:ext cx="2577000" cy="1883100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457201" y="963397"/>
            <a:ext cx="2532600" cy="18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p22"/>
          <p:cNvSpPr/>
          <p:nvPr>
            <p:ph idx="2" type="pic"/>
          </p:nvPr>
        </p:nvSpPr>
        <p:spPr>
          <a:xfrm>
            <a:off x="3095171" y="963397"/>
            <a:ext cx="2532600" cy="1883100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02" name="Google Shape;102;p22"/>
          <p:cNvSpPr/>
          <p:nvPr>
            <p:ph idx="3" type="pic"/>
          </p:nvPr>
        </p:nvSpPr>
        <p:spPr>
          <a:xfrm>
            <a:off x="5733141" y="966928"/>
            <a:ext cx="2532600" cy="1883100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103" name="Google Shape;103;p22"/>
          <p:cNvSpPr/>
          <p:nvPr>
            <p:ph idx="4" type="pic"/>
          </p:nvPr>
        </p:nvSpPr>
        <p:spPr>
          <a:xfrm>
            <a:off x="5733141" y="2954042"/>
            <a:ext cx="2532600" cy="1883100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104" name="Google Shape;104;p22"/>
          <p:cNvSpPr/>
          <p:nvPr>
            <p:ph idx="5" type="pic"/>
          </p:nvPr>
        </p:nvSpPr>
        <p:spPr>
          <a:xfrm>
            <a:off x="3095171" y="2960314"/>
            <a:ext cx="2532600" cy="1883100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105" name="Google Shape;105;p22"/>
          <p:cNvSpPr/>
          <p:nvPr>
            <p:ph idx="6" type="pic"/>
          </p:nvPr>
        </p:nvSpPr>
        <p:spPr>
          <a:xfrm>
            <a:off x="457200" y="2960314"/>
            <a:ext cx="2532600" cy="1883100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457201" y="2367645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2" type="body"/>
          </p:nvPr>
        </p:nvSpPr>
        <p:spPr>
          <a:xfrm>
            <a:off x="3275819" y="2367645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3" type="body"/>
          </p:nvPr>
        </p:nvSpPr>
        <p:spPr>
          <a:xfrm>
            <a:off x="6085706" y="2367645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23"/>
          <p:cNvSpPr/>
          <p:nvPr>
            <p:ph idx="4" type="pic"/>
          </p:nvPr>
        </p:nvSpPr>
        <p:spPr>
          <a:xfrm>
            <a:off x="454050" y="952607"/>
            <a:ext cx="2589300" cy="1304400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112" name="Google Shape;112;p23"/>
          <p:cNvSpPr/>
          <p:nvPr>
            <p:ph idx="5" type="pic"/>
          </p:nvPr>
        </p:nvSpPr>
        <p:spPr>
          <a:xfrm>
            <a:off x="3275818" y="952607"/>
            <a:ext cx="2589300" cy="1304400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113" name="Google Shape;113;p23"/>
          <p:cNvSpPr/>
          <p:nvPr>
            <p:ph idx="6" type="pic"/>
          </p:nvPr>
        </p:nvSpPr>
        <p:spPr>
          <a:xfrm>
            <a:off x="6089789" y="952607"/>
            <a:ext cx="2589300" cy="1304400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114" name="Google Shape;114;p23"/>
          <p:cNvSpPr txBox="1"/>
          <p:nvPr>
            <p:ph idx="7" type="body"/>
          </p:nvPr>
        </p:nvSpPr>
        <p:spPr>
          <a:xfrm>
            <a:off x="460352" y="4281396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8" type="body"/>
          </p:nvPr>
        </p:nvSpPr>
        <p:spPr>
          <a:xfrm>
            <a:off x="3278970" y="4281396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9" type="body"/>
          </p:nvPr>
        </p:nvSpPr>
        <p:spPr>
          <a:xfrm>
            <a:off x="6088857" y="4281396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23"/>
          <p:cNvSpPr/>
          <p:nvPr>
            <p:ph idx="13" type="pic"/>
          </p:nvPr>
        </p:nvSpPr>
        <p:spPr>
          <a:xfrm>
            <a:off x="457201" y="2866358"/>
            <a:ext cx="2589300" cy="1304400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118" name="Google Shape;118;p23"/>
          <p:cNvSpPr/>
          <p:nvPr>
            <p:ph idx="14" type="pic"/>
          </p:nvPr>
        </p:nvSpPr>
        <p:spPr>
          <a:xfrm>
            <a:off x="3278969" y="2866358"/>
            <a:ext cx="2589300" cy="1304400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119" name="Google Shape;119;p23"/>
          <p:cNvSpPr/>
          <p:nvPr>
            <p:ph idx="15" type="pic"/>
          </p:nvPr>
        </p:nvSpPr>
        <p:spPr>
          <a:xfrm>
            <a:off x="6092940" y="2866358"/>
            <a:ext cx="2589300" cy="1304400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624113" y="123371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Relationship Id="rId5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1371600" y="2442525"/>
            <a:ext cx="64008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lt1"/>
                </a:solidFill>
              </a:rPr>
              <a:t>Компания «Sun bag»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5916850" y="3607425"/>
            <a:ext cx="3000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Филиппов Артём К3139</a:t>
            </a:r>
            <a:endParaRPr sz="1800">
              <a:solidFill>
                <a:schemeClr val="lt1"/>
              </a:solidFill>
              <a:latin typeface="Golos Text SemiBold"/>
              <a:ea typeface="Golos Text SemiBold"/>
              <a:cs typeface="Golos Text SemiBold"/>
              <a:sym typeface="Golos Text SemiBold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Леманов Андрей К3141</a:t>
            </a:r>
            <a:endParaRPr sz="1800">
              <a:solidFill>
                <a:schemeClr val="lt1"/>
              </a:solidFill>
              <a:latin typeface="Golos Text SemiBold"/>
              <a:ea typeface="Golos Text SemiBold"/>
              <a:cs typeface="Golos Text SemiBold"/>
              <a:sym typeface="Golos Text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olos Text SemiBold"/>
              <a:ea typeface="Golos Text SemiBold"/>
              <a:cs typeface="Golos Text SemiBold"/>
              <a:sym typeface="Golos Text SemiBold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2296450" y="3607425"/>
            <a:ext cx="36204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Беломытцев Андрей К3139</a:t>
            </a:r>
            <a:endParaRPr sz="1800">
              <a:solidFill>
                <a:schemeClr val="lt1"/>
              </a:solidFill>
              <a:latin typeface="Golos Text SemiBold"/>
              <a:ea typeface="Golos Text SemiBold"/>
              <a:cs typeface="Golos Text SemiBold"/>
              <a:sym typeface="Golos Text SemiBold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Котовщиков Андрей К3139</a:t>
            </a:r>
            <a:endParaRPr sz="1800">
              <a:solidFill>
                <a:schemeClr val="lt1"/>
              </a:solidFill>
              <a:latin typeface="Golos Text SemiBold"/>
              <a:ea typeface="Golos Text SemiBold"/>
              <a:cs typeface="Golos Text SemiBold"/>
              <a:sym typeface="Golos Tex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457200" y="1801813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" sz="4400"/>
              <a:t>Спасибо</a:t>
            </a:r>
            <a:br>
              <a:rPr lang="ru" sz="4400"/>
            </a:br>
            <a:r>
              <a:rPr lang="ru" sz="4400"/>
              <a:t>за внимание!</a:t>
            </a:r>
            <a:endParaRPr sz="4400"/>
          </a:p>
        </p:txBody>
      </p:sp>
      <p:sp>
        <p:nvSpPr>
          <p:cNvPr id="182" name="Google Shape;182;p34"/>
          <p:cNvSpPr txBox="1"/>
          <p:nvPr/>
        </p:nvSpPr>
        <p:spPr>
          <a:xfrm>
            <a:off x="6880123" y="4468762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Ваши контакты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457201" y="2933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/>
              <a:t>ХИТ ПРОДАЖ</a:t>
            </a:r>
            <a:endParaRPr/>
          </a:p>
        </p:txBody>
      </p:sp>
      <p:sp>
        <p:nvSpPr>
          <p:cNvPr id="188" name="Google Shape;188;p35"/>
          <p:cNvSpPr txBox="1"/>
          <p:nvPr>
            <p:ph idx="2" type="body"/>
          </p:nvPr>
        </p:nvSpPr>
        <p:spPr>
          <a:xfrm>
            <a:off x="3209454" y="2933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КОЛЛЕКЦИЯ “СНОВА В ШКОЛУ”</a:t>
            </a:r>
            <a:endParaRPr/>
          </a:p>
        </p:txBody>
      </p:sp>
      <p:sp>
        <p:nvSpPr>
          <p:cNvPr id="189" name="Google Shape;189;p35"/>
          <p:cNvSpPr txBox="1"/>
          <p:nvPr>
            <p:ph idx="3" type="body"/>
          </p:nvPr>
        </p:nvSpPr>
        <p:spPr>
          <a:xfrm>
            <a:off x="5969804" y="2933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/>
              <a:t>РЮКЗАК ДЛЯ ПОДРОСТКОВ</a:t>
            </a:r>
            <a:endParaRPr/>
          </a:p>
        </p:txBody>
      </p:sp>
      <p:sp>
        <p:nvSpPr>
          <p:cNvPr id="190" name="Google Shape;190;p35"/>
          <p:cNvSpPr txBox="1"/>
          <p:nvPr>
            <p:ph idx="4" type="body"/>
          </p:nvPr>
        </p:nvSpPr>
        <p:spPr>
          <a:xfrm>
            <a:off x="457200" y="3287828"/>
            <a:ext cx="25890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91" name="Google Shape;191;p35"/>
          <p:cNvSpPr txBox="1"/>
          <p:nvPr>
            <p:ph idx="5" type="body"/>
          </p:nvPr>
        </p:nvSpPr>
        <p:spPr>
          <a:xfrm>
            <a:off x="3207251" y="3299578"/>
            <a:ext cx="25914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92" name="Google Shape;192;p35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"/>
              <a:t>Коллекция GACHIMUCHI</a:t>
            </a:r>
            <a:endParaRPr/>
          </a:p>
        </p:txBody>
      </p:sp>
      <p:sp>
        <p:nvSpPr>
          <p:cNvPr id="193" name="Google Shape;193;p35"/>
          <p:cNvSpPr txBox="1"/>
          <p:nvPr>
            <p:ph idx="6" type="body"/>
          </p:nvPr>
        </p:nvSpPr>
        <p:spPr>
          <a:xfrm>
            <a:off x="5967600" y="3299578"/>
            <a:ext cx="25914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94" name="Google Shape;194;p35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15557" l="0" r="0" t="11370"/>
          <a:stretch/>
        </p:blipFill>
        <p:spPr>
          <a:xfrm>
            <a:off x="469081" y="944463"/>
            <a:ext cx="2577000" cy="1883100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pic>
      <p:pic>
        <p:nvPicPr>
          <p:cNvPr id="195" name="Google Shape;195;p35"/>
          <p:cNvPicPr preferRelativeResize="0"/>
          <p:nvPr>
            <p:ph idx="8" type="pic"/>
          </p:nvPr>
        </p:nvPicPr>
        <p:blipFill rotWithShape="1">
          <a:blip r:embed="rId4">
            <a:alphaModFix/>
          </a:blip>
          <a:srcRect b="11552" l="0" r="0" t="33643"/>
          <a:stretch/>
        </p:blipFill>
        <p:spPr>
          <a:xfrm>
            <a:off x="3221666" y="944462"/>
            <a:ext cx="2577000" cy="1883100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pic>
      <p:pic>
        <p:nvPicPr>
          <p:cNvPr id="196" name="Google Shape;196;p35"/>
          <p:cNvPicPr preferRelativeResize="0"/>
          <p:nvPr>
            <p:ph idx="9" type="pic"/>
          </p:nvPr>
        </p:nvPicPr>
        <p:blipFill rotWithShape="1">
          <a:blip r:embed="rId5">
            <a:alphaModFix/>
          </a:blip>
          <a:srcRect b="13467" l="0" r="0" t="13459"/>
          <a:stretch/>
        </p:blipFill>
        <p:spPr>
          <a:xfrm>
            <a:off x="5980690" y="944463"/>
            <a:ext cx="2577000" cy="1883100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311" l="0" r="0" t="8320"/>
          <a:stretch/>
        </p:blipFill>
        <p:spPr>
          <a:xfrm>
            <a:off x="457200" y="936852"/>
            <a:ext cx="4608600" cy="3842100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"/>
              <a:t>Предметная область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5508171" y="1153886"/>
            <a:ext cx="25326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None/>
            </a:pPr>
            <a:r>
              <a:rPr lang="ru">
                <a:solidFill>
                  <a:schemeClr val="dk1"/>
                </a:solidFill>
              </a:rPr>
              <a:t>Нашей предметной областью была компания “Sun bag”, которая занимается продажей сумок. Сотрудниками, которой являются директор, закупщик и продавцы.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Формирование отчётов для директора:</a:t>
            </a:r>
            <a:endParaRPr>
              <a:solidFill>
                <a:srgbClr val="2C2D2E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82232" lvl="0" marL="0" rtl="0" algn="l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ct val="100000"/>
              <a:buChar char="•"/>
            </a:pPr>
            <a:r>
              <a:rPr lang="ru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 отчет по продажам;</a:t>
            </a:r>
            <a:endParaRPr/>
          </a:p>
          <a:p>
            <a:pPr indent="-82232" lvl="0" marL="0" rtl="0" algn="l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ct val="100000"/>
              <a:buChar char="•"/>
            </a:pPr>
            <a:r>
              <a:rPr lang="ru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 отчет по поставщикам;</a:t>
            </a:r>
            <a:endParaRPr>
              <a:solidFill>
                <a:srgbClr val="2C2D2E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82232" lvl="0" marL="0" rtl="0" algn="l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ct val="100000"/>
              <a:buFont typeface="Golos Text"/>
              <a:buChar char="•"/>
            </a:pPr>
            <a:r>
              <a:rPr lang="ru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 отчет по продавцам;</a:t>
            </a:r>
            <a:endParaRPr>
              <a:solidFill>
                <a:srgbClr val="2C2D2E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82232" lvl="0" marL="0" rtl="0" algn="l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ct val="100000"/>
              <a:buFont typeface="Golos Text"/>
              <a:buChar char="•"/>
            </a:pPr>
            <a:r>
              <a:rPr lang="ru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 отчет по распределению товара по магазинам.</a:t>
            </a:r>
            <a:endParaRPr>
              <a:solidFill>
                <a:srgbClr val="2C2D2E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Для закупщика необходимо сформировать отчеты:</a:t>
            </a:r>
            <a:endParaRPr>
              <a:solidFill>
                <a:srgbClr val="2C2D2E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82232" lvl="0" marL="0" rtl="0" algn="l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ct val="100000"/>
              <a:buChar char="•"/>
            </a:pPr>
            <a:r>
              <a:rPr lang="ru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 по поставщикам;</a:t>
            </a:r>
            <a:endParaRPr/>
          </a:p>
          <a:p>
            <a:pPr indent="-82232" lvl="0" marL="0" rtl="0" algn="l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ct val="100000"/>
              <a:buChar char="•"/>
            </a:pPr>
            <a:r>
              <a:rPr lang="ru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 общий список товаров, с возможностью заносить информацию о поступившем товаре.</a:t>
            </a:r>
            <a:endParaRPr>
              <a:solidFill>
                <a:srgbClr val="2C2D2E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Для продавцов:</a:t>
            </a:r>
            <a:endParaRPr>
              <a:solidFill>
                <a:srgbClr val="2C2D2E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82232" lvl="0" marL="0" rtl="0" algn="l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ct val="100000"/>
              <a:buChar char="•"/>
            </a:pPr>
            <a:r>
              <a:rPr lang="ru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 список товаров по магазину, с возможностью заносить информацию о проданном товаре;</a:t>
            </a:r>
            <a:endParaRPr/>
          </a:p>
          <a:p>
            <a:pPr indent="-82232" lvl="0" marL="0" rtl="0" algn="l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ct val="100000"/>
              <a:buChar char="•"/>
            </a:pPr>
            <a:r>
              <a:rPr lang="ru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 возможность посмотреть на какую сумму сделаны продажи этим продавцом на текущую дату.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Цель - проектирование функциональной модели АИС для систематизации таких процессов как</a:t>
            </a:r>
            <a:r>
              <a:rPr b="1" lang="ru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:</a:t>
            </a:r>
            <a:endParaRPr>
              <a:solidFill>
                <a:srgbClr val="2C2D2E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88900" lvl="0" marL="0" rtl="0" algn="l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400"/>
              <a:buChar char="•"/>
            </a:pPr>
            <a:r>
              <a:rPr lang="ru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 определение рейтинга поставщика;</a:t>
            </a:r>
            <a:endParaRPr/>
          </a:p>
          <a:p>
            <a:pPr indent="-88900" lvl="0" marL="0" rtl="0" algn="l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400"/>
              <a:buChar char="•"/>
            </a:pPr>
            <a:r>
              <a:rPr lang="ru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 выявление самых продаваемых моделей;</a:t>
            </a:r>
            <a:endParaRPr>
              <a:solidFill>
                <a:srgbClr val="2C2D2E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88900" lvl="0" marL="0" rtl="0" algn="l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400"/>
              <a:buFont typeface="Golos Text"/>
              <a:buChar char="•"/>
            </a:pPr>
            <a:r>
              <a:rPr lang="ru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 распределение товара по магазинам;</a:t>
            </a:r>
            <a:endParaRPr>
              <a:solidFill>
                <a:srgbClr val="2C2D2E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88900" lvl="0" marL="0" rtl="0" algn="l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400"/>
              <a:buFont typeface="Golos Text"/>
              <a:buChar char="•"/>
            </a:pPr>
            <a:r>
              <a:rPr lang="ru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 определение самых старательных продавцов.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5248" l="0" r="0" t="1383"/>
          <a:stretch/>
        </p:blipFill>
        <p:spPr>
          <a:xfrm>
            <a:off x="457200" y="936852"/>
            <a:ext cx="4608600" cy="3842100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"/>
              <a:t>Методы и средства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02428" y="943208"/>
            <a:ext cx="5526300" cy="3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" sz="1800"/>
              <a:t>Для проектирования наша команда использовала бесплатный онлайн редактор для диаграмм diagrams.net (draw.io), который поддерживает совместную разработку и сохраняет данные на Google Drive.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Коммуникация проводилась через Discord и VK.</a:t>
            </a:r>
            <a:endParaRPr sz="1800"/>
          </a:p>
        </p:txBody>
      </p:sp>
      <p:pic>
        <p:nvPicPr>
          <p:cNvPr id="160" name="Google Shape;160;p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43200"/>
            <a:ext cx="2532600" cy="2492400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1"/>
          <p:cNvPicPr preferRelativeResize="0"/>
          <p:nvPr/>
        </p:nvPicPr>
        <p:blipFill rotWithShape="1">
          <a:blip r:embed="rId3">
            <a:alphaModFix/>
          </a:blip>
          <a:srcRect b="42922" l="0" r="0" t="0"/>
          <a:stretch/>
        </p:blipFill>
        <p:spPr>
          <a:xfrm>
            <a:off x="793700" y="29925"/>
            <a:ext cx="7109701" cy="529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2"/>
          <p:cNvPicPr preferRelativeResize="0"/>
          <p:nvPr/>
        </p:nvPicPr>
        <p:blipFill rotWithShape="1">
          <a:blip r:embed="rId3">
            <a:alphaModFix/>
          </a:blip>
          <a:srcRect b="-1359" l="12882" r="11651" t="60528"/>
          <a:stretch/>
        </p:blipFill>
        <p:spPr>
          <a:xfrm>
            <a:off x="755075" y="-105600"/>
            <a:ext cx="7441751" cy="5249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624113" y="123371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Использование DFD-диаграмм для проектирования информационных систем позволяет создавать эффективные модели, которые помогают понять бизнес-процессы и выявить узкие места в системе. Эти диаграммы могут быть созданы на разных уровнях абстракции и интуитивно понятны для людей без технического образования. В целом, использование DFD-диаграмм является эффективным способом создания моделей информационных систем, который помогает улучшить понимание проекта и предотвратить потенциальные проблемы.</a:t>
            </a:r>
            <a:endParaRPr sz="18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"/>
              <a:t>Выводы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